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329" r:id="rId2"/>
    <p:sldId id="314" r:id="rId3"/>
    <p:sldId id="257" r:id="rId4"/>
    <p:sldId id="313" r:id="rId5"/>
    <p:sldId id="258" r:id="rId6"/>
    <p:sldId id="261" r:id="rId7"/>
    <p:sldId id="308" r:id="rId8"/>
    <p:sldId id="311" r:id="rId9"/>
    <p:sldId id="305" r:id="rId10"/>
    <p:sldId id="328" r:id="rId11"/>
    <p:sldId id="264" r:id="rId12"/>
    <p:sldId id="291" r:id="rId13"/>
    <p:sldId id="293" r:id="rId14"/>
    <p:sldId id="294" r:id="rId15"/>
    <p:sldId id="295" r:id="rId16"/>
    <p:sldId id="296" r:id="rId17"/>
    <p:sldId id="297" r:id="rId18"/>
    <p:sldId id="324" r:id="rId19"/>
    <p:sldId id="323" r:id="rId20"/>
    <p:sldId id="299" r:id="rId21"/>
    <p:sldId id="298" r:id="rId22"/>
    <p:sldId id="320" r:id="rId23"/>
    <p:sldId id="321" r:id="rId24"/>
    <p:sldId id="300" r:id="rId25"/>
    <p:sldId id="274" r:id="rId26"/>
    <p:sldId id="302" r:id="rId27"/>
    <p:sldId id="310" r:id="rId28"/>
    <p:sldId id="301" r:id="rId29"/>
    <p:sldId id="304" r:id="rId30"/>
    <p:sldId id="272" r:id="rId31"/>
    <p:sldId id="273" r:id="rId32"/>
    <p:sldId id="270" r:id="rId33"/>
    <p:sldId id="266" r:id="rId34"/>
    <p:sldId id="312" r:id="rId35"/>
    <p:sldId id="267" r:id="rId36"/>
    <p:sldId id="265" r:id="rId37"/>
    <p:sldId id="330" r:id="rId38"/>
  </p:sldIdLst>
  <p:sldSz cx="6858000" cy="9906000" type="A4"/>
  <p:notesSz cx="6662738" cy="9926638"/>
  <p:defaultTextStyle>
    <a:defPPr>
      <a:defRPr lang="fr-FR"/>
    </a:defPPr>
    <a:lvl1pPr marL="0" algn="l" defTabSz="957925" rtl="0" eaLnBrk="1" latinLnBrk="0" hangingPunct="1">
      <a:defRPr sz="1900" kern="1200">
        <a:solidFill>
          <a:schemeClr val="tx1"/>
        </a:solidFill>
        <a:latin typeface="+mn-lt"/>
        <a:ea typeface="+mn-ea"/>
        <a:cs typeface="+mn-cs"/>
      </a:defRPr>
    </a:lvl1pPr>
    <a:lvl2pPr marL="478963" algn="l" defTabSz="957925" rtl="0" eaLnBrk="1" latinLnBrk="0" hangingPunct="1">
      <a:defRPr sz="1900" kern="1200">
        <a:solidFill>
          <a:schemeClr val="tx1"/>
        </a:solidFill>
        <a:latin typeface="+mn-lt"/>
        <a:ea typeface="+mn-ea"/>
        <a:cs typeface="+mn-cs"/>
      </a:defRPr>
    </a:lvl2pPr>
    <a:lvl3pPr marL="957925" algn="l" defTabSz="957925" rtl="0" eaLnBrk="1" latinLnBrk="0" hangingPunct="1">
      <a:defRPr sz="1900" kern="1200">
        <a:solidFill>
          <a:schemeClr val="tx1"/>
        </a:solidFill>
        <a:latin typeface="+mn-lt"/>
        <a:ea typeface="+mn-ea"/>
        <a:cs typeface="+mn-cs"/>
      </a:defRPr>
    </a:lvl3pPr>
    <a:lvl4pPr marL="1436888" algn="l" defTabSz="957925" rtl="0" eaLnBrk="1" latinLnBrk="0" hangingPunct="1">
      <a:defRPr sz="1900" kern="1200">
        <a:solidFill>
          <a:schemeClr val="tx1"/>
        </a:solidFill>
        <a:latin typeface="+mn-lt"/>
        <a:ea typeface="+mn-ea"/>
        <a:cs typeface="+mn-cs"/>
      </a:defRPr>
    </a:lvl4pPr>
    <a:lvl5pPr marL="1915851" algn="l" defTabSz="957925" rtl="0" eaLnBrk="1" latinLnBrk="0" hangingPunct="1">
      <a:defRPr sz="1900" kern="1200">
        <a:solidFill>
          <a:schemeClr val="tx1"/>
        </a:solidFill>
        <a:latin typeface="+mn-lt"/>
        <a:ea typeface="+mn-ea"/>
        <a:cs typeface="+mn-cs"/>
      </a:defRPr>
    </a:lvl5pPr>
    <a:lvl6pPr marL="2394814" algn="l" defTabSz="957925" rtl="0" eaLnBrk="1" latinLnBrk="0" hangingPunct="1">
      <a:defRPr sz="1900" kern="1200">
        <a:solidFill>
          <a:schemeClr val="tx1"/>
        </a:solidFill>
        <a:latin typeface="+mn-lt"/>
        <a:ea typeface="+mn-ea"/>
        <a:cs typeface="+mn-cs"/>
      </a:defRPr>
    </a:lvl6pPr>
    <a:lvl7pPr marL="2873776" algn="l" defTabSz="957925" rtl="0" eaLnBrk="1" latinLnBrk="0" hangingPunct="1">
      <a:defRPr sz="1900" kern="1200">
        <a:solidFill>
          <a:schemeClr val="tx1"/>
        </a:solidFill>
        <a:latin typeface="+mn-lt"/>
        <a:ea typeface="+mn-ea"/>
        <a:cs typeface="+mn-cs"/>
      </a:defRPr>
    </a:lvl7pPr>
    <a:lvl8pPr marL="3352739" algn="l" defTabSz="957925" rtl="0" eaLnBrk="1" latinLnBrk="0" hangingPunct="1">
      <a:defRPr sz="1900" kern="1200">
        <a:solidFill>
          <a:schemeClr val="tx1"/>
        </a:solidFill>
        <a:latin typeface="+mn-lt"/>
        <a:ea typeface="+mn-ea"/>
        <a:cs typeface="+mn-cs"/>
      </a:defRPr>
    </a:lvl8pPr>
    <a:lvl9pPr marL="3831702" algn="l" defTabSz="95792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8"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A28"/>
    <a:srgbClr val="FF0066"/>
    <a:srgbClr val="031D9F"/>
    <a:srgbClr val="60CF4D"/>
    <a:srgbClr val="F9A16B"/>
    <a:srgbClr val="FF00FF"/>
    <a:srgbClr val="F9B1EF"/>
    <a:srgbClr val="FEDEF9"/>
    <a:srgbClr val="FFDA72"/>
    <a:srgbClr val="F7C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553" autoAdjust="0"/>
    <p:restoredTop sz="94664" autoAdjust="0"/>
  </p:normalViewPr>
  <p:slideViewPr>
    <p:cSldViewPr snapToGrid="0" showGuides="1">
      <p:cViewPr varScale="1">
        <p:scale>
          <a:sx n="70" d="100"/>
          <a:sy n="70" d="100"/>
        </p:scale>
        <p:origin x="2022" y="120"/>
      </p:cViewPr>
      <p:guideLst>
        <p:guide orient="horz" pos="3188"/>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4"/>
              <c:delete val="1"/>
              <c:extLst>
                <c:ext xmlns:c15="http://schemas.microsoft.com/office/drawing/2012/chart" uri="{CE6537A1-D6FC-4f65-9D91-7224C49458BB}"/>
                <c:ext xmlns:c16="http://schemas.microsoft.com/office/drawing/2014/chart" uri="{C3380CC4-5D6E-409C-BE32-E72D297353CC}">
                  <c16:uniqueId val="{00000001-1529-4B96-8656-B52E0F5F0C98}"/>
                </c:ext>
              </c:extLst>
            </c:dLbl>
            <c:dLbl>
              <c:idx val="6"/>
              <c:tx>
                <c:rich>
                  <a:bodyPr/>
                  <a:lstStyle/>
                  <a:p>
                    <a:r>
                      <a:rPr lang="en-US"/>
                      <a:t>0,91%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529-4B96-8656-B52E0F5F0C9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Feuil1!$A$1:$A$8</c:f>
              <c:strCache>
                <c:ptCount val="8"/>
                <c:pt idx="0">
                  <c:v>charges générales</c:v>
                </c:pt>
                <c:pt idx="1">
                  <c:v>charges de personnel</c:v>
                </c:pt>
                <c:pt idx="2">
                  <c:v>atténuations de produits</c:v>
                </c:pt>
                <c:pt idx="3">
                  <c:v>virement à la section d'investissement</c:v>
                </c:pt>
                <c:pt idx="4">
                  <c:v>section à section</c:v>
                </c:pt>
                <c:pt idx="5">
                  <c:v>gestion courante</c:v>
                </c:pt>
                <c:pt idx="6">
                  <c:v>charges financières</c:v>
                </c:pt>
                <c:pt idx="7">
                  <c:v>charges spécifques</c:v>
                </c:pt>
              </c:strCache>
            </c:strRef>
          </c:cat>
          <c:val>
            <c:numRef>
              <c:f>Feuil1!$C$1:$C$8</c:f>
              <c:numCache>
                <c:formatCode>0.00%</c:formatCode>
                <c:ptCount val="8"/>
                <c:pt idx="0">
                  <c:v>0.34326495939413887</c:v>
                </c:pt>
                <c:pt idx="1">
                  <c:v>0.23523068760989629</c:v>
                </c:pt>
                <c:pt idx="2">
                  <c:v>3.509268999308477E-2</c:v>
                </c:pt>
                <c:pt idx="3">
                  <c:v>0.11075967975376162</c:v>
                </c:pt>
                <c:pt idx="4">
                  <c:v>1.0966465622838997E-3</c:v>
                </c:pt>
                <c:pt idx="5">
                  <c:v>0.26227289518925517</c:v>
                </c:pt>
                <c:pt idx="6">
                  <c:v>8.1151845609008563E-3</c:v>
                </c:pt>
                <c:pt idx="7">
                  <c:v>4.1672569366788155E-3</c:v>
                </c:pt>
              </c:numCache>
            </c:numRef>
          </c:val>
          <c:extLst>
            <c:ext xmlns:c16="http://schemas.microsoft.com/office/drawing/2014/chart" uri="{C3380CC4-5D6E-409C-BE32-E72D297353CC}">
              <c16:uniqueId val="{00000000-1529-4B96-8656-B52E0F5F0C98}"/>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4"/>
              <c:tx>
                <c:rich>
                  <a:bodyPr/>
                  <a:lstStyle/>
                  <a:p>
                    <a:r>
                      <a:rPr lang="en-US" dirty="0"/>
                      <a:t>33,93%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E10-4F26-8CBE-F0AB21E712B8}"/>
                </c:ext>
              </c:extLst>
            </c:dLbl>
            <c:dLbl>
              <c:idx val="5"/>
              <c:tx>
                <c:rich>
                  <a:bodyPr/>
                  <a:lstStyle/>
                  <a:p>
                    <a:r>
                      <a:rPr lang="en-US"/>
                      <a:t>28,39%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D2A-4C32-8DC9-C133DB2F122C}"/>
                </c:ext>
              </c:extLst>
            </c:dLbl>
            <c:dLbl>
              <c:idx val="7"/>
              <c:delete val="1"/>
              <c:extLst>
                <c:ext xmlns:c15="http://schemas.microsoft.com/office/drawing/2012/chart" uri="{CE6537A1-D6FC-4f65-9D91-7224C49458BB}"/>
                <c:ext xmlns:c16="http://schemas.microsoft.com/office/drawing/2014/chart" uri="{C3380CC4-5D6E-409C-BE32-E72D297353CC}">
                  <c16:uniqueId val="{00000000-1D2A-4C32-8DC9-C133DB2F122C}"/>
                </c:ext>
              </c:extLst>
            </c:dLbl>
            <c:dLbl>
              <c:idx val="8"/>
              <c:delete val="1"/>
              <c:extLst>
                <c:ext xmlns:c15="http://schemas.microsoft.com/office/drawing/2012/chart" uri="{CE6537A1-D6FC-4f65-9D91-7224C49458BB}"/>
                <c:ext xmlns:c16="http://schemas.microsoft.com/office/drawing/2014/chart" uri="{C3380CC4-5D6E-409C-BE32-E72D297353CC}">
                  <c16:uniqueId val="{00000001-1D2A-4C32-8DC9-C133DB2F122C}"/>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Feuil1!$A$25:$A$33</c:f>
              <c:strCache>
                <c:ptCount val="9"/>
                <c:pt idx="0">
                  <c:v>résultat de fonctionnement reporté</c:v>
                </c:pt>
                <c:pt idx="1">
                  <c:v>atténuations de charges</c:v>
                </c:pt>
                <c:pt idx="2">
                  <c:v>prod. Services, domaine, ventes diverses</c:v>
                </c:pt>
                <c:pt idx="3">
                  <c:v>impôts et taxes</c:v>
                </c:pt>
                <c:pt idx="4">
                  <c:v>fiscalité locale</c:v>
                </c:pt>
                <c:pt idx="5">
                  <c:v>dotations et participations</c:v>
                </c:pt>
                <c:pt idx="6">
                  <c:v>autres produits de gestion courante</c:v>
                </c:pt>
                <c:pt idx="7">
                  <c:v>produits financiers</c:v>
                </c:pt>
                <c:pt idx="8">
                  <c:v>produits spécifiques</c:v>
                </c:pt>
              </c:strCache>
            </c:strRef>
          </c:cat>
          <c:val>
            <c:numRef>
              <c:f>Feuil1!$C$25:$C$33</c:f>
              <c:numCache>
                <c:formatCode>0.00%</c:formatCode>
                <c:ptCount val="9"/>
                <c:pt idx="0">
                  <c:v>0.26683314638799377</c:v>
                </c:pt>
                <c:pt idx="1">
                  <c:v>2.1932931245677988E-2</c:v>
                </c:pt>
                <c:pt idx="2">
                  <c:v>2.2482570502694685E-2</c:v>
                </c:pt>
                <c:pt idx="3">
                  <c:v>4.4587455929338798E-2</c:v>
                </c:pt>
                <c:pt idx="4">
                  <c:v>0.33937482504374938</c:v>
                </c:pt>
                <c:pt idx="5">
                  <c:v>0.28382557520592688</c:v>
                </c:pt>
                <c:pt idx="6">
                  <c:v>2.0956915805245318E-2</c:v>
                </c:pt>
                <c:pt idx="7">
                  <c:v>6.5798793737033989E-6</c:v>
                </c:pt>
                <c:pt idx="8">
                  <c:v>0</c:v>
                </c:pt>
              </c:numCache>
            </c:numRef>
          </c:val>
          <c:extLst>
            <c:ext xmlns:c16="http://schemas.microsoft.com/office/drawing/2014/chart" uri="{C3380CC4-5D6E-409C-BE32-E72D297353CC}">
              <c16:uniqueId val="{00000000-4499-43F2-B62C-FA8ED4ADE2D8}"/>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2887763" cy="496732"/>
          </a:xfrm>
          <a:prstGeom prst="rect">
            <a:avLst/>
          </a:prstGeom>
        </p:spPr>
        <p:txBody>
          <a:bodyPr vert="horz" lIns="92108" tIns="46054" rIns="92108" bIns="46054" rtlCol="0"/>
          <a:lstStyle>
            <a:lvl1pPr algn="l">
              <a:defRPr sz="1200"/>
            </a:lvl1pPr>
          </a:lstStyle>
          <a:p>
            <a:endParaRPr lang="fr-FR"/>
          </a:p>
        </p:txBody>
      </p:sp>
      <p:sp>
        <p:nvSpPr>
          <p:cNvPr id="3" name="Espace réservé de la date 2"/>
          <p:cNvSpPr>
            <a:spLocks noGrp="1"/>
          </p:cNvSpPr>
          <p:nvPr>
            <p:ph type="dt" idx="1"/>
          </p:nvPr>
        </p:nvSpPr>
        <p:spPr>
          <a:xfrm>
            <a:off x="3773405" y="0"/>
            <a:ext cx="2887762" cy="496732"/>
          </a:xfrm>
          <a:prstGeom prst="rect">
            <a:avLst/>
          </a:prstGeom>
        </p:spPr>
        <p:txBody>
          <a:bodyPr vert="horz" lIns="92108" tIns="46054" rIns="92108" bIns="46054" rtlCol="0"/>
          <a:lstStyle>
            <a:lvl1pPr algn="r">
              <a:defRPr sz="1200"/>
            </a:lvl1pPr>
          </a:lstStyle>
          <a:p>
            <a:fld id="{84988D3F-71F1-4346-997D-723696FB1014}" type="datetimeFigureOut">
              <a:rPr lang="fr-FR" smtClean="0"/>
              <a:pPr/>
              <a:t>17/06/2026</a:t>
            </a:fld>
            <a:endParaRPr lang="fr-FR"/>
          </a:p>
        </p:txBody>
      </p:sp>
      <p:sp>
        <p:nvSpPr>
          <p:cNvPr id="4" name="Espace réservé de l'image des diapositives 3"/>
          <p:cNvSpPr>
            <a:spLocks noGrp="1" noRot="1" noChangeAspect="1"/>
          </p:cNvSpPr>
          <p:nvPr>
            <p:ph type="sldImg" idx="2"/>
          </p:nvPr>
        </p:nvSpPr>
        <p:spPr>
          <a:xfrm>
            <a:off x="2043113" y="744538"/>
            <a:ext cx="2576512" cy="3722687"/>
          </a:xfrm>
          <a:prstGeom prst="rect">
            <a:avLst/>
          </a:prstGeom>
          <a:noFill/>
          <a:ln w="12700">
            <a:solidFill>
              <a:prstClr val="black"/>
            </a:solidFill>
          </a:ln>
        </p:spPr>
        <p:txBody>
          <a:bodyPr vert="horz" lIns="92108" tIns="46054" rIns="92108" bIns="46054" rtlCol="0" anchor="ctr"/>
          <a:lstStyle/>
          <a:p>
            <a:endParaRPr lang="fr-FR"/>
          </a:p>
        </p:txBody>
      </p:sp>
      <p:sp>
        <p:nvSpPr>
          <p:cNvPr id="5" name="Espace réservé des commentaires 4"/>
          <p:cNvSpPr>
            <a:spLocks noGrp="1"/>
          </p:cNvSpPr>
          <p:nvPr>
            <p:ph type="body" sz="quarter" idx="3"/>
          </p:nvPr>
        </p:nvSpPr>
        <p:spPr>
          <a:xfrm>
            <a:off x="665804" y="4714958"/>
            <a:ext cx="5331132" cy="4467387"/>
          </a:xfrm>
          <a:prstGeom prst="rect">
            <a:avLst/>
          </a:prstGeom>
        </p:spPr>
        <p:txBody>
          <a:bodyPr vert="horz" lIns="92108" tIns="46054" rIns="92108" bIns="4605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428314"/>
            <a:ext cx="2887763" cy="496731"/>
          </a:xfrm>
          <a:prstGeom prst="rect">
            <a:avLst/>
          </a:prstGeom>
        </p:spPr>
        <p:txBody>
          <a:bodyPr vert="horz" lIns="92108" tIns="46054" rIns="92108" bIns="4605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3405" y="9428314"/>
            <a:ext cx="2887762" cy="496731"/>
          </a:xfrm>
          <a:prstGeom prst="rect">
            <a:avLst/>
          </a:prstGeom>
        </p:spPr>
        <p:txBody>
          <a:bodyPr vert="horz" lIns="92108" tIns="46054" rIns="92108" bIns="46054" rtlCol="0" anchor="b"/>
          <a:lstStyle>
            <a:lvl1pPr algn="r">
              <a:defRPr sz="1200"/>
            </a:lvl1pPr>
          </a:lstStyle>
          <a:p>
            <a:fld id="{FE70C7F9-82A0-497B-B798-4C4D4947F28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57925" rtl="0" eaLnBrk="1" latinLnBrk="0" hangingPunct="1">
      <a:defRPr sz="1300" kern="1200">
        <a:solidFill>
          <a:schemeClr val="tx1"/>
        </a:solidFill>
        <a:latin typeface="+mn-lt"/>
        <a:ea typeface="+mn-ea"/>
        <a:cs typeface="+mn-cs"/>
      </a:defRPr>
    </a:lvl1pPr>
    <a:lvl2pPr marL="478963" algn="l" defTabSz="957925" rtl="0" eaLnBrk="1" latinLnBrk="0" hangingPunct="1">
      <a:defRPr sz="1300" kern="1200">
        <a:solidFill>
          <a:schemeClr val="tx1"/>
        </a:solidFill>
        <a:latin typeface="+mn-lt"/>
        <a:ea typeface="+mn-ea"/>
        <a:cs typeface="+mn-cs"/>
      </a:defRPr>
    </a:lvl2pPr>
    <a:lvl3pPr marL="957925" algn="l" defTabSz="957925" rtl="0" eaLnBrk="1" latinLnBrk="0" hangingPunct="1">
      <a:defRPr sz="1300" kern="1200">
        <a:solidFill>
          <a:schemeClr val="tx1"/>
        </a:solidFill>
        <a:latin typeface="+mn-lt"/>
        <a:ea typeface="+mn-ea"/>
        <a:cs typeface="+mn-cs"/>
      </a:defRPr>
    </a:lvl3pPr>
    <a:lvl4pPr marL="1436888" algn="l" defTabSz="957925" rtl="0" eaLnBrk="1" latinLnBrk="0" hangingPunct="1">
      <a:defRPr sz="1300" kern="1200">
        <a:solidFill>
          <a:schemeClr val="tx1"/>
        </a:solidFill>
        <a:latin typeface="+mn-lt"/>
        <a:ea typeface="+mn-ea"/>
        <a:cs typeface="+mn-cs"/>
      </a:defRPr>
    </a:lvl4pPr>
    <a:lvl5pPr marL="1915851" algn="l" defTabSz="957925" rtl="0" eaLnBrk="1" latinLnBrk="0" hangingPunct="1">
      <a:defRPr sz="1300" kern="1200">
        <a:solidFill>
          <a:schemeClr val="tx1"/>
        </a:solidFill>
        <a:latin typeface="+mn-lt"/>
        <a:ea typeface="+mn-ea"/>
        <a:cs typeface="+mn-cs"/>
      </a:defRPr>
    </a:lvl5pPr>
    <a:lvl6pPr marL="2394814" algn="l" defTabSz="957925" rtl="0" eaLnBrk="1" latinLnBrk="0" hangingPunct="1">
      <a:defRPr sz="1300" kern="1200">
        <a:solidFill>
          <a:schemeClr val="tx1"/>
        </a:solidFill>
        <a:latin typeface="+mn-lt"/>
        <a:ea typeface="+mn-ea"/>
        <a:cs typeface="+mn-cs"/>
      </a:defRPr>
    </a:lvl6pPr>
    <a:lvl7pPr marL="2873776" algn="l" defTabSz="957925" rtl="0" eaLnBrk="1" latinLnBrk="0" hangingPunct="1">
      <a:defRPr sz="1300" kern="1200">
        <a:solidFill>
          <a:schemeClr val="tx1"/>
        </a:solidFill>
        <a:latin typeface="+mn-lt"/>
        <a:ea typeface="+mn-ea"/>
        <a:cs typeface="+mn-cs"/>
      </a:defRPr>
    </a:lvl7pPr>
    <a:lvl8pPr marL="3352739" algn="l" defTabSz="957925" rtl="0" eaLnBrk="1" latinLnBrk="0" hangingPunct="1">
      <a:defRPr sz="1300" kern="1200">
        <a:solidFill>
          <a:schemeClr val="tx1"/>
        </a:solidFill>
        <a:latin typeface="+mn-lt"/>
        <a:ea typeface="+mn-ea"/>
        <a:cs typeface="+mn-cs"/>
      </a:defRPr>
    </a:lvl8pPr>
    <a:lvl9pPr marL="3831702" algn="l" defTabSz="95792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E70C7F9-82A0-497B-B798-4C4D4947F28D}" type="slidenum">
              <a:rPr lang="fr-FR" smtClean="0"/>
              <a:pPr/>
              <a:t>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70C7F9-82A0-497B-B798-4C4D4947F28D}" type="slidenum">
              <a:rPr lang="fr-FR" smtClean="0"/>
              <a:pPr/>
              <a:t>10</a:t>
            </a:fld>
            <a:endParaRPr lang="fr-FR"/>
          </a:p>
        </p:txBody>
      </p:sp>
    </p:spTree>
    <p:extLst>
      <p:ext uri="{BB962C8B-B14F-4D97-AF65-F5344CB8AC3E}">
        <p14:creationId xmlns:p14="http://schemas.microsoft.com/office/powerpoint/2010/main" val="356777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3077283"/>
            <a:ext cx="5829300" cy="2123369"/>
          </a:xfrm>
        </p:spPr>
        <p:txBody>
          <a:bodyPr/>
          <a:lstStyle/>
          <a:p>
            <a:r>
              <a:rPr lang="fr-FR"/>
              <a:t>Cliquez pour modifier le style du titre</a:t>
            </a:r>
          </a:p>
        </p:txBody>
      </p:sp>
      <p:sp>
        <p:nvSpPr>
          <p:cNvPr id="3" name="Sous-titr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78963" indent="0" algn="ctr">
              <a:buNone/>
              <a:defRPr>
                <a:solidFill>
                  <a:schemeClr val="tx1">
                    <a:tint val="75000"/>
                  </a:schemeClr>
                </a:solidFill>
              </a:defRPr>
            </a:lvl2pPr>
            <a:lvl3pPr marL="957925" indent="0" algn="ctr">
              <a:buNone/>
              <a:defRPr>
                <a:solidFill>
                  <a:schemeClr val="tx1">
                    <a:tint val="75000"/>
                  </a:schemeClr>
                </a:solidFill>
              </a:defRPr>
            </a:lvl3pPr>
            <a:lvl4pPr marL="1436888" indent="0" algn="ctr">
              <a:buNone/>
              <a:defRPr>
                <a:solidFill>
                  <a:schemeClr val="tx1">
                    <a:tint val="75000"/>
                  </a:schemeClr>
                </a:solidFill>
              </a:defRPr>
            </a:lvl4pPr>
            <a:lvl5pPr marL="1915851" indent="0" algn="ctr">
              <a:buNone/>
              <a:defRPr>
                <a:solidFill>
                  <a:schemeClr val="tx1">
                    <a:tint val="75000"/>
                  </a:schemeClr>
                </a:solidFill>
              </a:defRPr>
            </a:lvl5pPr>
            <a:lvl6pPr marL="2394814" indent="0" algn="ctr">
              <a:buNone/>
              <a:defRPr>
                <a:solidFill>
                  <a:schemeClr val="tx1">
                    <a:tint val="75000"/>
                  </a:schemeClr>
                </a:solidFill>
              </a:defRPr>
            </a:lvl6pPr>
            <a:lvl7pPr marL="2873776" indent="0" algn="ctr">
              <a:buNone/>
              <a:defRPr>
                <a:solidFill>
                  <a:schemeClr val="tx1">
                    <a:tint val="75000"/>
                  </a:schemeClr>
                </a:solidFill>
              </a:defRPr>
            </a:lvl7pPr>
            <a:lvl8pPr marL="3352739" indent="0" algn="ctr">
              <a:buNone/>
              <a:defRPr>
                <a:solidFill>
                  <a:schemeClr val="tx1">
                    <a:tint val="75000"/>
                  </a:schemeClr>
                </a:solidFill>
              </a:defRPr>
            </a:lvl8pPr>
            <a:lvl9pPr marL="3831702"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3F17049-9C85-4944-87C1-243C9253E803}" type="datetime1">
              <a:rPr lang="fr-FR" smtClean="0"/>
              <a:pPr/>
              <a:t>17/06/2026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5B0F27-1DFA-4DE2-8615-299EA6ED3592}" type="datetime1">
              <a:rPr lang="fr-FR" smtClean="0"/>
              <a:pPr/>
              <a:t>17/06/2026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96701"/>
            <a:ext cx="1543050" cy="845220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342900" y="396701"/>
            <a:ext cx="4514850" cy="845220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8ACC77-F987-44B7-A3F3-8E1FF51597C6}" type="datetime1">
              <a:rPr lang="fr-FR" smtClean="0"/>
              <a:pPr/>
              <a:t>17/06/2026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FEC69BC-1D52-44F7-8AA5-8AE7E9AA9B3F}" type="datetime1">
              <a:rPr lang="fr-FR" smtClean="0"/>
              <a:pPr/>
              <a:t>17/06/2026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6365523"/>
            <a:ext cx="5829300" cy="1967441"/>
          </a:xfrm>
        </p:spPr>
        <p:txBody>
          <a:bodyPr anchor="t"/>
          <a:lstStyle>
            <a:lvl1pPr algn="l">
              <a:defRPr sz="4200" b="1" cap="all"/>
            </a:lvl1pPr>
          </a:lstStyle>
          <a:p>
            <a:r>
              <a:rPr lang="fr-FR"/>
              <a:t>Cliquez pour modifier le style du titre</a:t>
            </a:r>
          </a:p>
        </p:txBody>
      </p:sp>
      <p:sp>
        <p:nvSpPr>
          <p:cNvPr id="3" name="Espace réservé du texte 2"/>
          <p:cNvSpPr>
            <a:spLocks noGrp="1"/>
          </p:cNvSpPr>
          <p:nvPr>
            <p:ph type="body" idx="1"/>
          </p:nvPr>
        </p:nvSpPr>
        <p:spPr>
          <a:xfrm>
            <a:off x="541735" y="4198588"/>
            <a:ext cx="5829300" cy="2166936"/>
          </a:xfrm>
        </p:spPr>
        <p:txBody>
          <a:bodyPr anchor="b"/>
          <a:lstStyle>
            <a:lvl1pPr marL="0" indent="0">
              <a:buNone/>
              <a:defRPr sz="2100">
                <a:solidFill>
                  <a:schemeClr val="tx1">
                    <a:tint val="75000"/>
                  </a:schemeClr>
                </a:solidFill>
              </a:defRPr>
            </a:lvl1pPr>
            <a:lvl2pPr marL="478963" indent="0">
              <a:buNone/>
              <a:defRPr sz="1900">
                <a:solidFill>
                  <a:schemeClr val="tx1">
                    <a:tint val="75000"/>
                  </a:schemeClr>
                </a:solidFill>
              </a:defRPr>
            </a:lvl2pPr>
            <a:lvl3pPr marL="957925" indent="0">
              <a:buNone/>
              <a:defRPr sz="1700">
                <a:solidFill>
                  <a:schemeClr val="tx1">
                    <a:tint val="75000"/>
                  </a:schemeClr>
                </a:solidFill>
              </a:defRPr>
            </a:lvl3pPr>
            <a:lvl4pPr marL="1436888" indent="0">
              <a:buNone/>
              <a:defRPr sz="1500">
                <a:solidFill>
                  <a:schemeClr val="tx1">
                    <a:tint val="75000"/>
                  </a:schemeClr>
                </a:solidFill>
              </a:defRPr>
            </a:lvl4pPr>
            <a:lvl5pPr marL="1915851" indent="0">
              <a:buNone/>
              <a:defRPr sz="1500">
                <a:solidFill>
                  <a:schemeClr val="tx1">
                    <a:tint val="75000"/>
                  </a:schemeClr>
                </a:solidFill>
              </a:defRPr>
            </a:lvl5pPr>
            <a:lvl6pPr marL="2394814" indent="0">
              <a:buNone/>
              <a:defRPr sz="1500">
                <a:solidFill>
                  <a:schemeClr val="tx1">
                    <a:tint val="75000"/>
                  </a:schemeClr>
                </a:solidFill>
              </a:defRPr>
            </a:lvl6pPr>
            <a:lvl7pPr marL="2873776" indent="0">
              <a:buNone/>
              <a:defRPr sz="1500">
                <a:solidFill>
                  <a:schemeClr val="tx1">
                    <a:tint val="75000"/>
                  </a:schemeClr>
                </a:solidFill>
              </a:defRPr>
            </a:lvl7pPr>
            <a:lvl8pPr marL="3352739" indent="0">
              <a:buNone/>
              <a:defRPr sz="1500">
                <a:solidFill>
                  <a:schemeClr val="tx1">
                    <a:tint val="75000"/>
                  </a:schemeClr>
                </a:solidFill>
              </a:defRPr>
            </a:lvl8pPr>
            <a:lvl9pPr marL="3831702"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32B524F0-BC8B-4A5B-B3CA-B19A5EDBE09D}" type="datetime1">
              <a:rPr lang="fr-FR" smtClean="0"/>
              <a:pPr/>
              <a:t>17/06/2026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342900" y="2311402"/>
            <a:ext cx="3028950" cy="6537502"/>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2311402"/>
            <a:ext cx="3028950" cy="6537502"/>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A65C9A2-ACB6-4F97-BBDD-8F67285C3C42}" type="datetime1">
              <a:rPr lang="fr-FR" smtClean="0"/>
              <a:pPr/>
              <a:t>17/06/2026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342901" y="2217385"/>
            <a:ext cx="3030141" cy="924101"/>
          </a:xfrm>
        </p:spPr>
        <p:txBody>
          <a:bodyPr anchor="b"/>
          <a:lstStyle>
            <a:lvl1pPr marL="0" indent="0">
              <a:buNone/>
              <a:defRPr sz="2500" b="1"/>
            </a:lvl1pPr>
            <a:lvl2pPr marL="478963" indent="0">
              <a:buNone/>
              <a:defRPr sz="2100" b="1"/>
            </a:lvl2pPr>
            <a:lvl3pPr marL="957925" indent="0">
              <a:buNone/>
              <a:defRPr sz="1900" b="1"/>
            </a:lvl3pPr>
            <a:lvl4pPr marL="1436888" indent="0">
              <a:buNone/>
              <a:defRPr sz="1700" b="1"/>
            </a:lvl4pPr>
            <a:lvl5pPr marL="1915851" indent="0">
              <a:buNone/>
              <a:defRPr sz="1700" b="1"/>
            </a:lvl5pPr>
            <a:lvl6pPr marL="2394814" indent="0">
              <a:buNone/>
              <a:defRPr sz="1700" b="1"/>
            </a:lvl6pPr>
            <a:lvl7pPr marL="2873776" indent="0">
              <a:buNone/>
              <a:defRPr sz="1700" b="1"/>
            </a:lvl7pPr>
            <a:lvl8pPr marL="3352739" indent="0">
              <a:buNone/>
              <a:defRPr sz="1700" b="1"/>
            </a:lvl8pPr>
            <a:lvl9pPr marL="3831702" indent="0">
              <a:buNone/>
              <a:defRPr sz="1700" b="1"/>
            </a:lvl9pPr>
          </a:lstStyle>
          <a:p>
            <a:pPr lvl="0"/>
            <a:r>
              <a:rPr lang="fr-FR"/>
              <a:t>Cliquez pour modifier les styles du texte du masque</a:t>
            </a:r>
          </a:p>
        </p:txBody>
      </p:sp>
      <p:sp>
        <p:nvSpPr>
          <p:cNvPr id="4" name="Espace réservé du contenu 3"/>
          <p:cNvSpPr>
            <a:spLocks noGrp="1"/>
          </p:cNvSpPr>
          <p:nvPr>
            <p:ph sz="half" idx="2"/>
          </p:nvPr>
        </p:nvSpPr>
        <p:spPr>
          <a:xfrm>
            <a:off x="342901" y="3141486"/>
            <a:ext cx="3030141" cy="5707416"/>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0" y="2217385"/>
            <a:ext cx="3031331" cy="924101"/>
          </a:xfrm>
        </p:spPr>
        <p:txBody>
          <a:bodyPr anchor="b"/>
          <a:lstStyle>
            <a:lvl1pPr marL="0" indent="0">
              <a:buNone/>
              <a:defRPr sz="2500" b="1"/>
            </a:lvl1pPr>
            <a:lvl2pPr marL="478963" indent="0">
              <a:buNone/>
              <a:defRPr sz="2100" b="1"/>
            </a:lvl2pPr>
            <a:lvl3pPr marL="957925" indent="0">
              <a:buNone/>
              <a:defRPr sz="1900" b="1"/>
            </a:lvl3pPr>
            <a:lvl4pPr marL="1436888" indent="0">
              <a:buNone/>
              <a:defRPr sz="1700" b="1"/>
            </a:lvl4pPr>
            <a:lvl5pPr marL="1915851" indent="0">
              <a:buNone/>
              <a:defRPr sz="1700" b="1"/>
            </a:lvl5pPr>
            <a:lvl6pPr marL="2394814" indent="0">
              <a:buNone/>
              <a:defRPr sz="1700" b="1"/>
            </a:lvl6pPr>
            <a:lvl7pPr marL="2873776" indent="0">
              <a:buNone/>
              <a:defRPr sz="1700" b="1"/>
            </a:lvl7pPr>
            <a:lvl8pPr marL="3352739" indent="0">
              <a:buNone/>
              <a:defRPr sz="1700" b="1"/>
            </a:lvl8pPr>
            <a:lvl9pPr marL="3831702" indent="0">
              <a:buNone/>
              <a:defRPr sz="17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0" y="3141486"/>
            <a:ext cx="3031331" cy="5707416"/>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60A464-23D3-41AC-940C-D81C44D72E44}" type="datetime1">
              <a:rPr lang="fr-FR" smtClean="0"/>
              <a:pPr/>
              <a:t>17/06/2026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D8AEDF2A-C74E-416E-9443-89447C72778D}" type="datetime1">
              <a:rPr lang="fr-FR" smtClean="0"/>
              <a:pPr/>
              <a:t>17/06/2026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F966BE-76C2-4FFC-B89B-8BA5D993B1A0}" type="datetime1">
              <a:rPr lang="fr-FR" smtClean="0"/>
              <a:pPr/>
              <a:t>17/06/2026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a:xfrm>
            <a:off x="5257800" y="9378598"/>
            <a:ext cx="1600200" cy="527403"/>
          </a:xfrm>
        </p:spPr>
        <p:txBody>
          <a:bodyPr/>
          <a:lstStyle/>
          <a:p>
            <a:fld id="{6C54CC60-0EC6-44EB-B6BC-8B76F1BFF82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394407"/>
            <a:ext cx="2256235" cy="1678516"/>
          </a:xfrm>
        </p:spPr>
        <p:txBody>
          <a:bodyPr anchor="b"/>
          <a:lstStyle>
            <a:lvl1pPr algn="l">
              <a:defRPr sz="2100" b="1"/>
            </a:lvl1pPr>
          </a:lstStyle>
          <a:p>
            <a:r>
              <a:rPr lang="fr-FR"/>
              <a:t>Cliquez pour modifier le style du titre</a:t>
            </a:r>
          </a:p>
        </p:txBody>
      </p:sp>
      <p:sp>
        <p:nvSpPr>
          <p:cNvPr id="3" name="Espace réservé du contenu 2"/>
          <p:cNvSpPr>
            <a:spLocks noGrp="1"/>
          </p:cNvSpPr>
          <p:nvPr>
            <p:ph idx="1"/>
          </p:nvPr>
        </p:nvSpPr>
        <p:spPr>
          <a:xfrm>
            <a:off x="2681288" y="394406"/>
            <a:ext cx="3833813" cy="8454497"/>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1" y="2072923"/>
            <a:ext cx="2256235" cy="6775980"/>
          </a:xfrm>
        </p:spPr>
        <p:txBody>
          <a:bodyPr/>
          <a:lstStyle>
            <a:lvl1pPr marL="0" indent="0">
              <a:buNone/>
              <a:defRPr sz="1500"/>
            </a:lvl1pPr>
            <a:lvl2pPr marL="478963" indent="0">
              <a:buNone/>
              <a:defRPr sz="1300"/>
            </a:lvl2pPr>
            <a:lvl3pPr marL="957925" indent="0">
              <a:buNone/>
              <a:defRPr sz="1000"/>
            </a:lvl3pPr>
            <a:lvl4pPr marL="1436888" indent="0">
              <a:buNone/>
              <a:defRPr sz="900"/>
            </a:lvl4pPr>
            <a:lvl5pPr marL="1915851" indent="0">
              <a:buNone/>
              <a:defRPr sz="900"/>
            </a:lvl5pPr>
            <a:lvl6pPr marL="2394814" indent="0">
              <a:buNone/>
              <a:defRPr sz="900"/>
            </a:lvl6pPr>
            <a:lvl7pPr marL="2873776" indent="0">
              <a:buNone/>
              <a:defRPr sz="900"/>
            </a:lvl7pPr>
            <a:lvl8pPr marL="3352739" indent="0">
              <a:buNone/>
              <a:defRPr sz="900"/>
            </a:lvl8pPr>
            <a:lvl9pPr marL="3831702"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E3569C9-84A7-41DD-957F-04106AFE5E15}" type="datetime1">
              <a:rPr lang="fr-FR" smtClean="0"/>
              <a:pPr/>
              <a:t>17/06/2026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934201"/>
            <a:ext cx="4114800" cy="818622"/>
          </a:xfrm>
        </p:spPr>
        <p:txBody>
          <a:bodyPr anchor="b"/>
          <a:lstStyle>
            <a:lvl1pPr algn="l">
              <a:defRPr sz="2100" b="1"/>
            </a:lvl1pPr>
          </a:lstStyle>
          <a:p>
            <a:r>
              <a:rPr lang="fr-FR"/>
              <a:t>Cliquez pour modifier le style du titre</a:t>
            </a:r>
          </a:p>
        </p:txBody>
      </p:sp>
      <p:sp>
        <p:nvSpPr>
          <p:cNvPr id="3" name="Espace réservé pour une image  2"/>
          <p:cNvSpPr>
            <a:spLocks noGrp="1"/>
          </p:cNvSpPr>
          <p:nvPr>
            <p:ph type="pic" idx="1"/>
          </p:nvPr>
        </p:nvSpPr>
        <p:spPr>
          <a:xfrm>
            <a:off x="1344216" y="885119"/>
            <a:ext cx="4114800" cy="5943600"/>
          </a:xfrm>
        </p:spPr>
        <p:txBody>
          <a:bodyPr/>
          <a:lstStyle>
            <a:lvl1pPr marL="0" indent="0">
              <a:buNone/>
              <a:defRPr sz="3400"/>
            </a:lvl1pPr>
            <a:lvl2pPr marL="478963" indent="0">
              <a:buNone/>
              <a:defRPr sz="3000"/>
            </a:lvl2pPr>
            <a:lvl3pPr marL="957925" indent="0">
              <a:buNone/>
              <a:defRPr sz="2500"/>
            </a:lvl3pPr>
            <a:lvl4pPr marL="1436888" indent="0">
              <a:buNone/>
              <a:defRPr sz="2100"/>
            </a:lvl4pPr>
            <a:lvl5pPr marL="1915851" indent="0">
              <a:buNone/>
              <a:defRPr sz="2100"/>
            </a:lvl5pPr>
            <a:lvl6pPr marL="2394814" indent="0">
              <a:buNone/>
              <a:defRPr sz="2100"/>
            </a:lvl6pPr>
            <a:lvl7pPr marL="2873776" indent="0">
              <a:buNone/>
              <a:defRPr sz="2100"/>
            </a:lvl7pPr>
            <a:lvl8pPr marL="3352739" indent="0">
              <a:buNone/>
              <a:defRPr sz="2100"/>
            </a:lvl8pPr>
            <a:lvl9pPr marL="3831702" indent="0">
              <a:buNone/>
              <a:defRPr sz="2100"/>
            </a:lvl9pPr>
          </a:lstStyle>
          <a:p>
            <a:endParaRPr lang="fr-FR"/>
          </a:p>
        </p:txBody>
      </p:sp>
      <p:sp>
        <p:nvSpPr>
          <p:cNvPr id="4" name="Espace réservé du texte 3"/>
          <p:cNvSpPr>
            <a:spLocks noGrp="1"/>
          </p:cNvSpPr>
          <p:nvPr>
            <p:ph type="body" sz="half" idx="2"/>
          </p:nvPr>
        </p:nvSpPr>
        <p:spPr>
          <a:xfrm>
            <a:off x="1344216" y="7752823"/>
            <a:ext cx="4114800" cy="1162578"/>
          </a:xfrm>
        </p:spPr>
        <p:txBody>
          <a:bodyPr/>
          <a:lstStyle>
            <a:lvl1pPr marL="0" indent="0">
              <a:buNone/>
              <a:defRPr sz="1500"/>
            </a:lvl1pPr>
            <a:lvl2pPr marL="478963" indent="0">
              <a:buNone/>
              <a:defRPr sz="1300"/>
            </a:lvl2pPr>
            <a:lvl3pPr marL="957925" indent="0">
              <a:buNone/>
              <a:defRPr sz="1000"/>
            </a:lvl3pPr>
            <a:lvl4pPr marL="1436888" indent="0">
              <a:buNone/>
              <a:defRPr sz="900"/>
            </a:lvl4pPr>
            <a:lvl5pPr marL="1915851" indent="0">
              <a:buNone/>
              <a:defRPr sz="900"/>
            </a:lvl5pPr>
            <a:lvl6pPr marL="2394814" indent="0">
              <a:buNone/>
              <a:defRPr sz="900"/>
            </a:lvl6pPr>
            <a:lvl7pPr marL="2873776" indent="0">
              <a:buNone/>
              <a:defRPr sz="900"/>
            </a:lvl7pPr>
            <a:lvl8pPr marL="3352739" indent="0">
              <a:buNone/>
              <a:defRPr sz="900"/>
            </a:lvl8pPr>
            <a:lvl9pPr marL="3831702"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4B7C7F9-8392-4D8E-ACDC-E251D0F64A30}" type="datetime1">
              <a:rPr lang="fr-FR" smtClean="0"/>
              <a:pPr/>
              <a:t>17/06/2026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54CC60-0EC6-44EB-B6BC-8B76F1BFF82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96699"/>
            <a:ext cx="6172200" cy="1651000"/>
          </a:xfrm>
          <a:prstGeom prst="rect">
            <a:avLst/>
          </a:prstGeom>
        </p:spPr>
        <p:txBody>
          <a:bodyPr vert="horz" lIns="95793" tIns="47896" rIns="95793" bIns="47896" rtlCol="0" anchor="ctr">
            <a:normAutofit/>
          </a:bodyPr>
          <a:lstStyle/>
          <a:p>
            <a:r>
              <a:rPr lang="fr-FR"/>
              <a:t>Cliquez pour modifier le style du titre</a:t>
            </a:r>
          </a:p>
        </p:txBody>
      </p:sp>
      <p:sp>
        <p:nvSpPr>
          <p:cNvPr id="3" name="Espace réservé du texte 2"/>
          <p:cNvSpPr>
            <a:spLocks noGrp="1"/>
          </p:cNvSpPr>
          <p:nvPr>
            <p:ph type="body" idx="1"/>
          </p:nvPr>
        </p:nvSpPr>
        <p:spPr>
          <a:xfrm>
            <a:off x="342900" y="2311402"/>
            <a:ext cx="6172200" cy="6537502"/>
          </a:xfrm>
          <a:prstGeom prst="rect">
            <a:avLst/>
          </a:prstGeom>
        </p:spPr>
        <p:txBody>
          <a:bodyPr vert="horz" lIns="95793" tIns="47896" rIns="95793" bIns="47896"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342900" y="9181395"/>
            <a:ext cx="1600200" cy="527403"/>
          </a:xfrm>
          <a:prstGeom prst="rect">
            <a:avLst/>
          </a:prstGeom>
        </p:spPr>
        <p:txBody>
          <a:bodyPr vert="horz" lIns="95793" tIns="47896" rIns="95793" bIns="47896" rtlCol="0" anchor="ctr"/>
          <a:lstStyle>
            <a:lvl1pPr algn="l">
              <a:defRPr sz="1300">
                <a:solidFill>
                  <a:schemeClr val="tx1">
                    <a:tint val="75000"/>
                  </a:schemeClr>
                </a:solidFill>
              </a:defRPr>
            </a:lvl1pPr>
          </a:lstStyle>
          <a:p>
            <a:fld id="{F9E250D2-8EC0-4CD8-B72D-0655323CD9EB}" type="datetime1">
              <a:rPr lang="fr-FR" smtClean="0"/>
              <a:pPr/>
              <a:t>17/06/2026</a:t>
            </a:fld>
            <a:endParaRPr lang="fr-FR"/>
          </a:p>
        </p:txBody>
      </p:sp>
      <p:sp>
        <p:nvSpPr>
          <p:cNvPr id="5" name="Espace réservé du pied de page 4"/>
          <p:cNvSpPr>
            <a:spLocks noGrp="1"/>
          </p:cNvSpPr>
          <p:nvPr>
            <p:ph type="ftr" sz="quarter" idx="3"/>
          </p:nvPr>
        </p:nvSpPr>
        <p:spPr>
          <a:xfrm>
            <a:off x="2343150" y="9181395"/>
            <a:ext cx="2171700" cy="527403"/>
          </a:xfrm>
          <a:prstGeom prst="rect">
            <a:avLst/>
          </a:prstGeom>
        </p:spPr>
        <p:txBody>
          <a:bodyPr vert="horz" lIns="95793" tIns="47896" rIns="95793" bIns="47896" rtlCol="0" anchor="ctr"/>
          <a:lstStyle>
            <a:lvl1pPr algn="ctr">
              <a:defRPr sz="13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9181395"/>
            <a:ext cx="1600200" cy="527403"/>
          </a:xfrm>
          <a:prstGeom prst="rect">
            <a:avLst/>
          </a:prstGeom>
        </p:spPr>
        <p:txBody>
          <a:bodyPr vert="horz" lIns="95793" tIns="47896" rIns="95793" bIns="47896" rtlCol="0" anchor="ctr"/>
          <a:lstStyle>
            <a:lvl1pPr algn="r">
              <a:defRPr sz="1300">
                <a:solidFill>
                  <a:schemeClr val="tx1">
                    <a:tint val="75000"/>
                  </a:schemeClr>
                </a:solidFill>
              </a:defRPr>
            </a:lvl1pPr>
          </a:lstStyle>
          <a:p>
            <a:fld id="{6C54CC60-0EC6-44EB-B6BC-8B76F1BFF82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57925" rtl="0" eaLnBrk="1" latinLnBrk="0" hangingPunct="1">
        <a:spcBef>
          <a:spcPct val="0"/>
        </a:spcBef>
        <a:buNone/>
        <a:defRPr sz="4700" kern="1200">
          <a:solidFill>
            <a:schemeClr val="tx1"/>
          </a:solidFill>
          <a:latin typeface="+mj-lt"/>
          <a:ea typeface="+mj-ea"/>
          <a:cs typeface="+mj-cs"/>
        </a:defRPr>
      </a:lvl1pPr>
    </p:titleStyle>
    <p:bodyStyle>
      <a:lvl1pPr marL="359223" indent="-359223" algn="l" defTabSz="957925"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78315" indent="-299352" algn="l" defTabSz="957925"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407" indent="-239481" algn="l" defTabSz="957925"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370"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332"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295"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3258"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2220"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1183" indent="-239481" algn="l" defTabSz="957925"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fr-FR"/>
      </a:defPPr>
      <a:lvl1pPr marL="0" algn="l" defTabSz="957925" rtl="0" eaLnBrk="1" latinLnBrk="0" hangingPunct="1">
        <a:defRPr sz="1900" kern="1200">
          <a:solidFill>
            <a:schemeClr val="tx1"/>
          </a:solidFill>
          <a:latin typeface="+mn-lt"/>
          <a:ea typeface="+mn-ea"/>
          <a:cs typeface="+mn-cs"/>
        </a:defRPr>
      </a:lvl1pPr>
      <a:lvl2pPr marL="478963" algn="l" defTabSz="957925" rtl="0" eaLnBrk="1" latinLnBrk="0" hangingPunct="1">
        <a:defRPr sz="1900" kern="1200">
          <a:solidFill>
            <a:schemeClr val="tx1"/>
          </a:solidFill>
          <a:latin typeface="+mn-lt"/>
          <a:ea typeface="+mn-ea"/>
          <a:cs typeface="+mn-cs"/>
        </a:defRPr>
      </a:lvl2pPr>
      <a:lvl3pPr marL="957925" algn="l" defTabSz="957925" rtl="0" eaLnBrk="1" latinLnBrk="0" hangingPunct="1">
        <a:defRPr sz="1900" kern="1200">
          <a:solidFill>
            <a:schemeClr val="tx1"/>
          </a:solidFill>
          <a:latin typeface="+mn-lt"/>
          <a:ea typeface="+mn-ea"/>
          <a:cs typeface="+mn-cs"/>
        </a:defRPr>
      </a:lvl3pPr>
      <a:lvl4pPr marL="1436888" algn="l" defTabSz="957925" rtl="0" eaLnBrk="1" latinLnBrk="0" hangingPunct="1">
        <a:defRPr sz="1900" kern="1200">
          <a:solidFill>
            <a:schemeClr val="tx1"/>
          </a:solidFill>
          <a:latin typeface="+mn-lt"/>
          <a:ea typeface="+mn-ea"/>
          <a:cs typeface="+mn-cs"/>
        </a:defRPr>
      </a:lvl4pPr>
      <a:lvl5pPr marL="1915851" algn="l" defTabSz="957925" rtl="0" eaLnBrk="1" latinLnBrk="0" hangingPunct="1">
        <a:defRPr sz="1900" kern="1200">
          <a:solidFill>
            <a:schemeClr val="tx1"/>
          </a:solidFill>
          <a:latin typeface="+mn-lt"/>
          <a:ea typeface="+mn-ea"/>
          <a:cs typeface="+mn-cs"/>
        </a:defRPr>
      </a:lvl5pPr>
      <a:lvl6pPr marL="2394814" algn="l" defTabSz="957925" rtl="0" eaLnBrk="1" latinLnBrk="0" hangingPunct="1">
        <a:defRPr sz="1900" kern="1200">
          <a:solidFill>
            <a:schemeClr val="tx1"/>
          </a:solidFill>
          <a:latin typeface="+mn-lt"/>
          <a:ea typeface="+mn-ea"/>
          <a:cs typeface="+mn-cs"/>
        </a:defRPr>
      </a:lvl6pPr>
      <a:lvl7pPr marL="2873776" algn="l" defTabSz="957925" rtl="0" eaLnBrk="1" latinLnBrk="0" hangingPunct="1">
        <a:defRPr sz="1900" kern="1200">
          <a:solidFill>
            <a:schemeClr val="tx1"/>
          </a:solidFill>
          <a:latin typeface="+mn-lt"/>
          <a:ea typeface="+mn-ea"/>
          <a:cs typeface="+mn-cs"/>
        </a:defRPr>
      </a:lvl7pPr>
      <a:lvl8pPr marL="3352739" algn="l" defTabSz="957925" rtl="0" eaLnBrk="1" latinLnBrk="0" hangingPunct="1">
        <a:defRPr sz="1900" kern="1200">
          <a:solidFill>
            <a:schemeClr val="tx1"/>
          </a:solidFill>
          <a:latin typeface="+mn-lt"/>
          <a:ea typeface="+mn-ea"/>
          <a:cs typeface="+mn-cs"/>
        </a:defRPr>
      </a:lvl8pPr>
      <a:lvl9pPr marL="3831702" algn="l" defTabSz="9579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commune-frontenac.fr/"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mairie@frontenac33.fr"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A642FA-C357-088A-9884-651F29CC41C5}"/>
              </a:ext>
            </a:extLst>
          </p:cNvPr>
          <p:cNvPicPr>
            <a:picLocks noChangeAspect="1"/>
          </p:cNvPicPr>
          <p:nvPr/>
        </p:nvPicPr>
        <p:blipFill>
          <a:blip r:embed="rId2"/>
          <a:stretch>
            <a:fillRect/>
          </a:stretch>
        </p:blipFill>
        <p:spPr>
          <a:xfrm>
            <a:off x="122830" y="163045"/>
            <a:ext cx="6735170" cy="9579909"/>
          </a:xfrm>
          <a:prstGeom prst="rect">
            <a:avLst/>
          </a:prstGeom>
        </p:spPr>
      </p:pic>
    </p:spTree>
    <p:extLst>
      <p:ext uri="{BB962C8B-B14F-4D97-AF65-F5344CB8AC3E}">
        <p14:creationId xmlns:p14="http://schemas.microsoft.com/office/powerpoint/2010/main" val="276465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4F83173-07D3-F695-E81A-72749D14CC45}"/>
              </a:ext>
            </a:extLst>
          </p:cNvPr>
          <p:cNvPicPr>
            <a:picLocks noChangeAspect="1"/>
          </p:cNvPicPr>
          <p:nvPr/>
        </p:nvPicPr>
        <p:blipFill>
          <a:blip r:embed="rId3"/>
          <a:stretch>
            <a:fillRect/>
          </a:stretch>
        </p:blipFill>
        <p:spPr>
          <a:xfrm>
            <a:off x="1022855" y="3929645"/>
            <a:ext cx="4812290" cy="2959528"/>
          </a:xfrm>
          <a:prstGeom prst="rect">
            <a:avLst/>
          </a:prstGeom>
        </p:spPr>
      </p:pic>
      <p:pic>
        <p:nvPicPr>
          <p:cNvPr id="5" name="Image 4">
            <a:extLst>
              <a:ext uri="{FF2B5EF4-FFF2-40B4-BE49-F238E27FC236}">
                <a16:creationId xmlns:a16="http://schemas.microsoft.com/office/drawing/2014/main" id="{6FA24998-DE02-4787-37A2-99DE3E6121EE}"/>
              </a:ext>
            </a:extLst>
          </p:cNvPr>
          <p:cNvPicPr>
            <a:picLocks noChangeAspect="1"/>
          </p:cNvPicPr>
          <p:nvPr/>
        </p:nvPicPr>
        <p:blipFill>
          <a:blip r:embed="rId4"/>
          <a:stretch>
            <a:fillRect/>
          </a:stretch>
        </p:blipFill>
        <p:spPr>
          <a:xfrm>
            <a:off x="453787" y="7143152"/>
            <a:ext cx="3487004" cy="2323217"/>
          </a:xfrm>
          <a:prstGeom prst="rect">
            <a:avLst/>
          </a:prstGeom>
        </p:spPr>
      </p:pic>
      <p:sp>
        <p:nvSpPr>
          <p:cNvPr id="7" name="Rectangle 6">
            <a:extLst>
              <a:ext uri="{FF2B5EF4-FFF2-40B4-BE49-F238E27FC236}">
                <a16:creationId xmlns:a16="http://schemas.microsoft.com/office/drawing/2014/main" id="{DBC37826-5897-704E-84F7-D098719CDC79}"/>
              </a:ext>
            </a:extLst>
          </p:cNvPr>
          <p:cNvSpPr/>
          <p:nvPr/>
        </p:nvSpPr>
        <p:spPr>
          <a:xfrm>
            <a:off x="0" y="0"/>
            <a:ext cx="6858000" cy="1250288"/>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t>
            </a:r>
            <a:r>
              <a:rPr lang="fr-FR" sz="3000" b="1" i="1" dirty="0">
                <a:solidFill>
                  <a:schemeClr val="bg1"/>
                </a:solidFill>
              </a:rPr>
              <a:t>            </a:t>
            </a:r>
            <a:r>
              <a:rPr lang="fr-FR" sz="3000" b="1" i="1" dirty="0">
                <a:solidFill>
                  <a:schemeClr val="accent6">
                    <a:lumMod val="75000"/>
                  </a:schemeClr>
                </a:solidFill>
              </a:rPr>
              <a:t>A LA UNE</a:t>
            </a:r>
          </a:p>
        </p:txBody>
      </p:sp>
      <p:sp>
        <p:nvSpPr>
          <p:cNvPr id="9" name="Rectangle 8">
            <a:extLst>
              <a:ext uri="{FF2B5EF4-FFF2-40B4-BE49-F238E27FC236}">
                <a16:creationId xmlns:a16="http://schemas.microsoft.com/office/drawing/2014/main" id="{E7156F58-3918-8BF9-8F58-42537FF1A4A7}"/>
              </a:ext>
            </a:extLst>
          </p:cNvPr>
          <p:cNvSpPr/>
          <p:nvPr/>
        </p:nvSpPr>
        <p:spPr>
          <a:xfrm>
            <a:off x="0" y="9568531"/>
            <a:ext cx="6858000" cy="337469"/>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12" name="ZoneTexte 11">
            <a:extLst>
              <a:ext uri="{FF2B5EF4-FFF2-40B4-BE49-F238E27FC236}">
                <a16:creationId xmlns:a16="http://schemas.microsoft.com/office/drawing/2014/main" id="{EE21AD31-45F5-99E4-885C-3A3EF5AAFC32}"/>
              </a:ext>
            </a:extLst>
          </p:cNvPr>
          <p:cNvSpPr txBox="1"/>
          <p:nvPr/>
        </p:nvSpPr>
        <p:spPr>
          <a:xfrm>
            <a:off x="573205" y="1392072"/>
            <a:ext cx="5754811" cy="3431709"/>
          </a:xfrm>
          <a:prstGeom prst="rect">
            <a:avLst/>
          </a:prstGeom>
          <a:noFill/>
        </p:spPr>
        <p:txBody>
          <a:bodyPr wrap="square" rtlCol="0">
            <a:spAutoFit/>
          </a:bodyPr>
          <a:lstStyle/>
          <a:p>
            <a:endParaRPr lang="fr-FR" dirty="0"/>
          </a:p>
          <a:p>
            <a:pPr algn="just"/>
            <a:r>
              <a:rPr lang="fr-FR" sz="1100" dirty="0"/>
              <a:t>Il s’agit d’une campagne hollandaise qui </a:t>
            </a:r>
            <a:r>
              <a:rPr lang="fr-FR" sz="1100" b="1" dirty="0">
                <a:solidFill>
                  <a:srgbClr val="FF0000"/>
                </a:solidFill>
              </a:rPr>
              <a:t>propose de sauver les arbres </a:t>
            </a:r>
            <a:r>
              <a:rPr lang="fr-FR" sz="1100" dirty="0"/>
              <a:t>qui seraient fauchés ou récolter ceux qui sont en excès, </a:t>
            </a:r>
            <a:r>
              <a:rPr lang="fr-FR" sz="1100" b="1" dirty="0">
                <a:solidFill>
                  <a:srgbClr val="FF0000"/>
                </a:solidFill>
              </a:rPr>
              <a:t>avant de les distribuer gratuitement à toute personne qui souhaite planter</a:t>
            </a:r>
            <a:r>
              <a:rPr lang="fr-FR" sz="1100" dirty="0"/>
              <a:t>. Chaque arbre produit des milliers de graines chaque année, qui deviendront des jeunes arbres. Beaucoup d'entre eux ne survivent pas. Ils sont éliminés lors de l’entretien d’espaces verts et finissent sur un tas de compost ou sont déchiquetés ou brûlés. Ces jeunes arbres ont grandi sans ajout de terre ou d’engrais, et sont pour la plupart indigènes et locaux. Cela présente de nombreux avantages pour le climat et la biodiversité. </a:t>
            </a:r>
          </a:p>
          <a:p>
            <a:pPr algn="just"/>
            <a:endParaRPr lang="fr-FR" sz="1100" dirty="0"/>
          </a:p>
          <a:p>
            <a:pPr algn="just"/>
            <a:r>
              <a:rPr lang="fr-FR" sz="1100" dirty="0"/>
              <a:t>Depuis 2020, Vite Plus d’Arbres a permis de replanter plus de 2,5 millions d’arbres et d’arbustes à l’international (Pays-Bas, Irlande, Allemagne, Royaume-Uni,…etc.). Présente en France depuis un an et demi, l’initiative connaît une forte croissance, notamment en Gironde où une nouvelle dynamique s’amorce. En effet, des actions sont menées sur Bordeaux métropole, la CALI, le Grand Cubzaguais, dans l’Entre-deux-mers, et en Haute-Gironde. </a:t>
            </a:r>
          </a:p>
          <a:p>
            <a:pPr algn="just"/>
            <a:r>
              <a:rPr lang="fr-FR" sz="1100" dirty="0"/>
              <a:t>Cette initiative s’inscrit dans le cadre d’un programme mené en parallèle dans plusieurs départements, notamment l’Oise, l’Yonne, l’Isère, l’Ain, le Rhône, le Morbihan et l’Île-de-France. </a:t>
            </a:r>
          </a:p>
          <a:p>
            <a:pPr algn="just"/>
            <a:r>
              <a:rPr lang="fr-FR" sz="1100" dirty="0"/>
              <a:t>La campagne est portée par Geerte RIETVELD, coordinatrice pour toute la France. </a:t>
            </a:r>
          </a:p>
          <a:p>
            <a:pPr algn="just"/>
            <a:endParaRPr lang="fr-FR" sz="1100" dirty="0"/>
          </a:p>
          <a:p>
            <a:pPr marL="3494088" indent="-3494088" algn="just"/>
            <a:r>
              <a:rPr lang="fr-FR" sz="1100" dirty="0"/>
              <a:t>	</a:t>
            </a:r>
          </a:p>
        </p:txBody>
      </p:sp>
      <p:pic>
        <p:nvPicPr>
          <p:cNvPr id="16" name="Image 15">
            <a:extLst>
              <a:ext uri="{FF2B5EF4-FFF2-40B4-BE49-F238E27FC236}">
                <a16:creationId xmlns:a16="http://schemas.microsoft.com/office/drawing/2014/main" id="{A91F2549-0262-F411-2515-24C9716D2178}"/>
              </a:ext>
            </a:extLst>
          </p:cNvPr>
          <p:cNvPicPr>
            <a:picLocks noChangeAspect="1"/>
          </p:cNvPicPr>
          <p:nvPr/>
        </p:nvPicPr>
        <p:blipFill>
          <a:blip r:embed="rId5"/>
          <a:stretch>
            <a:fillRect/>
          </a:stretch>
        </p:blipFill>
        <p:spPr>
          <a:xfrm>
            <a:off x="828074" y="439631"/>
            <a:ext cx="2399621" cy="1250288"/>
          </a:xfrm>
          <a:prstGeom prst="rect">
            <a:avLst/>
          </a:prstGeom>
        </p:spPr>
      </p:pic>
      <p:sp>
        <p:nvSpPr>
          <p:cNvPr id="18" name="ZoneTexte 17">
            <a:extLst>
              <a:ext uri="{FF2B5EF4-FFF2-40B4-BE49-F238E27FC236}">
                <a16:creationId xmlns:a16="http://schemas.microsoft.com/office/drawing/2014/main" id="{8C7C7F11-867A-884F-D284-830124317D6D}"/>
              </a:ext>
            </a:extLst>
          </p:cNvPr>
          <p:cNvSpPr txBox="1"/>
          <p:nvPr/>
        </p:nvSpPr>
        <p:spPr>
          <a:xfrm>
            <a:off x="4183040" y="6826161"/>
            <a:ext cx="2497540" cy="2646878"/>
          </a:xfrm>
          <a:prstGeom prst="rect">
            <a:avLst/>
          </a:prstGeom>
          <a:noFill/>
        </p:spPr>
        <p:txBody>
          <a:bodyPr wrap="square" rtlCol="0">
            <a:spAutoFit/>
          </a:bodyPr>
          <a:lstStyle/>
          <a:p>
            <a:pPr marL="3494088" indent="-3494088" algn="just"/>
            <a:r>
              <a:rPr lang="fr-FR" sz="1000" dirty="0">
                <a:solidFill>
                  <a:srgbClr val="008000"/>
                </a:solidFill>
              </a:rPr>
              <a:t>Référent de l’Entre-Deux-Mers : </a:t>
            </a:r>
          </a:p>
          <a:p>
            <a:pPr marL="3494088" indent="-3494088" algn="just"/>
            <a:endParaRPr lang="fr-FR" sz="1000" dirty="0">
              <a:solidFill>
                <a:srgbClr val="FF0000"/>
              </a:solidFill>
            </a:endParaRPr>
          </a:p>
          <a:p>
            <a:pPr marL="3494088" indent="-3494088" algn="ctr"/>
            <a:r>
              <a:rPr lang="fr-FR" sz="1100" b="1" dirty="0">
                <a:solidFill>
                  <a:srgbClr val="FF0000"/>
                </a:solidFill>
              </a:rPr>
              <a:t>Jonathan ROLLANDEAU MARCHAL  </a:t>
            </a:r>
          </a:p>
          <a:p>
            <a:pPr marL="3494088" indent="-3494088" algn="ctr"/>
            <a:r>
              <a:rPr lang="fr-FR" sz="1100" b="1" dirty="0">
                <a:solidFill>
                  <a:srgbClr val="FF0000"/>
                </a:solidFill>
              </a:rPr>
              <a:t>Route de Sauveterre</a:t>
            </a:r>
          </a:p>
          <a:p>
            <a:pPr marL="3494088" indent="-3494088" algn="ctr"/>
            <a:r>
              <a:rPr lang="fr-FR" sz="1100" b="1" dirty="0">
                <a:solidFill>
                  <a:srgbClr val="FF0000"/>
                </a:solidFill>
              </a:rPr>
              <a:t>33760 FRONTENAC</a:t>
            </a:r>
          </a:p>
          <a:p>
            <a:pPr marL="3494088" indent="-3494088" algn="just"/>
            <a:endParaRPr lang="fr-FR" sz="1100" i="1" dirty="0">
              <a:solidFill>
                <a:srgbClr val="FF0000"/>
              </a:solidFill>
            </a:endParaRPr>
          </a:p>
          <a:p>
            <a:r>
              <a:rPr lang="fr-FR" sz="1100" b="1" i="1" dirty="0"/>
              <a:t>Chacun peut participer à la campagne ! </a:t>
            </a:r>
            <a:r>
              <a:rPr lang="fr-FR" sz="1100" i="1" dirty="0"/>
              <a:t>En proposant des sites de récoltes et de</a:t>
            </a:r>
          </a:p>
          <a:p>
            <a:r>
              <a:rPr lang="fr-FR" sz="1100" i="1" dirty="0"/>
              <a:t>plantation, en venant nous aider lors de récoltes, distributions et plantations et en créant des centres d’accueils, lieux ou les plants sont stockés après leur récolte puis distribués.</a:t>
            </a:r>
          </a:p>
          <a:p>
            <a:endParaRPr lang="fr-FR" sz="1100" i="1" dirty="0"/>
          </a:p>
          <a:p>
            <a:pPr algn="ctr"/>
            <a:r>
              <a:rPr lang="fr-FR" sz="1400" b="1" i="1" dirty="0">
                <a:solidFill>
                  <a:srgbClr val="FF0000"/>
                </a:solidFill>
              </a:rPr>
              <a:t> Ensemble, nous plantons plus !</a:t>
            </a:r>
          </a:p>
        </p:txBody>
      </p:sp>
    </p:spTree>
    <p:extLst>
      <p:ext uri="{BB962C8B-B14F-4D97-AF65-F5344CB8AC3E}">
        <p14:creationId xmlns:p14="http://schemas.microsoft.com/office/powerpoint/2010/main" val="2663071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C:\Users\Angelina\AppData\Local\Temp\{22A8E22C-E259-40C8-BD53-AC48B3D37EA2}.tmp"/>
          <p:cNvSpPr>
            <a:spLocks noChangeAspect="1" noChangeArrowheads="1"/>
          </p:cNvSpPr>
          <p:nvPr/>
        </p:nvSpPr>
        <p:spPr bwMode="auto">
          <a:xfrm>
            <a:off x="63500" y="-147902"/>
            <a:ext cx="304800" cy="330200"/>
          </a:xfrm>
          <a:prstGeom prst="rect">
            <a:avLst/>
          </a:prstGeom>
          <a:noFill/>
        </p:spPr>
        <p:txBody>
          <a:bodyPr vert="horz" wrap="square" lIns="95793" tIns="47896" rIns="95793" bIns="47896" numCol="1" anchor="t" anchorCtr="0" compatLnSpc="1">
            <a:prstTxWarp prst="textNoShape">
              <a:avLst/>
            </a:prstTxWarp>
          </a:bodyPr>
          <a:lstStyle/>
          <a:p>
            <a:endParaRPr lang="fr-FR"/>
          </a:p>
        </p:txBody>
      </p:sp>
      <p:sp>
        <p:nvSpPr>
          <p:cNvPr id="9" name="ZoneTexte 8"/>
          <p:cNvSpPr txBox="1"/>
          <p:nvPr/>
        </p:nvSpPr>
        <p:spPr>
          <a:xfrm>
            <a:off x="1844724" y="1543622"/>
            <a:ext cx="4607154" cy="2935966"/>
          </a:xfrm>
          <a:prstGeom prst="rect">
            <a:avLst/>
          </a:prstGeom>
          <a:solidFill>
            <a:schemeClr val="bg1"/>
          </a:solidFill>
          <a:ln>
            <a:noFill/>
          </a:ln>
        </p:spPr>
        <p:txBody>
          <a:bodyPr wrap="square" lIns="95793" tIns="47896" rIns="95793" bIns="47896" rtlCol="0">
            <a:spAutoFit/>
          </a:bodyPr>
          <a:lstStyle/>
          <a:p>
            <a:r>
              <a:rPr lang="fr-FR" sz="1400" dirty="0">
                <a:solidFill>
                  <a:srgbClr val="BE3014"/>
                </a:solidFill>
                <a:latin typeface="Arial Narrow" pitchFamily="34" charset="0"/>
              </a:rPr>
              <a:t>Bienvenue à</a:t>
            </a:r>
          </a:p>
          <a:p>
            <a:endParaRPr lang="fr-FR" sz="1200" dirty="0">
              <a:solidFill>
                <a:srgbClr val="BE3014"/>
              </a:solidFill>
              <a:latin typeface="Arial Narrow" pitchFamily="34" charset="0"/>
            </a:endParaRPr>
          </a:p>
          <a:p>
            <a:r>
              <a:rPr lang="fr-FR" sz="1200" b="1" dirty="0" err="1">
                <a:solidFill>
                  <a:srgbClr val="BE3014"/>
                </a:solidFill>
                <a:latin typeface="Arial Narrow" pitchFamily="34" charset="0"/>
              </a:rPr>
              <a:t>Esteban</a:t>
            </a:r>
            <a:r>
              <a:rPr lang="fr-FR" sz="1200" b="1" dirty="0">
                <a:solidFill>
                  <a:srgbClr val="BE3014"/>
                </a:solidFill>
                <a:latin typeface="Arial Narrow" pitchFamily="34" charset="0"/>
              </a:rPr>
              <a:t> LAURENT MARTEAU</a:t>
            </a:r>
            <a:r>
              <a:rPr lang="fr-FR" sz="1200" dirty="0">
                <a:solidFill>
                  <a:srgbClr val="BE3014"/>
                </a:solidFill>
                <a:latin typeface="Arial Narrow" pitchFamily="34" charset="0"/>
              </a:rPr>
              <a:t>, né le 26 février à Frontenac</a:t>
            </a:r>
          </a:p>
          <a:p>
            <a:r>
              <a:rPr lang="fr-FR" sz="1200" b="1" dirty="0">
                <a:solidFill>
                  <a:srgbClr val="BE3014"/>
                </a:solidFill>
                <a:latin typeface="Arial Narrow" pitchFamily="34" charset="0"/>
              </a:rPr>
              <a:t>Lou RIVES QUINTANA</a:t>
            </a:r>
            <a:r>
              <a:rPr lang="fr-FR" sz="1200" dirty="0">
                <a:solidFill>
                  <a:srgbClr val="BE3014"/>
                </a:solidFill>
                <a:latin typeface="Arial Narrow" pitchFamily="34" charset="0"/>
              </a:rPr>
              <a:t>, née le 23 avril 2026 à Libourne</a:t>
            </a:r>
          </a:p>
          <a:p>
            <a:r>
              <a:rPr lang="fr-FR" sz="1200" b="1" dirty="0">
                <a:solidFill>
                  <a:srgbClr val="BE3014"/>
                </a:solidFill>
                <a:latin typeface="Arial Narrow" pitchFamily="34" charset="0"/>
              </a:rPr>
              <a:t>Maïa JOURDAIN LEROY</a:t>
            </a:r>
            <a:r>
              <a:rPr lang="fr-FR" sz="1200" dirty="0">
                <a:solidFill>
                  <a:srgbClr val="BE3014"/>
                </a:solidFill>
                <a:latin typeface="Arial Narrow" pitchFamily="34" charset="0"/>
              </a:rPr>
              <a:t>, née le 22 mai 2026 à Talence</a:t>
            </a:r>
          </a:p>
          <a:p>
            <a:endParaRPr lang="fr-FR" sz="1500" dirty="0">
              <a:solidFill>
                <a:srgbClr val="BE3014"/>
              </a:solidFill>
              <a:latin typeface="Arial Narrow" pitchFamily="34" charset="0"/>
            </a:endParaRPr>
          </a:p>
          <a:p>
            <a:endParaRPr lang="fr-FR" dirty="0"/>
          </a:p>
          <a:p>
            <a:endParaRPr lang="fr-FR" dirty="0"/>
          </a:p>
          <a:p>
            <a:endParaRPr lang="fr-FR" dirty="0"/>
          </a:p>
          <a:p>
            <a:endParaRPr lang="fr-FR" dirty="0"/>
          </a:p>
          <a:p>
            <a:pPr algn="r"/>
            <a:endParaRPr lang="fr-FR" sz="1050" dirty="0"/>
          </a:p>
          <a:p>
            <a:pPr algn="r"/>
            <a:endParaRPr lang="fr-FR" sz="1050" dirty="0"/>
          </a:p>
          <a:p>
            <a:pPr algn="r"/>
            <a:r>
              <a:rPr lang="fr-FR" sz="1050" dirty="0"/>
              <a:t>    </a:t>
            </a:r>
            <a:r>
              <a:rPr lang="fr-FR" sz="900" dirty="0"/>
              <a:t>Doudous offerts par la municipalité</a:t>
            </a:r>
          </a:p>
        </p:txBody>
      </p:sp>
      <p:sp>
        <p:nvSpPr>
          <p:cNvPr id="11" name="ZoneTexte 10"/>
          <p:cNvSpPr txBox="1"/>
          <p:nvPr/>
        </p:nvSpPr>
        <p:spPr>
          <a:xfrm>
            <a:off x="0" y="7143457"/>
            <a:ext cx="6858000" cy="1558666"/>
          </a:xfrm>
          <a:prstGeom prst="rect">
            <a:avLst/>
          </a:prstGeom>
          <a:solidFill>
            <a:schemeClr val="bg1"/>
          </a:solidFill>
          <a:ln>
            <a:noFill/>
          </a:ln>
        </p:spPr>
        <p:txBody>
          <a:bodyPr wrap="square" lIns="95793" tIns="47896" rIns="95793" bIns="47896" rtlCol="0">
            <a:spAutoFit/>
          </a:bodyPr>
          <a:lstStyle/>
          <a:p>
            <a:pPr lvl="4"/>
            <a:endParaRPr lang="fr-FR" dirty="0">
              <a:solidFill>
                <a:srgbClr val="0070C0"/>
              </a:solidFill>
              <a:latin typeface="Arial Narrow" pitchFamily="34" charset="0"/>
            </a:endParaRPr>
          </a:p>
          <a:p>
            <a:pPr lvl="4"/>
            <a:r>
              <a:rPr lang="fr-FR" sz="1400" dirty="0">
                <a:solidFill>
                  <a:srgbClr val="BE3014"/>
                </a:solidFill>
                <a:latin typeface="Arial Narrow" pitchFamily="34" charset="0"/>
              </a:rPr>
              <a:t>Une pensée pour celles ou ceux qui nous ont quittés</a:t>
            </a:r>
          </a:p>
          <a:p>
            <a:pPr lvl="4"/>
            <a:endParaRPr lang="fr-FR" dirty="0">
              <a:solidFill>
                <a:srgbClr val="BE3014"/>
              </a:solidFill>
              <a:latin typeface="Arial Narrow" pitchFamily="34" charset="0"/>
            </a:endParaRPr>
          </a:p>
          <a:p>
            <a:pPr lvl="4"/>
            <a:r>
              <a:rPr lang="fr-FR" sz="1200" b="1" dirty="0">
                <a:solidFill>
                  <a:srgbClr val="BE3014"/>
                </a:solidFill>
                <a:latin typeface="Arial Narrow" pitchFamily="34" charset="0"/>
              </a:rPr>
              <a:t>Serge MUSSET</a:t>
            </a:r>
            <a:r>
              <a:rPr lang="fr-FR" sz="1200" dirty="0">
                <a:solidFill>
                  <a:srgbClr val="BE3014"/>
                </a:solidFill>
                <a:latin typeface="Arial Narrow" pitchFamily="34" charset="0"/>
              </a:rPr>
              <a:t>, décédé le 01 janvier 2026 à Libourne</a:t>
            </a:r>
          </a:p>
          <a:p>
            <a:pPr lvl="4"/>
            <a:r>
              <a:rPr lang="fr-FR" sz="1200" b="1" dirty="0">
                <a:solidFill>
                  <a:srgbClr val="BE3014"/>
                </a:solidFill>
                <a:latin typeface="Arial Narrow" pitchFamily="34" charset="0"/>
              </a:rPr>
              <a:t>Bernard SERVANTY</a:t>
            </a:r>
            <a:r>
              <a:rPr lang="fr-FR" sz="1200" dirty="0">
                <a:solidFill>
                  <a:srgbClr val="BE3014"/>
                </a:solidFill>
                <a:latin typeface="Arial Narrow" pitchFamily="34" charset="0"/>
              </a:rPr>
              <a:t>, décédé le 17 février 2026 à Libourne</a:t>
            </a:r>
          </a:p>
          <a:p>
            <a:endParaRPr lang="fr-FR" dirty="0"/>
          </a:p>
        </p:txBody>
      </p:sp>
      <p:sp>
        <p:nvSpPr>
          <p:cNvPr id="12" name="Ellipse 11"/>
          <p:cNvSpPr/>
          <p:nvPr/>
        </p:nvSpPr>
        <p:spPr>
          <a:xfrm>
            <a:off x="3849793" y="2890718"/>
            <a:ext cx="984536" cy="992386"/>
          </a:xfrm>
          <a:prstGeom prst="ellipse">
            <a:avLst/>
          </a:prstGeom>
          <a:blipFill>
            <a:blip r:embed="rId2" cstate="print"/>
            <a:stretch>
              <a:fillRect/>
            </a:stretch>
          </a:blipFill>
          <a:ln>
            <a:solidFill>
              <a:srgbClr val="BE3014"/>
            </a:solidFill>
          </a:ln>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dirty="0"/>
          </a:p>
        </p:txBody>
      </p:sp>
      <p:sp>
        <p:nvSpPr>
          <p:cNvPr id="16" name="Rectangle 15"/>
          <p:cNvSpPr/>
          <p:nvPr/>
        </p:nvSpPr>
        <p:spPr>
          <a:xfrm>
            <a:off x="0" y="0"/>
            <a:ext cx="6858000" cy="1250288"/>
          </a:xfrm>
          <a:prstGeom prst="rect">
            <a:avLst/>
          </a:prstGeom>
          <a:solidFill>
            <a:srgbClr val="F7B787"/>
          </a:solidFill>
          <a:ln>
            <a:solidFill>
              <a:srgbClr val="F7B787"/>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ETAT CIVIL</a:t>
            </a:r>
          </a:p>
        </p:txBody>
      </p:sp>
      <p:sp>
        <p:nvSpPr>
          <p:cNvPr id="17" name="Ellipse 16"/>
          <p:cNvSpPr/>
          <p:nvPr/>
        </p:nvSpPr>
        <p:spPr>
          <a:xfrm>
            <a:off x="5467342" y="2499657"/>
            <a:ext cx="984536" cy="992386"/>
          </a:xfrm>
          <a:prstGeom prst="ellipse">
            <a:avLst/>
          </a:prstGeom>
          <a:blipFill>
            <a:blip r:embed="rId3" cstate="print"/>
            <a:stretch>
              <a:fillRect/>
            </a:stretch>
          </a:blipFill>
          <a:ln>
            <a:solidFill>
              <a:srgbClr val="BE3014"/>
            </a:solidFill>
          </a:ln>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dirty="0"/>
          </a:p>
        </p:txBody>
      </p:sp>
      <p:sp>
        <p:nvSpPr>
          <p:cNvPr id="18" name="Ellipse 17"/>
          <p:cNvSpPr/>
          <p:nvPr/>
        </p:nvSpPr>
        <p:spPr>
          <a:xfrm>
            <a:off x="2268278" y="3348822"/>
            <a:ext cx="984536" cy="992386"/>
          </a:xfrm>
          <a:prstGeom prst="ellipse">
            <a:avLst/>
          </a:prstGeom>
          <a:blipFill>
            <a:blip r:embed="rId4" cstate="print"/>
            <a:stretch>
              <a:fillRect/>
            </a:stretch>
          </a:blipFill>
          <a:ln>
            <a:solidFill>
              <a:srgbClr val="BE3014"/>
            </a:solidFill>
          </a:ln>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a:p>
        </p:txBody>
      </p:sp>
      <p:sp>
        <p:nvSpPr>
          <p:cNvPr id="20" name="Rectangle 19"/>
          <p:cNvSpPr/>
          <p:nvPr/>
        </p:nvSpPr>
        <p:spPr>
          <a:xfrm>
            <a:off x="0" y="9473478"/>
            <a:ext cx="6858000" cy="414016"/>
          </a:xfrm>
          <a:prstGeom prst="rect">
            <a:avLst/>
          </a:prstGeom>
          <a:solidFill>
            <a:srgbClr val="F7B787"/>
          </a:solidFill>
          <a:ln>
            <a:solidFill>
              <a:srgbClr val="F7B787"/>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1000" dirty="0">
                <a:solidFill>
                  <a:schemeClr val="tx1"/>
                </a:solidFill>
              </a:rPr>
              <a:t>Dans le respect des souhaits des familles, cette rubrique ne présente que les événements dont la publication a été autorisée. </a:t>
            </a:r>
          </a:p>
          <a:p>
            <a:pPr algn="ctr"/>
            <a:r>
              <a:rPr lang="fr-FR" sz="1000" dirty="0">
                <a:solidFill>
                  <a:schemeClr val="tx1"/>
                </a:solidFill>
              </a:rPr>
              <a:t>Il est donc possible que certains événements n’y figurent pas.</a:t>
            </a:r>
            <a:endParaRPr lang="fr-FR" sz="1000" b="1" i="1" dirty="0">
              <a:solidFill>
                <a:schemeClr val="tx1"/>
              </a:solidFill>
            </a:endParaRPr>
          </a:p>
        </p:txBody>
      </p:sp>
      <p:pic>
        <p:nvPicPr>
          <p:cNvPr id="21" name="Image 20" descr="avis de décès.png"/>
          <p:cNvPicPr>
            <a:picLocks noGrp="1" noChangeAspect="1"/>
          </p:cNvPicPr>
          <p:nvPr isPhoto="1"/>
        </p:nvPicPr>
        <p:blipFill>
          <a:blip r:embed="rId5" cstate="print">
            <a:lum/>
          </a:blip>
          <a:stretch>
            <a:fillRect/>
          </a:stretch>
        </p:blipFill>
        <p:spPr>
          <a:xfrm>
            <a:off x="341498" y="7246568"/>
            <a:ext cx="1500153" cy="1569239"/>
          </a:xfrm>
          <a:prstGeom prst="rect">
            <a:avLst/>
          </a:prstGeom>
          <a:noFill/>
          <a:ln>
            <a:noFill/>
          </a:ln>
        </p:spPr>
      </p:pic>
      <p:cxnSp>
        <p:nvCxnSpPr>
          <p:cNvPr id="24" name="Connecteur droit 23"/>
          <p:cNvCxnSpPr/>
          <p:nvPr/>
        </p:nvCxnSpPr>
        <p:spPr>
          <a:xfrm>
            <a:off x="0" y="4631169"/>
            <a:ext cx="6858000" cy="38274"/>
          </a:xfrm>
          <a:prstGeom prst="line">
            <a:avLst/>
          </a:prstGeom>
          <a:ln w="25400">
            <a:solidFill>
              <a:srgbClr val="BE3014"/>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0" y="6548350"/>
            <a:ext cx="6858000" cy="38274"/>
          </a:xfrm>
          <a:prstGeom prst="line">
            <a:avLst/>
          </a:prstGeom>
          <a:ln w="25400">
            <a:solidFill>
              <a:srgbClr val="BE3014"/>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975812" y="4680869"/>
            <a:ext cx="4476066" cy="301423"/>
          </a:xfrm>
          <a:prstGeom prst="rect">
            <a:avLst/>
          </a:prstGeom>
          <a:noFill/>
        </p:spPr>
        <p:txBody>
          <a:bodyPr wrap="square" lIns="85149" tIns="42574" rIns="85149" bIns="42574" rtlCol="0">
            <a:spAutoFit/>
          </a:bodyPr>
          <a:lstStyle/>
          <a:p>
            <a:r>
              <a:rPr lang="fr-FR" sz="1400" dirty="0">
                <a:solidFill>
                  <a:srgbClr val="BE3014"/>
                </a:solidFill>
                <a:latin typeface="Arial Narrow" pitchFamily="34" charset="0"/>
              </a:rPr>
              <a:t>Tous nos vœux de bonheur à</a:t>
            </a:r>
            <a:endParaRPr lang="fr-FR" sz="1400" dirty="0"/>
          </a:p>
        </p:txBody>
      </p:sp>
      <p:pic>
        <p:nvPicPr>
          <p:cNvPr id="1026" name="Picture 2"/>
          <p:cNvPicPr>
            <a:picLocks noChangeAspect="1" noChangeArrowheads="1"/>
          </p:cNvPicPr>
          <p:nvPr/>
        </p:nvPicPr>
        <p:blipFill>
          <a:blip r:embed="rId6" cstate="print"/>
          <a:srcRect/>
          <a:stretch>
            <a:fillRect/>
          </a:stretch>
        </p:blipFill>
        <p:spPr bwMode="auto">
          <a:xfrm>
            <a:off x="342900" y="2147648"/>
            <a:ext cx="1422400" cy="148614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341498" y="4726287"/>
            <a:ext cx="1638300" cy="168523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2" name="ZoneTexte 1">
            <a:extLst>
              <a:ext uri="{FF2B5EF4-FFF2-40B4-BE49-F238E27FC236}">
                <a16:creationId xmlns:a16="http://schemas.microsoft.com/office/drawing/2014/main" id="{8FD4DC89-21F7-04A9-84E0-749173AE33D4}"/>
              </a:ext>
            </a:extLst>
          </p:cNvPr>
          <p:cNvSpPr txBox="1"/>
          <p:nvPr/>
        </p:nvSpPr>
        <p:spPr>
          <a:xfrm>
            <a:off x="275325" y="1364777"/>
            <a:ext cx="3027433" cy="8171468"/>
          </a:xfrm>
          <a:prstGeom prst="rect">
            <a:avLst/>
          </a:prstGeom>
          <a:noFill/>
        </p:spPr>
        <p:txBody>
          <a:bodyPr wrap="square" rtlCol="0">
            <a:spAutoFit/>
          </a:bodyPr>
          <a:lstStyle/>
          <a:p>
            <a:pPr algn="ctr"/>
            <a:r>
              <a:rPr lang="fr-FR" sz="1800" b="1" dirty="0">
                <a:solidFill>
                  <a:srgbClr val="0070C0"/>
                </a:solidFill>
              </a:rPr>
              <a:t>REUNION </a:t>
            </a:r>
            <a:endParaRPr lang="fr-FR" sz="1800" dirty="0">
              <a:solidFill>
                <a:srgbClr val="0070C0"/>
              </a:solidFill>
            </a:endParaRPr>
          </a:p>
          <a:p>
            <a:pPr algn="ctr"/>
            <a:r>
              <a:rPr lang="fr-FR" sz="1800" b="1" dirty="0">
                <a:solidFill>
                  <a:srgbClr val="0070C0"/>
                </a:solidFill>
              </a:rPr>
              <a:t>DU CONSEIL MUNICIPAL</a:t>
            </a:r>
            <a:endParaRPr lang="fr-FR" sz="1800" dirty="0">
              <a:solidFill>
                <a:srgbClr val="0070C0"/>
              </a:solidFill>
            </a:endParaRPr>
          </a:p>
          <a:p>
            <a:pPr algn="ctr"/>
            <a:r>
              <a:rPr lang="fr-FR" sz="1800" b="1" dirty="0">
                <a:solidFill>
                  <a:srgbClr val="0070C0"/>
                </a:solidFill>
              </a:rPr>
              <a:t>du 22 Mars 2026</a:t>
            </a:r>
            <a:r>
              <a:rPr lang="fr-FR" sz="1800" dirty="0">
                <a:solidFill>
                  <a:srgbClr val="0070C0"/>
                </a:solidFill>
              </a:rPr>
              <a:t> </a:t>
            </a:r>
            <a:r>
              <a:rPr lang="fr-FR" sz="1800" b="1" dirty="0">
                <a:solidFill>
                  <a:srgbClr val="0070C0"/>
                </a:solidFill>
              </a:rPr>
              <a:t>à 18 h 00</a:t>
            </a:r>
            <a:endParaRPr lang="fr-FR" sz="1800" dirty="0">
              <a:solidFill>
                <a:srgbClr val="0070C0"/>
              </a:solidFill>
            </a:endParaRPr>
          </a:p>
          <a:p>
            <a:r>
              <a:rPr lang="fr-FR" b="1" dirty="0"/>
              <a:t> </a:t>
            </a:r>
            <a:endParaRPr lang="fr-FR" sz="900" dirty="0"/>
          </a:p>
          <a:p>
            <a:pPr algn="just"/>
            <a:r>
              <a:rPr lang="fr-FR" sz="900" b="1" dirty="0"/>
              <a:t>Présents</a:t>
            </a:r>
            <a:r>
              <a:rPr lang="fr-FR" sz="900" dirty="0"/>
              <a:t> : Madame KIES, Madame CONAN, Monsieur FRIGO, Madame DEXIDOUR, Monsieur KIES, Monsieur BUILLES, Madame ROULET, Monsieur VIERTEL, Madame PARGADE, Madame GASLARD, Monsieur RAVOUX, Monsieur DELBARY, Madame RAVENEL.</a:t>
            </a:r>
          </a:p>
          <a:p>
            <a:r>
              <a:rPr lang="fr-FR" sz="900" dirty="0"/>
              <a:t> </a:t>
            </a:r>
          </a:p>
          <a:p>
            <a:r>
              <a:rPr lang="fr-FR" sz="900" b="1" dirty="0"/>
              <a:t>Absents : </a:t>
            </a:r>
            <a:r>
              <a:rPr lang="fr-FR" sz="900" dirty="0"/>
              <a:t>Madame NEVEU et Monsieur LAFAYE</a:t>
            </a:r>
          </a:p>
          <a:p>
            <a:r>
              <a:rPr lang="fr-FR" sz="900" b="1" dirty="0"/>
              <a:t>Secrétaire de séance</a:t>
            </a:r>
            <a:r>
              <a:rPr lang="fr-FR" sz="900" dirty="0"/>
              <a:t> : Pascale CONAN</a:t>
            </a:r>
          </a:p>
          <a:p>
            <a:r>
              <a:rPr lang="fr-FR" sz="1100" b="1" i="1" u="sng" dirty="0">
                <a:solidFill>
                  <a:srgbClr val="0070C0"/>
                </a:solidFill>
              </a:rPr>
              <a:t>Ordre du jour:</a:t>
            </a:r>
            <a:endParaRPr lang="fr-FR" sz="1100" dirty="0">
              <a:solidFill>
                <a:srgbClr val="0070C0"/>
              </a:solidFill>
            </a:endParaRPr>
          </a:p>
          <a:p>
            <a:r>
              <a:rPr lang="fr-FR" sz="1100" i="1" dirty="0">
                <a:solidFill>
                  <a:srgbClr val="0070C0"/>
                </a:solidFill>
              </a:rPr>
              <a:t>Election du Maire.</a:t>
            </a:r>
            <a:endParaRPr lang="fr-FR" sz="1100" dirty="0">
              <a:solidFill>
                <a:srgbClr val="0070C0"/>
              </a:solidFill>
            </a:endParaRPr>
          </a:p>
          <a:p>
            <a:r>
              <a:rPr lang="fr-FR" sz="1100" i="1" dirty="0">
                <a:solidFill>
                  <a:srgbClr val="0070C0"/>
                </a:solidFill>
              </a:rPr>
              <a:t>Détermination du nombre d’adjoints</a:t>
            </a:r>
            <a:endParaRPr lang="fr-FR" sz="1100" dirty="0">
              <a:solidFill>
                <a:srgbClr val="0070C0"/>
              </a:solidFill>
            </a:endParaRPr>
          </a:p>
          <a:p>
            <a:r>
              <a:rPr lang="fr-FR" sz="1100" i="1" dirty="0">
                <a:solidFill>
                  <a:srgbClr val="0070C0"/>
                </a:solidFill>
              </a:rPr>
              <a:t>Election des Adjoints</a:t>
            </a:r>
            <a:endParaRPr lang="fr-FR" sz="1100" dirty="0">
              <a:solidFill>
                <a:srgbClr val="0070C0"/>
              </a:solidFill>
            </a:endParaRPr>
          </a:p>
          <a:p>
            <a:r>
              <a:rPr lang="fr-FR" sz="1100" i="1" dirty="0">
                <a:solidFill>
                  <a:srgbClr val="0070C0"/>
                </a:solidFill>
              </a:rPr>
              <a:t>Lecture de la charte de l’élu local</a:t>
            </a:r>
            <a:endParaRPr lang="fr-FR" sz="1100" dirty="0">
              <a:solidFill>
                <a:srgbClr val="0070C0"/>
              </a:solidFill>
            </a:endParaRPr>
          </a:p>
          <a:p>
            <a:r>
              <a:rPr lang="fr-FR" sz="1100" i="1" dirty="0">
                <a:solidFill>
                  <a:srgbClr val="0070C0"/>
                </a:solidFill>
              </a:rPr>
              <a:t>Délégation du pouvoir du conseil municipal en faveur de la maire.  </a:t>
            </a:r>
            <a:endParaRPr lang="fr-FR" sz="1100" dirty="0">
              <a:solidFill>
                <a:srgbClr val="0070C0"/>
              </a:solidFill>
            </a:endParaRPr>
          </a:p>
          <a:p>
            <a:r>
              <a:rPr lang="fr-FR" sz="1100" dirty="0">
                <a:solidFill>
                  <a:srgbClr val="0070C0"/>
                </a:solidFill>
              </a:rPr>
              <a:t> </a:t>
            </a:r>
            <a:endParaRPr lang="fr-FR" sz="1100" dirty="0"/>
          </a:p>
          <a:p>
            <a:r>
              <a:rPr lang="fr-FR" sz="1100" dirty="0"/>
              <a:t>Procès-verbal de la dernière réunion non fourni. </a:t>
            </a:r>
          </a:p>
          <a:p>
            <a:r>
              <a:rPr lang="fr-FR" sz="1100" dirty="0"/>
              <a:t> </a:t>
            </a:r>
          </a:p>
          <a:p>
            <a:r>
              <a:rPr lang="fr-FR" sz="1100" b="1" i="1" u="sng" dirty="0"/>
              <a:t>1 – ELECTION DU MAIRE </a:t>
            </a:r>
            <a:endParaRPr lang="fr-FR" sz="1100" dirty="0"/>
          </a:p>
          <a:p>
            <a:r>
              <a:rPr lang="fr-FR" sz="1100" b="1" i="1" dirty="0"/>
              <a:t> </a:t>
            </a:r>
            <a:endParaRPr lang="fr-FR" sz="1100" dirty="0"/>
          </a:p>
          <a:p>
            <a:pPr algn="just"/>
            <a:r>
              <a:rPr lang="fr-FR" sz="1100" dirty="0"/>
              <a:t>La séance a été ouverte sous la présidence de Monsieur DELBARY qui a déclaré les membres du conseil municipal cités ci-dessus (présents et absents) installés dans leurs fonctions. </a:t>
            </a:r>
          </a:p>
          <a:p>
            <a:r>
              <a:rPr lang="fr-FR" sz="1100" dirty="0"/>
              <a:t> </a:t>
            </a:r>
          </a:p>
          <a:p>
            <a:r>
              <a:rPr lang="fr-FR" sz="1100" dirty="0"/>
              <a:t>Pascale CONAN a été désignée en qualité de secrétaire par le conseil municipal. </a:t>
            </a:r>
          </a:p>
          <a:p>
            <a:endParaRPr lang="fr-FR" sz="1100" dirty="0"/>
          </a:p>
          <a:p>
            <a:r>
              <a:rPr lang="fr-FR" sz="1100" dirty="0"/>
              <a:t>Le conseil municipal a désigné deux assesseurs : Christian VIERTEL et Stéphanie DEXIDOUR </a:t>
            </a:r>
          </a:p>
          <a:p>
            <a:r>
              <a:rPr lang="fr-FR" sz="1100" dirty="0"/>
              <a:t> </a:t>
            </a:r>
          </a:p>
          <a:p>
            <a:r>
              <a:rPr lang="fr-FR" sz="1100" dirty="0"/>
              <a:t>Madame KIES Sandrine est seule candidate.</a:t>
            </a:r>
          </a:p>
          <a:p>
            <a:r>
              <a:rPr lang="fr-FR" sz="1100" dirty="0"/>
              <a:t> </a:t>
            </a:r>
          </a:p>
          <a:p>
            <a:pPr lvl="0"/>
            <a:r>
              <a:rPr lang="fr-FR" sz="1100" b="1" i="1" u="sng" dirty="0"/>
              <a:t>Résultat du premier tour de scrutin. </a:t>
            </a:r>
            <a:endParaRPr lang="fr-FR" sz="1100" dirty="0"/>
          </a:p>
          <a:p>
            <a:r>
              <a:rPr lang="fr-FR" sz="1100" b="1" i="1" dirty="0"/>
              <a:t> </a:t>
            </a:r>
            <a:endParaRPr lang="fr-FR" sz="1100" dirty="0"/>
          </a:p>
          <a:p>
            <a:r>
              <a:rPr lang="fr-FR" sz="1100" dirty="0"/>
              <a:t>Nombre de conseillers présents à l’appel n’ayant pas pris part au vote : </a:t>
            </a:r>
            <a:r>
              <a:rPr lang="fr-FR" sz="1100" b="1" dirty="0"/>
              <a:t>0</a:t>
            </a:r>
            <a:r>
              <a:rPr lang="fr-FR" sz="1100" dirty="0"/>
              <a:t> </a:t>
            </a:r>
          </a:p>
          <a:p>
            <a:r>
              <a:rPr lang="fr-FR" sz="1100" dirty="0"/>
              <a:t>Nombre de votants (enveloppes déposées) : </a:t>
            </a:r>
            <a:r>
              <a:rPr lang="fr-FR" sz="1100" b="1" dirty="0"/>
              <a:t>13 </a:t>
            </a:r>
            <a:endParaRPr lang="fr-FR" sz="1100" dirty="0"/>
          </a:p>
          <a:p>
            <a:r>
              <a:rPr lang="fr-FR" sz="1100" dirty="0"/>
              <a:t>Nombre suffrages déclarés nuls par le bureau : </a:t>
            </a:r>
            <a:r>
              <a:rPr lang="fr-FR" sz="1100" b="1" dirty="0"/>
              <a:t>1 </a:t>
            </a:r>
            <a:endParaRPr lang="fr-FR" sz="1100" dirty="0"/>
          </a:p>
          <a:p>
            <a:r>
              <a:rPr lang="fr-FR" sz="1200" dirty="0"/>
              <a:t>Nombre de suffrages blancs : </a:t>
            </a:r>
            <a:r>
              <a:rPr lang="fr-FR" sz="1200" b="1" dirty="0"/>
              <a:t>1 </a:t>
            </a:r>
            <a:endParaRPr lang="fr-FR" sz="1200" dirty="0"/>
          </a:p>
          <a:p>
            <a:r>
              <a:rPr lang="fr-FR" sz="1200" dirty="0"/>
              <a:t>Nombre de suffrages exprimés : </a:t>
            </a:r>
            <a:r>
              <a:rPr lang="fr-FR" sz="1200" b="1" dirty="0"/>
              <a:t>11</a:t>
            </a:r>
            <a:r>
              <a:rPr lang="fr-FR" sz="1200" dirty="0"/>
              <a:t> </a:t>
            </a:r>
          </a:p>
          <a:p>
            <a:r>
              <a:rPr lang="fr-FR" sz="1200" dirty="0"/>
              <a:t>Majorité absolue : </a:t>
            </a:r>
            <a:r>
              <a:rPr lang="fr-FR" sz="1200" b="1" dirty="0"/>
              <a:t>6</a:t>
            </a:r>
            <a:endParaRPr lang="fr-FR" sz="1200" dirty="0"/>
          </a:p>
        </p:txBody>
      </p:sp>
      <p:sp>
        <p:nvSpPr>
          <p:cNvPr id="7" name="ZoneTexte 6">
            <a:extLst>
              <a:ext uri="{FF2B5EF4-FFF2-40B4-BE49-F238E27FC236}">
                <a16:creationId xmlns:a16="http://schemas.microsoft.com/office/drawing/2014/main" id="{409C2A6B-1607-33A9-5D0D-ADB3C6B8E69A}"/>
              </a:ext>
            </a:extLst>
          </p:cNvPr>
          <p:cNvSpPr txBox="1"/>
          <p:nvPr/>
        </p:nvSpPr>
        <p:spPr>
          <a:xfrm>
            <a:off x="3578083" y="1411909"/>
            <a:ext cx="3027433" cy="8402300"/>
          </a:xfrm>
          <a:prstGeom prst="rect">
            <a:avLst/>
          </a:prstGeom>
          <a:noFill/>
        </p:spPr>
        <p:txBody>
          <a:bodyPr wrap="square" rtlCol="0">
            <a:spAutoFit/>
          </a:bodyPr>
          <a:lstStyle/>
          <a:p>
            <a:r>
              <a:rPr lang="fr-FR" sz="1100" dirty="0">
                <a:solidFill>
                  <a:srgbClr val="0070C0"/>
                </a:solidFill>
              </a:rPr>
              <a:t>Sandrine KIES a été proclamée maire et a été immédiatement installée. </a:t>
            </a:r>
          </a:p>
          <a:p>
            <a:pPr algn="just"/>
            <a:endParaRPr lang="fr-FR" sz="1100" b="1" i="1" u="sng" dirty="0"/>
          </a:p>
          <a:p>
            <a:pPr algn="just"/>
            <a:endParaRPr lang="fr-FR" sz="1100" b="1" i="1" u="sng" dirty="0"/>
          </a:p>
          <a:p>
            <a:pPr algn="just"/>
            <a:r>
              <a:rPr lang="fr-FR" sz="1100" b="1" i="1" u="sng" dirty="0"/>
              <a:t>2 – DETERMINATION DU NOMBRE D’ADJOINTS </a:t>
            </a:r>
            <a:endParaRPr lang="fr-FR" sz="1100" dirty="0"/>
          </a:p>
          <a:p>
            <a:pPr algn="r"/>
            <a:r>
              <a:rPr lang="fr-FR" sz="1100" b="1" i="1" dirty="0"/>
              <a:t>Délibération : DE_007_2026</a:t>
            </a:r>
            <a:endParaRPr lang="fr-FR" sz="1100" dirty="0"/>
          </a:p>
          <a:p>
            <a:pPr algn="just"/>
            <a:r>
              <a:rPr lang="fr-FR" sz="1100" i="1" dirty="0"/>
              <a:t> </a:t>
            </a:r>
            <a:endParaRPr lang="fr-FR" sz="1100" dirty="0"/>
          </a:p>
          <a:p>
            <a:pPr algn="just"/>
            <a:r>
              <a:rPr lang="fr-FR" sz="1100" dirty="0"/>
              <a:t>Le président a indiqué qu’en application des articles L.2122-1 et L.2122-2 du CGCT, la commune doit disposer au minimum d’un adjoint et au maximum d’un nombre d’adjoints correspondant à 30 % de l’effectif légal du conseil municipal, soit 4 adjoints au maire au maximum. Elle a rappelé qu’en application des délibérations antérieurs, la commune disposait, à ce jour, de 4 adjoints. </a:t>
            </a:r>
          </a:p>
          <a:p>
            <a:pPr algn="just"/>
            <a:endParaRPr lang="fr-FR" sz="1100" dirty="0"/>
          </a:p>
          <a:p>
            <a:pPr algn="just"/>
            <a:r>
              <a:rPr lang="fr-FR" sz="1100" dirty="0"/>
              <a:t>Au vu de ces éléments,</a:t>
            </a:r>
            <a:r>
              <a:rPr lang="fr-FR" sz="1100" dirty="0">
                <a:solidFill>
                  <a:srgbClr val="0070C0"/>
                </a:solidFill>
              </a:rPr>
              <a:t> </a:t>
            </a:r>
            <a:r>
              <a:rPr lang="fr-FR" sz="1100" b="1" dirty="0">
                <a:solidFill>
                  <a:srgbClr val="0070C0"/>
                </a:solidFill>
              </a:rPr>
              <a:t>le conseil municipal a fixé à 3 (trois), le nombre des adjoints au maire</a:t>
            </a:r>
            <a:r>
              <a:rPr lang="fr-FR" sz="1100" dirty="0">
                <a:solidFill>
                  <a:srgbClr val="0070C0"/>
                </a:solidFill>
              </a:rPr>
              <a:t> </a:t>
            </a:r>
            <a:r>
              <a:rPr lang="fr-FR" sz="1100" dirty="0"/>
              <a:t>de la commune. Si un seul adjoint doit être élu, le président a rappelé qu’il est élu selon les mêmes modalités que le maire, à savoir au scrutin uninominal secret et à la majorité absolue. </a:t>
            </a:r>
          </a:p>
          <a:p>
            <a:pPr algn="just"/>
            <a:r>
              <a:rPr lang="fr-FR" sz="1100" i="1" dirty="0"/>
              <a:t> </a:t>
            </a:r>
            <a:endParaRPr lang="fr-FR" sz="1100" dirty="0"/>
          </a:p>
          <a:p>
            <a:pPr algn="just"/>
            <a:r>
              <a:rPr lang="fr-FR" sz="1100" b="1" i="1" u="sng" dirty="0"/>
              <a:t> 3 – ELECTIONS DES ADJOINTS.</a:t>
            </a:r>
            <a:endParaRPr lang="fr-FR" sz="1100" dirty="0"/>
          </a:p>
          <a:p>
            <a:pPr algn="just"/>
            <a:r>
              <a:rPr lang="fr-FR" sz="1100" b="1" i="1" dirty="0"/>
              <a:t> </a:t>
            </a:r>
            <a:endParaRPr lang="fr-FR" sz="1100" dirty="0"/>
          </a:p>
          <a:p>
            <a:pPr algn="just"/>
            <a:r>
              <a:rPr lang="fr-FR" sz="1100" dirty="0"/>
              <a:t>Sous la présidence de Sandrine KIES élue maire, le conseil municipal a été invité à procéder à l’élection des adjoints.</a:t>
            </a:r>
          </a:p>
          <a:p>
            <a:pPr algn="just"/>
            <a:r>
              <a:rPr lang="fr-FR" sz="1100" dirty="0"/>
              <a:t> </a:t>
            </a:r>
          </a:p>
          <a:p>
            <a:pPr algn="just"/>
            <a:r>
              <a:rPr lang="fr-FR" sz="1100" dirty="0"/>
              <a:t>Le maire a constaté que </a:t>
            </a:r>
            <a:r>
              <a:rPr lang="fr-FR" sz="1100" b="1" dirty="0"/>
              <a:t>1 (une) </a:t>
            </a:r>
            <a:r>
              <a:rPr lang="fr-FR" sz="1100" dirty="0"/>
              <a:t>liste de candidats aux fonctions d’adjoint au maire avait été déposée Elle est mentionnée ci-dessous par l’indication du nom du candidat placé en tête de chaque liste. </a:t>
            </a:r>
          </a:p>
          <a:p>
            <a:pPr algn="just"/>
            <a:r>
              <a:rPr lang="fr-FR" sz="1100" dirty="0"/>
              <a:t> </a:t>
            </a:r>
          </a:p>
          <a:p>
            <a:pPr algn="just"/>
            <a:r>
              <a:rPr lang="fr-FR" sz="1100" dirty="0"/>
              <a:t>Monsieur DELBARY Michel est tête de liste. </a:t>
            </a:r>
          </a:p>
          <a:p>
            <a:pPr algn="just"/>
            <a:r>
              <a:rPr lang="fr-FR" sz="1100" dirty="0"/>
              <a:t> </a:t>
            </a:r>
          </a:p>
          <a:p>
            <a:pPr lvl="0" algn="just"/>
            <a:r>
              <a:rPr lang="fr-FR" sz="1100" b="1" i="1" u="sng" dirty="0"/>
              <a:t>Résultats du premier tour du scrutin. </a:t>
            </a:r>
            <a:endParaRPr lang="fr-FR" sz="1100" dirty="0"/>
          </a:p>
          <a:p>
            <a:pPr algn="just"/>
            <a:r>
              <a:rPr lang="fr-FR" sz="1100" b="1" i="1" dirty="0"/>
              <a:t> </a:t>
            </a:r>
            <a:endParaRPr lang="fr-FR" sz="1100" dirty="0"/>
          </a:p>
          <a:p>
            <a:pPr algn="just"/>
            <a:r>
              <a:rPr lang="fr-FR" sz="1100" dirty="0"/>
              <a:t>Nombre de conseillers présents à l’appel n’ayant pas pris part au vote :</a:t>
            </a:r>
            <a:r>
              <a:rPr lang="fr-FR" sz="1100" b="1" dirty="0"/>
              <a:t> 0</a:t>
            </a:r>
            <a:r>
              <a:rPr lang="fr-FR" sz="1100" dirty="0"/>
              <a:t> </a:t>
            </a:r>
          </a:p>
          <a:p>
            <a:pPr algn="just"/>
            <a:r>
              <a:rPr lang="fr-FR" sz="1100" dirty="0"/>
              <a:t>Nombre de votants (enveloppes déposées) : </a:t>
            </a:r>
            <a:r>
              <a:rPr lang="fr-FR" sz="1100" b="1" dirty="0"/>
              <a:t>13</a:t>
            </a:r>
            <a:endParaRPr lang="fr-FR" sz="1100" dirty="0"/>
          </a:p>
          <a:p>
            <a:pPr algn="just"/>
            <a:r>
              <a:rPr lang="fr-FR" sz="1100" dirty="0"/>
              <a:t>Nombre suffrages déclarés nuls par le bureau : </a:t>
            </a:r>
            <a:r>
              <a:rPr lang="fr-FR" sz="1100" b="1" dirty="0"/>
              <a:t>0</a:t>
            </a:r>
            <a:endParaRPr lang="fr-FR" sz="1100" dirty="0"/>
          </a:p>
          <a:p>
            <a:pPr algn="just"/>
            <a:r>
              <a:rPr lang="fr-FR" sz="1100" dirty="0"/>
              <a:t>Nombre de suffrages blancs : </a:t>
            </a:r>
            <a:r>
              <a:rPr lang="fr-FR" sz="1100" b="1" dirty="0"/>
              <a:t>0 </a:t>
            </a:r>
            <a:endParaRPr lang="fr-FR" sz="1100" dirty="0"/>
          </a:p>
          <a:p>
            <a:pPr algn="just"/>
            <a:r>
              <a:rPr lang="fr-FR" sz="1100" dirty="0"/>
              <a:t>Nombre de suffrages exprimés : </a:t>
            </a:r>
            <a:r>
              <a:rPr lang="fr-FR" sz="1100" b="1" dirty="0"/>
              <a:t>13 </a:t>
            </a:r>
            <a:endParaRPr lang="fr-FR" sz="1100" dirty="0"/>
          </a:p>
          <a:p>
            <a:pPr algn="just"/>
            <a:r>
              <a:rPr lang="fr-FR" sz="1100" dirty="0"/>
              <a:t>Majorité absolue : </a:t>
            </a:r>
            <a:r>
              <a:rPr lang="fr-FR" sz="1100" b="1" dirty="0"/>
              <a:t>7 </a:t>
            </a:r>
            <a:endParaRPr lang="fr-FR" sz="1100" dirty="0"/>
          </a:p>
          <a:p>
            <a:endParaRPr lang="fr-FR"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4" name="ZoneTexte 3">
            <a:extLst>
              <a:ext uri="{FF2B5EF4-FFF2-40B4-BE49-F238E27FC236}">
                <a16:creationId xmlns:a16="http://schemas.microsoft.com/office/drawing/2014/main" id="{FABAFA89-23FC-419B-5EEF-02E5BD465EEF}"/>
              </a:ext>
            </a:extLst>
          </p:cNvPr>
          <p:cNvSpPr txBox="1"/>
          <p:nvPr/>
        </p:nvSpPr>
        <p:spPr>
          <a:xfrm>
            <a:off x="275325" y="1364777"/>
            <a:ext cx="3027433" cy="8217634"/>
          </a:xfrm>
          <a:prstGeom prst="rect">
            <a:avLst/>
          </a:prstGeom>
          <a:noFill/>
        </p:spPr>
        <p:txBody>
          <a:bodyPr wrap="square" rtlCol="0">
            <a:spAutoFit/>
          </a:bodyPr>
          <a:lstStyle/>
          <a:p>
            <a:r>
              <a:rPr lang="fr-FR" sz="1100" b="1" i="1" u="sng" dirty="0"/>
              <a:t>Proclamation de l’élection des adjoints. </a:t>
            </a:r>
            <a:endParaRPr lang="fr-FR" sz="1100" dirty="0"/>
          </a:p>
          <a:p>
            <a:pPr algn="just"/>
            <a:r>
              <a:rPr lang="fr-FR" sz="1100" b="1" i="1" dirty="0"/>
              <a:t> </a:t>
            </a:r>
            <a:endParaRPr lang="fr-FR" sz="1100" dirty="0"/>
          </a:p>
          <a:p>
            <a:pPr algn="just"/>
            <a:r>
              <a:rPr lang="fr-FR" sz="1100" dirty="0"/>
              <a:t>Ont été proclamés adjoints et immédiatement installés les candidats figurant sur la liste conduite par Monsieur Michel DELBARY. Ils ont pris rang dans l’ordre de cette liste : </a:t>
            </a:r>
          </a:p>
          <a:p>
            <a:r>
              <a:rPr lang="fr-FR" sz="1100" dirty="0"/>
              <a:t> </a:t>
            </a:r>
          </a:p>
          <a:p>
            <a:r>
              <a:rPr lang="fr-FR" sz="1100" dirty="0">
                <a:solidFill>
                  <a:srgbClr val="0070C0"/>
                </a:solidFill>
              </a:rPr>
              <a:t>1</a:t>
            </a:r>
            <a:r>
              <a:rPr lang="fr-FR" sz="1100" baseline="30000" dirty="0">
                <a:solidFill>
                  <a:srgbClr val="0070C0"/>
                </a:solidFill>
              </a:rPr>
              <a:t>er </a:t>
            </a:r>
            <a:r>
              <a:rPr lang="fr-FR" sz="1100" dirty="0">
                <a:solidFill>
                  <a:srgbClr val="0070C0"/>
                </a:solidFill>
              </a:rPr>
              <a:t>Adjoint : Monsieur DELBARY Michel </a:t>
            </a:r>
          </a:p>
          <a:p>
            <a:r>
              <a:rPr lang="fr-FR" sz="1100" dirty="0">
                <a:solidFill>
                  <a:srgbClr val="0070C0"/>
                </a:solidFill>
              </a:rPr>
              <a:t>2</a:t>
            </a:r>
            <a:r>
              <a:rPr lang="fr-FR" sz="1100" baseline="30000" dirty="0">
                <a:solidFill>
                  <a:srgbClr val="0070C0"/>
                </a:solidFill>
              </a:rPr>
              <a:t>ème</a:t>
            </a:r>
            <a:r>
              <a:rPr lang="fr-FR" sz="1100" dirty="0">
                <a:solidFill>
                  <a:srgbClr val="0070C0"/>
                </a:solidFill>
              </a:rPr>
              <a:t> Adjoint : Madame CONAN Pascale </a:t>
            </a:r>
          </a:p>
          <a:p>
            <a:r>
              <a:rPr lang="fr-FR" sz="1100" dirty="0">
                <a:solidFill>
                  <a:srgbClr val="0070C0"/>
                </a:solidFill>
              </a:rPr>
              <a:t>3</a:t>
            </a:r>
            <a:r>
              <a:rPr lang="fr-FR" sz="1100" baseline="30000" dirty="0">
                <a:solidFill>
                  <a:srgbClr val="0070C0"/>
                </a:solidFill>
              </a:rPr>
              <a:t>ème </a:t>
            </a:r>
            <a:r>
              <a:rPr lang="fr-FR" sz="1100" dirty="0">
                <a:solidFill>
                  <a:srgbClr val="0070C0"/>
                </a:solidFill>
              </a:rPr>
              <a:t>Adjoint : Monsieur RAVOUX Philippe </a:t>
            </a:r>
          </a:p>
          <a:p>
            <a:r>
              <a:rPr lang="fr-FR" sz="1100" dirty="0"/>
              <a:t> </a:t>
            </a:r>
          </a:p>
          <a:p>
            <a:r>
              <a:rPr lang="fr-FR" sz="1100" b="1" i="1" u="sng" dirty="0"/>
              <a:t>4 – LECTURE DE LA CHARTE DE L’ELU </a:t>
            </a:r>
            <a:endParaRPr lang="fr-FR" sz="1100" dirty="0"/>
          </a:p>
          <a:p>
            <a:r>
              <a:rPr lang="fr-FR" sz="1100" b="1" i="1" dirty="0"/>
              <a:t> </a:t>
            </a:r>
            <a:endParaRPr lang="fr-FR" sz="1100" dirty="0"/>
          </a:p>
          <a:p>
            <a:pPr algn="just"/>
            <a:r>
              <a:rPr lang="fr-FR" sz="1100" dirty="0"/>
              <a:t>Madame le Maire donne lecture de la charte de l’élu local au conseil municipal et remet un exemplaire à chaque conseiller. </a:t>
            </a:r>
          </a:p>
          <a:p>
            <a:r>
              <a:rPr lang="fr-FR" sz="1100" dirty="0"/>
              <a:t> </a:t>
            </a:r>
          </a:p>
          <a:p>
            <a:r>
              <a:rPr lang="fr-FR" sz="1100" b="1" i="1" u="sng" dirty="0"/>
              <a:t>5 – DELEGATION DU POUVOIR DU CONSEIL MUNICIPAL EN FAVEUR DE LA MAIRE.</a:t>
            </a:r>
            <a:endParaRPr lang="fr-FR" sz="1100" dirty="0"/>
          </a:p>
          <a:p>
            <a:pPr algn="r"/>
            <a:r>
              <a:rPr lang="fr-FR" sz="1100" b="1" i="1" dirty="0"/>
              <a:t>Délibération : DE_008_2026</a:t>
            </a:r>
            <a:endParaRPr lang="fr-FR" sz="1100" dirty="0"/>
          </a:p>
          <a:p>
            <a:r>
              <a:rPr lang="fr-FR" sz="1100" i="1" dirty="0"/>
              <a:t> </a:t>
            </a:r>
            <a:endParaRPr lang="fr-FR" sz="1100" dirty="0"/>
          </a:p>
          <a:p>
            <a:r>
              <a:rPr lang="fr-FR" sz="1100" dirty="0"/>
              <a:t>Le Conseil municipal peut déléguer directement au maire un certain nombre d’attribution limitativement énumérées à l’article L.2122-22 du code général collectivités territoriales</a:t>
            </a:r>
          </a:p>
          <a:p>
            <a:r>
              <a:rPr lang="fr-FR" sz="1100" dirty="0"/>
              <a:t> </a:t>
            </a:r>
          </a:p>
          <a:p>
            <a:pPr lvl="0"/>
            <a:r>
              <a:rPr lang="fr-FR" sz="1100" dirty="0"/>
              <a:t>Détermination des tarifs de différents droits </a:t>
            </a:r>
          </a:p>
          <a:p>
            <a:pPr lvl="0"/>
            <a:r>
              <a:rPr lang="fr-FR" sz="1100" dirty="0"/>
              <a:t>Réalisation des emprunts </a:t>
            </a:r>
          </a:p>
          <a:p>
            <a:pPr lvl="0"/>
            <a:r>
              <a:rPr lang="fr-FR" sz="1100" dirty="0"/>
              <a:t>Délégation et exercice du droit préemption urbain </a:t>
            </a:r>
          </a:p>
          <a:p>
            <a:pPr lvl="0"/>
            <a:r>
              <a:rPr lang="fr-FR" sz="1100" dirty="0"/>
              <a:t>Actions en justice</a:t>
            </a:r>
          </a:p>
          <a:p>
            <a:pPr lvl="0"/>
            <a:r>
              <a:rPr lang="fr-FR" sz="1100" dirty="0"/>
              <a:t>Règlement des dommages provoqués par des véhicules municipaux</a:t>
            </a:r>
          </a:p>
          <a:p>
            <a:pPr lvl="0"/>
            <a:r>
              <a:rPr lang="fr-FR" sz="1100" dirty="0"/>
              <a:t>Réalisation des lignes de trésorerie</a:t>
            </a:r>
          </a:p>
          <a:p>
            <a:pPr lvl="0"/>
            <a:r>
              <a:rPr lang="fr-FR" sz="1100" dirty="0"/>
              <a:t>Droit de préemption délégué à l’art. L.214-1 du code de l’urbanisme défini par l’art. L. 214-1 du même code pour les fonds artisanaux, fonds commerciaux et baux commerciaux</a:t>
            </a:r>
          </a:p>
          <a:p>
            <a:pPr lvl="0"/>
            <a:r>
              <a:rPr lang="fr-FR" sz="1100" dirty="0"/>
              <a:t>Exercice du droit de priorité défini aux art. L. 240-1 et L. 240-3 du code de l’urbanisme</a:t>
            </a:r>
          </a:p>
          <a:p>
            <a:pPr lvl="0"/>
            <a:r>
              <a:rPr lang="fr-FR" sz="1100" dirty="0"/>
              <a:t>Attribution des subventions</a:t>
            </a:r>
          </a:p>
          <a:p>
            <a:pPr lvl="0"/>
            <a:r>
              <a:rPr lang="fr-FR" sz="1100" dirty="0"/>
              <a:t>Demandes d’autorisations d’urbanisme relatives à la démolition, à la transformation ou à l’édification des biens municipaux</a:t>
            </a:r>
          </a:p>
          <a:p>
            <a:pPr lvl="0"/>
            <a:r>
              <a:rPr lang="fr-FR" sz="1100" dirty="0"/>
              <a:t>Admission en non-valeur  créances irrécouvrables</a:t>
            </a:r>
          </a:p>
          <a:p>
            <a:r>
              <a:rPr lang="fr-FR" sz="1100" dirty="0"/>
              <a:t> </a:t>
            </a:r>
          </a:p>
          <a:p>
            <a:r>
              <a:rPr lang="fr-FR" sz="1100" dirty="0"/>
              <a:t>Accord unanime.</a:t>
            </a:r>
          </a:p>
          <a:p>
            <a:endParaRPr lang="fr-FR" sz="1100" dirty="0"/>
          </a:p>
          <a:p>
            <a:r>
              <a:rPr lang="fr-FR" sz="1100" dirty="0"/>
              <a:t>Clôture de la séance à 18 heures 45 </a:t>
            </a:r>
          </a:p>
        </p:txBody>
      </p:sp>
      <p:sp>
        <p:nvSpPr>
          <p:cNvPr id="11" name="ZoneTexte 10">
            <a:extLst>
              <a:ext uri="{FF2B5EF4-FFF2-40B4-BE49-F238E27FC236}">
                <a16:creationId xmlns:a16="http://schemas.microsoft.com/office/drawing/2014/main" id="{04DF0D00-F5B1-E630-3F92-1A9790E4F3C9}"/>
              </a:ext>
            </a:extLst>
          </p:cNvPr>
          <p:cNvSpPr txBox="1"/>
          <p:nvPr/>
        </p:nvSpPr>
        <p:spPr>
          <a:xfrm>
            <a:off x="3578083" y="1411909"/>
            <a:ext cx="3027433" cy="8094524"/>
          </a:xfrm>
          <a:prstGeom prst="rect">
            <a:avLst/>
          </a:prstGeom>
          <a:noFill/>
        </p:spPr>
        <p:txBody>
          <a:bodyPr wrap="square" rtlCol="0">
            <a:spAutoFit/>
          </a:bodyPr>
          <a:lstStyle/>
          <a:p>
            <a:pPr algn="ctr"/>
            <a:r>
              <a:rPr lang="fr-FR" sz="1800" b="1" dirty="0">
                <a:solidFill>
                  <a:srgbClr val="0070C0"/>
                </a:solidFill>
              </a:rPr>
              <a:t>REUNION </a:t>
            </a:r>
            <a:endParaRPr lang="fr-FR" sz="1800" dirty="0">
              <a:solidFill>
                <a:srgbClr val="0070C0"/>
              </a:solidFill>
            </a:endParaRPr>
          </a:p>
          <a:p>
            <a:pPr algn="ctr"/>
            <a:r>
              <a:rPr lang="fr-FR" sz="1800" b="1" dirty="0">
                <a:solidFill>
                  <a:srgbClr val="0070C0"/>
                </a:solidFill>
              </a:rPr>
              <a:t>DU CONSEIL MUNICIPAL</a:t>
            </a:r>
            <a:endParaRPr lang="fr-FR" sz="1800" dirty="0">
              <a:solidFill>
                <a:srgbClr val="0070C0"/>
              </a:solidFill>
            </a:endParaRPr>
          </a:p>
          <a:p>
            <a:pPr algn="ctr"/>
            <a:r>
              <a:rPr lang="fr-FR" sz="1800" b="1" dirty="0">
                <a:solidFill>
                  <a:srgbClr val="0070C0"/>
                </a:solidFill>
              </a:rPr>
              <a:t>du 06 avril 2026</a:t>
            </a:r>
            <a:r>
              <a:rPr lang="fr-FR" sz="1800" dirty="0">
                <a:solidFill>
                  <a:srgbClr val="0070C0"/>
                </a:solidFill>
              </a:rPr>
              <a:t> </a:t>
            </a:r>
            <a:r>
              <a:rPr lang="fr-FR" sz="1800" b="1" dirty="0">
                <a:solidFill>
                  <a:srgbClr val="0070C0"/>
                </a:solidFill>
              </a:rPr>
              <a:t>à 18 h 00</a:t>
            </a:r>
            <a:endParaRPr lang="fr-FR" sz="1800" dirty="0">
              <a:solidFill>
                <a:srgbClr val="0070C0"/>
              </a:solidFill>
            </a:endParaRPr>
          </a:p>
          <a:p>
            <a:r>
              <a:rPr lang="fr-FR" sz="1100" b="1" dirty="0"/>
              <a:t> </a:t>
            </a:r>
            <a:endParaRPr lang="fr-FR" sz="1100" dirty="0"/>
          </a:p>
          <a:p>
            <a:pPr algn="just"/>
            <a:r>
              <a:rPr lang="fr-FR" sz="900" b="1" dirty="0"/>
              <a:t>Présents</a:t>
            </a:r>
            <a:r>
              <a:rPr lang="fr-FR" sz="900" dirty="0"/>
              <a:t> : Madame KIES, Madame CONAN, Monsieur FRIGO, Madame DEXIDOUR, Monsieur KIES, Monsieur BUILLES, Madame ROULET, Monsieur VIERTEL, Madame PARGADE, Madame GASLARD, Monsieur RAVOUX, Monsieur DELBARY, Madame RAVENEL.</a:t>
            </a:r>
          </a:p>
          <a:p>
            <a:pPr algn="just"/>
            <a:r>
              <a:rPr lang="fr-FR" sz="900" dirty="0"/>
              <a:t> </a:t>
            </a:r>
          </a:p>
          <a:p>
            <a:pPr algn="just"/>
            <a:r>
              <a:rPr lang="fr-FR" sz="900" b="1" dirty="0"/>
              <a:t>Absents : </a:t>
            </a:r>
            <a:r>
              <a:rPr lang="fr-FR" sz="900" dirty="0"/>
              <a:t>Monsieur LAFAYE et Madame NEVEU</a:t>
            </a:r>
          </a:p>
          <a:p>
            <a:pPr algn="just"/>
            <a:r>
              <a:rPr lang="fr-FR" sz="900" dirty="0"/>
              <a:t> </a:t>
            </a:r>
          </a:p>
          <a:p>
            <a:pPr algn="just"/>
            <a:r>
              <a:rPr lang="fr-FR" sz="900" b="1" dirty="0"/>
              <a:t>Secrétaire de séance</a:t>
            </a:r>
            <a:r>
              <a:rPr lang="fr-FR" sz="900" dirty="0"/>
              <a:t> : Stéphanie DEXIDOUR</a:t>
            </a:r>
          </a:p>
          <a:p>
            <a:r>
              <a:rPr lang="fr-FR" sz="1100" b="1" i="1" dirty="0"/>
              <a:t> </a:t>
            </a:r>
            <a:endParaRPr lang="fr-FR" sz="1100" dirty="0"/>
          </a:p>
          <a:p>
            <a:r>
              <a:rPr lang="fr-FR" sz="1100" b="1" i="1" dirty="0">
                <a:solidFill>
                  <a:srgbClr val="0070C0"/>
                </a:solidFill>
              </a:rPr>
              <a:t>Ordre du jour </a:t>
            </a:r>
            <a:r>
              <a:rPr lang="fr-FR" sz="1100" i="1" dirty="0">
                <a:solidFill>
                  <a:srgbClr val="0070C0"/>
                </a:solidFill>
              </a:rPr>
              <a:t>:</a:t>
            </a:r>
            <a:endParaRPr lang="fr-FR" sz="1100" dirty="0">
              <a:solidFill>
                <a:srgbClr val="0070C0"/>
              </a:solidFill>
            </a:endParaRPr>
          </a:p>
          <a:p>
            <a:r>
              <a:rPr lang="fr-FR" sz="1100" dirty="0">
                <a:solidFill>
                  <a:srgbClr val="0070C0"/>
                </a:solidFill>
              </a:rPr>
              <a:t>• Délégations aux Adjoints</a:t>
            </a:r>
          </a:p>
          <a:p>
            <a:r>
              <a:rPr lang="fr-FR" sz="1100" dirty="0">
                <a:solidFill>
                  <a:srgbClr val="0070C0"/>
                </a:solidFill>
              </a:rPr>
              <a:t>• Délibération des indemnités.</a:t>
            </a:r>
          </a:p>
          <a:p>
            <a:r>
              <a:rPr lang="fr-FR" sz="1100" dirty="0">
                <a:solidFill>
                  <a:srgbClr val="0070C0"/>
                </a:solidFill>
              </a:rPr>
              <a:t>• Désignation des délégations externes</a:t>
            </a:r>
          </a:p>
          <a:p>
            <a:r>
              <a:rPr lang="fr-FR" sz="1100" dirty="0">
                <a:solidFill>
                  <a:srgbClr val="0070C0"/>
                </a:solidFill>
              </a:rPr>
              <a:t>• Délibération régularisation gratification </a:t>
            </a:r>
          </a:p>
          <a:p>
            <a:r>
              <a:rPr lang="fr-FR" sz="1100" dirty="0">
                <a:solidFill>
                  <a:srgbClr val="0070C0"/>
                </a:solidFill>
              </a:rPr>
              <a:t>  stagiaire 2024 à 2026.</a:t>
            </a:r>
          </a:p>
          <a:p>
            <a:r>
              <a:rPr lang="fr-FR" sz="1100" dirty="0">
                <a:solidFill>
                  <a:srgbClr val="0070C0"/>
                </a:solidFill>
              </a:rPr>
              <a:t>• Horaires ouverture secrétariat</a:t>
            </a:r>
          </a:p>
          <a:p>
            <a:r>
              <a:rPr lang="fr-FR" sz="1100" dirty="0">
                <a:solidFill>
                  <a:srgbClr val="0070C0"/>
                </a:solidFill>
              </a:rPr>
              <a:t>• Location foyer municipal</a:t>
            </a:r>
          </a:p>
          <a:p>
            <a:r>
              <a:rPr lang="fr-FR" sz="1100" dirty="0">
                <a:solidFill>
                  <a:srgbClr val="0070C0"/>
                </a:solidFill>
              </a:rPr>
              <a:t>• Divers</a:t>
            </a:r>
          </a:p>
          <a:p>
            <a:r>
              <a:rPr lang="fr-FR" sz="1100" dirty="0">
                <a:solidFill>
                  <a:srgbClr val="0070C0"/>
                </a:solidFill>
              </a:rPr>
              <a:t> </a:t>
            </a:r>
          </a:p>
          <a:p>
            <a:r>
              <a:rPr lang="fr-FR" sz="1100" dirty="0"/>
              <a:t>Approbation du compte-rendu de la séance précédente.</a:t>
            </a:r>
          </a:p>
          <a:p>
            <a:r>
              <a:rPr lang="fr-FR" sz="1100" dirty="0"/>
              <a:t> </a:t>
            </a:r>
          </a:p>
          <a:p>
            <a:endParaRPr lang="fr-FR" sz="1100" dirty="0"/>
          </a:p>
          <a:p>
            <a:pPr algn="just"/>
            <a:r>
              <a:rPr lang="fr-FR" sz="1100" i="1" dirty="0"/>
              <a:t>Madame le Maire remercie chaleureusement les secrétaires de mairie des communes voisines pour leur accompagnement précieux dans la préparation de l’élection du Maire et des Adjoints. Elle indique avoir été informée en amont par Madame Mugron de son choix de ne pas participer à la passation de pouvoir.</a:t>
            </a:r>
            <a:endParaRPr lang="fr-FR" sz="1100" dirty="0"/>
          </a:p>
          <a:p>
            <a:r>
              <a:rPr lang="fr-FR" sz="1100" dirty="0"/>
              <a:t> </a:t>
            </a:r>
          </a:p>
          <a:p>
            <a:r>
              <a:rPr lang="fr-FR" sz="1100" dirty="0"/>
              <a:t> </a:t>
            </a:r>
          </a:p>
          <a:p>
            <a:r>
              <a:rPr lang="fr-FR" sz="1100" dirty="0"/>
              <a:t> </a:t>
            </a:r>
          </a:p>
          <a:p>
            <a:pPr algn="just"/>
            <a:r>
              <a:rPr lang="fr-FR" sz="1100" dirty="0"/>
              <a:t>Madame le Maire sollicite l’autorisation des conseillers municipaux d’ajouter les points suivant à l’ordre du jour : </a:t>
            </a:r>
          </a:p>
          <a:p>
            <a:pPr marL="171450" lvl="0" indent="-171450" algn="just">
              <a:buFont typeface="Arial" panose="020B0604020202020204" pitchFamily="34" charset="0"/>
              <a:buChar char="•"/>
            </a:pPr>
            <a:r>
              <a:rPr lang="fr-FR" sz="1100" dirty="0"/>
              <a:t>la délibération de renouvellement du bureau de l’AFR</a:t>
            </a:r>
          </a:p>
          <a:p>
            <a:pPr marL="171450" lvl="0" indent="-171450" algn="just">
              <a:buFont typeface="Arial" panose="020B0604020202020204" pitchFamily="34" charset="0"/>
              <a:buChar char="•"/>
            </a:pPr>
            <a:r>
              <a:rPr lang="fr-FR" sz="1100" dirty="0"/>
              <a:t>la nomination des conseillers municipaux délégués et leurs indemnités</a:t>
            </a:r>
          </a:p>
          <a:p>
            <a:pPr algn="just"/>
            <a:r>
              <a:rPr lang="fr-FR" sz="1100" dirty="0"/>
              <a:t>Accord unanime.</a:t>
            </a:r>
          </a:p>
          <a:p>
            <a:r>
              <a:rPr lang="fr-FR" sz="11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3E859F87-E8A9-40EA-CC08-8F167D577C93}"/>
              </a:ext>
            </a:extLst>
          </p:cNvPr>
          <p:cNvSpPr txBox="1"/>
          <p:nvPr/>
        </p:nvSpPr>
        <p:spPr>
          <a:xfrm>
            <a:off x="261676" y="1411909"/>
            <a:ext cx="3027433" cy="8356134"/>
          </a:xfrm>
          <a:prstGeom prst="rect">
            <a:avLst/>
          </a:prstGeom>
          <a:noFill/>
        </p:spPr>
        <p:txBody>
          <a:bodyPr wrap="square" rtlCol="0">
            <a:spAutoFit/>
          </a:bodyPr>
          <a:lstStyle/>
          <a:p>
            <a:r>
              <a:rPr lang="fr-FR" sz="1200" b="1" i="1" u="sng" dirty="0"/>
              <a:t>1 – RENOUVELLEMENT DU BUREAU DE L’AFR </a:t>
            </a:r>
            <a:endParaRPr lang="fr-FR" sz="1200" dirty="0"/>
          </a:p>
          <a:p>
            <a:pPr algn="r"/>
            <a:r>
              <a:rPr lang="fr-FR" sz="1200" b="1" i="1" dirty="0"/>
              <a:t>Délibération : DE_010_2026</a:t>
            </a:r>
            <a:endParaRPr lang="fr-FR" sz="1200" dirty="0"/>
          </a:p>
          <a:p>
            <a:r>
              <a:rPr lang="fr-FR" sz="1200" b="1" i="1" dirty="0"/>
              <a:t> </a:t>
            </a:r>
            <a:endParaRPr lang="fr-FR" sz="1200" dirty="0"/>
          </a:p>
          <a:p>
            <a:pPr algn="just"/>
            <a:r>
              <a:rPr lang="fr-FR" sz="1200" dirty="0"/>
              <a:t>Monsieur BARRAT Patrick, Président de l'Association Foncière de Remembrement, a demandé le renouvellement de son bureau suite aux élections municipales de Mars 2026.</a:t>
            </a:r>
          </a:p>
          <a:p>
            <a:r>
              <a:rPr lang="fr-FR" sz="1100" dirty="0"/>
              <a:t>Madame le Maire demande au Conseil Municipal de bien vouloir proposer de nouveaux noms :</a:t>
            </a:r>
          </a:p>
          <a:p>
            <a:r>
              <a:rPr lang="fr-FR" sz="1100" dirty="0"/>
              <a:t>• POLIMENI Olivier</a:t>
            </a:r>
          </a:p>
          <a:p>
            <a:r>
              <a:rPr lang="fr-FR" sz="1100" dirty="0"/>
              <a:t>• DELBARY Michel</a:t>
            </a:r>
          </a:p>
          <a:p>
            <a:r>
              <a:rPr lang="fr-FR" sz="1100" dirty="0"/>
              <a:t>• ROUX Mathieu</a:t>
            </a:r>
          </a:p>
          <a:p>
            <a:r>
              <a:rPr lang="fr-FR" sz="1100" dirty="0"/>
              <a:t>• LAFAURIE Marie-Ange</a:t>
            </a:r>
          </a:p>
          <a:p>
            <a:r>
              <a:rPr lang="fr-FR" sz="1100" dirty="0"/>
              <a:t>• SERVANTY Patrice</a:t>
            </a:r>
          </a:p>
          <a:p>
            <a:r>
              <a:rPr lang="fr-FR" sz="1100" dirty="0"/>
              <a:t>Accord unanime.</a:t>
            </a:r>
          </a:p>
          <a:p>
            <a:r>
              <a:rPr lang="fr-FR" sz="1100" dirty="0"/>
              <a:t> </a:t>
            </a:r>
          </a:p>
          <a:p>
            <a:r>
              <a:rPr lang="fr-FR" sz="1100" b="1" i="1" u="sng" dirty="0"/>
              <a:t>2 – DELEGATIONS AUX ADJOINTS </a:t>
            </a:r>
            <a:endParaRPr lang="fr-FR" sz="1100" dirty="0"/>
          </a:p>
          <a:p>
            <a:pPr algn="r"/>
            <a:r>
              <a:rPr lang="fr-FR" sz="1100" b="1" i="1" dirty="0"/>
              <a:t>Arrêté : AI_020_2026</a:t>
            </a:r>
            <a:endParaRPr lang="fr-FR" sz="1100" dirty="0"/>
          </a:p>
          <a:p>
            <a:pPr algn="just"/>
            <a:r>
              <a:rPr lang="fr-FR" sz="1100" b="1" dirty="0"/>
              <a:t>M. DELBARY</a:t>
            </a:r>
            <a:r>
              <a:rPr lang="fr-FR" sz="1100" dirty="0"/>
              <a:t>, adjoint au maire, est délégué pour intervenir dans les domaines suivants : </a:t>
            </a:r>
          </a:p>
          <a:p>
            <a:pPr algn="just"/>
            <a:r>
              <a:rPr lang="fr-FR" sz="1100" dirty="0"/>
              <a:t>* finances :</a:t>
            </a:r>
          </a:p>
          <a:p>
            <a:pPr algn="just"/>
            <a:r>
              <a:rPr lang="fr-FR" sz="1100" dirty="0"/>
              <a:t>- préparation du Budget Primitif et du Compte Financier Unique</a:t>
            </a:r>
          </a:p>
          <a:p>
            <a:pPr algn="just"/>
            <a:r>
              <a:rPr lang="fr-FR" sz="1100" dirty="0"/>
              <a:t>- signature des titres de recettes, mandats de paiement, et bordereaux</a:t>
            </a:r>
          </a:p>
          <a:p>
            <a:pPr algn="just"/>
            <a:r>
              <a:rPr lang="fr-FR" sz="1100" dirty="0"/>
              <a:t>*signature de tous les actes d’état civil </a:t>
            </a:r>
          </a:p>
          <a:p>
            <a:r>
              <a:rPr lang="fr-FR" sz="1100" dirty="0"/>
              <a:t> </a:t>
            </a:r>
          </a:p>
          <a:p>
            <a:pPr algn="r"/>
            <a:r>
              <a:rPr lang="fr-FR" sz="1100" b="1" i="1" dirty="0"/>
              <a:t>Arrêté : AI_021_2026</a:t>
            </a:r>
            <a:endParaRPr lang="fr-FR" sz="1100" dirty="0"/>
          </a:p>
          <a:p>
            <a:pPr algn="just"/>
            <a:r>
              <a:rPr lang="fr-FR" sz="1100" b="1" dirty="0"/>
              <a:t>Mme CONAN</a:t>
            </a:r>
            <a:r>
              <a:rPr lang="fr-FR" sz="1100" dirty="0"/>
              <a:t>, adjointe au maire, est déléguée pour intervenir dans les domaines suivants :</a:t>
            </a:r>
          </a:p>
          <a:p>
            <a:pPr algn="just"/>
            <a:r>
              <a:rPr lang="fr-FR" sz="1100" dirty="0"/>
              <a:t>*Cimetière et affaires funéraires </a:t>
            </a:r>
          </a:p>
          <a:p>
            <a:pPr algn="just"/>
            <a:r>
              <a:rPr lang="fr-FR" sz="1100" dirty="0"/>
              <a:t>- Aménagement, entretien, nettoyage cimetière </a:t>
            </a:r>
          </a:p>
          <a:p>
            <a:pPr algn="just"/>
            <a:r>
              <a:rPr lang="fr-FR" sz="1100" dirty="0"/>
              <a:t>- Octroi des concessions funéraires et toutes décisions en matière sépulture</a:t>
            </a:r>
          </a:p>
          <a:p>
            <a:pPr algn="just"/>
            <a:r>
              <a:rPr lang="fr-FR" sz="1100" dirty="0"/>
              <a:t>* Urbanisme </a:t>
            </a:r>
          </a:p>
          <a:p>
            <a:pPr algn="just"/>
            <a:r>
              <a:rPr lang="fr-FR" sz="1100" dirty="0"/>
              <a:t>- Droit de préemption urbain, certificat d’urbanisme, permis de construire, permis de démolir </a:t>
            </a:r>
          </a:p>
          <a:p>
            <a:pPr algn="just"/>
            <a:r>
              <a:rPr lang="fr-FR" sz="1100" dirty="0"/>
              <a:t>* Affaires culturelles </a:t>
            </a:r>
          </a:p>
          <a:p>
            <a:pPr algn="just"/>
            <a:r>
              <a:rPr lang="fr-FR" sz="1100" dirty="0"/>
              <a:t>- Relation avec les associations de la commune ayant pour objet l’animation culturelle </a:t>
            </a:r>
          </a:p>
          <a:p>
            <a:pPr algn="just"/>
            <a:r>
              <a:rPr lang="fr-FR" sz="1100" dirty="0"/>
              <a:t>- Promotion de la culture dans la commune, </a:t>
            </a:r>
          </a:p>
          <a:p>
            <a:pPr algn="just"/>
            <a:r>
              <a:rPr lang="fr-FR" sz="1100" dirty="0"/>
              <a:t>* Documents relatifs à M. KIES Cyril : Madame CONAN sera chargée de signer tout  document afférent à M. KIES Cyril, époux de Mme le Maire (Salaires, congés, contrats, arrêtés…)</a:t>
            </a:r>
            <a:r>
              <a:rPr lang="fr-FR" sz="1200" dirty="0"/>
              <a:t> </a:t>
            </a:r>
          </a:p>
        </p:txBody>
      </p:sp>
      <p:sp>
        <p:nvSpPr>
          <p:cNvPr id="7" name="ZoneTexte 6">
            <a:extLst>
              <a:ext uri="{FF2B5EF4-FFF2-40B4-BE49-F238E27FC236}">
                <a16:creationId xmlns:a16="http://schemas.microsoft.com/office/drawing/2014/main" id="{FD628A13-9B97-4FCB-1AE2-9345B9345EDC}"/>
              </a:ext>
            </a:extLst>
          </p:cNvPr>
          <p:cNvSpPr txBox="1"/>
          <p:nvPr/>
        </p:nvSpPr>
        <p:spPr>
          <a:xfrm>
            <a:off x="3568892" y="1411909"/>
            <a:ext cx="3027433" cy="8217634"/>
          </a:xfrm>
          <a:prstGeom prst="rect">
            <a:avLst/>
          </a:prstGeom>
          <a:noFill/>
        </p:spPr>
        <p:txBody>
          <a:bodyPr wrap="square" rtlCol="0">
            <a:spAutoFit/>
          </a:bodyPr>
          <a:lstStyle/>
          <a:p>
            <a:pPr algn="r"/>
            <a:r>
              <a:rPr lang="fr-FR" sz="1100" b="1" i="1" dirty="0"/>
              <a:t>Arrêté : AI_022_2026</a:t>
            </a:r>
            <a:endParaRPr lang="fr-FR" sz="1100" dirty="0"/>
          </a:p>
          <a:p>
            <a:pPr algn="just"/>
            <a:r>
              <a:rPr lang="fr-FR" sz="1100" dirty="0"/>
              <a:t> </a:t>
            </a:r>
            <a:r>
              <a:rPr lang="fr-FR" sz="1100" b="1" dirty="0"/>
              <a:t>M. RAVOUX</a:t>
            </a:r>
            <a:r>
              <a:rPr lang="fr-FR" sz="1100" dirty="0"/>
              <a:t>, adjoint au maire, est délégué pour intervenir dans les domaines suivants :</a:t>
            </a:r>
          </a:p>
          <a:p>
            <a:pPr algn="just"/>
            <a:r>
              <a:rPr lang="fr-FR" sz="1100" dirty="0"/>
              <a:t>* Espaces municipaux </a:t>
            </a:r>
          </a:p>
          <a:p>
            <a:pPr algn="just"/>
            <a:r>
              <a:rPr lang="fr-FR" sz="1100" dirty="0"/>
              <a:t>- aménagement, entretien et nettoyage des espaces publics ou privés communaux (terrain de sport, espace verts)</a:t>
            </a:r>
          </a:p>
          <a:p>
            <a:pPr algn="just"/>
            <a:r>
              <a:rPr lang="fr-FR" sz="1100" dirty="0"/>
              <a:t>* Voirie :</a:t>
            </a:r>
          </a:p>
          <a:p>
            <a:pPr algn="just"/>
            <a:r>
              <a:rPr lang="fr-FR" sz="1100" dirty="0"/>
              <a:t>- aménagement, entretien et nettoyage de la voirie communale (voies communales et chemins ruraux)</a:t>
            </a:r>
          </a:p>
          <a:p>
            <a:pPr algn="just"/>
            <a:r>
              <a:rPr lang="fr-FR" sz="1100" dirty="0"/>
              <a:t>* Bâtiments municipaux </a:t>
            </a:r>
          </a:p>
          <a:p>
            <a:pPr algn="just"/>
            <a:r>
              <a:rPr lang="fr-FR" sz="1100" dirty="0"/>
              <a:t>- aménagement, entretien et nettoyage </a:t>
            </a:r>
          </a:p>
          <a:p>
            <a:pPr algn="just"/>
            <a:r>
              <a:rPr lang="fr-FR" sz="1100" dirty="0"/>
              <a:t>* Gestion des salles municipales et Sécurité </a:t>
            </a:r>
          </a:p>
          <a:p>
            <a:pPr algn="just"/>
            <a:r>
              <a:rPr lang="fr-FR" sz="1100" dirty="0"/>
              <a:t>* Affaires sportives</a:t>
            </a:r>
          </a:p>
          <a:p>
            <a:pPr algn="just"/>
            <a:r>
              <a:rPr lang="fr-FR" sz="1100" dirty="0"/>
              <a:t>- relation avec les associations de la commune ayant pour objet l’animation sportive, </a:t>
            </a:r>
          </a:p>
          <a:p>
            <a:pPr algn="just"/>
            <a:r>
              <a:rPr lang="fr-FR" sz="1100" dirty="0"/>
              <a:t>*Promotion de la culture dans la commune.</a:t>
            </a:r>
          </a:p>
          <a:p>
            <a:r>
              <a:rPr lang="fr-FR" sz="1100" dirty="0"/>
              <a:t> </a:t>
            </a:r>
          </a:p>
          <a:p>
            <a:pPr algn="r"/>
            <a:r>
              <a:rPr lang="fr-FR" sz="1100" b="1" i="1" dirty="0"/>
              <a:t>Arrêté : AI_008_2026</a:t>
            </a:r>
            <a:endParaRPr lang="fr-FR" sz="1100" dirty="0"/>
          </a:p>
          <a:p>
            <a:pPr algn="just"/>
            <a:r>
              <a:rPr lang="fr-FR" sz="1100" b="1" dirty="0"/>
              <a:t>Mme PARGADE Stéphanie</a:t>
            </a:r>
            <a:r>
              <a:rPr lang="fr-FR" sz="1100" dirty="0"/>
              <a:t>, 1ère conseillère municipale déléguée, est déléguée pour </a:t>
            </a:r>
            <a:r>
              <a:rPr lang="fr-FR" sz="1100" dirty="0" err="1"/>
              <a:t>inter-venir</a:t>
            </a:r>
            <a:r>
              <a:rPr lang="fr-FR" sz="1100" dirty="0"/>
              <a:t> dans les domaines suivants : </a:t>
            </a:r>
          </a:p>
          <a:p>
            <a:pPr algn="just"/>
            <a:r>
              <a:rPr lang="fr-FR" sz="1100" dirty="0"/>
              <a:t>*Chargée du développement des activités sportives</a:t>
            </a:r>
          </a:p>
          <a:p>
            <a:r>
              <a:rPr lang="fr-FR" sz="1100" dirty="0"/>
              <a:t> </a:t>
            </a:r>
          </a:p>
          <a:p>
            <a:pPr algn="r"/>
            <a:r>
              <a:rPr lang="fr-FR" sz="1100" b="1" i="1" dirty="0"/>
              <a:t>Arrêté : AI_006_2026</a:t>
            </a:r>
            <a:endParaRPr lang="fr-FR" sz="1100" dirty="0"/>
          </a:p>
          <a:p>
            <a:pPr algn="just"/>
            <a:r>
              <a:rPr lang="fr-FR" sz="1100" b="1" dirty="0"/>
              <a:t>Mme Angelina GASLARD</a:t>
            </a:r>
            <a:r>
              <a:rPr lang="fr-FR" sz="1100" dirty="0"/>
              <a:t>, 2ème conseillère municipale déléguée, est déléguée pour </a:t>
            </a:r>
            <a:r>
              <a:rPr lang="fr-FR" sz="1100" dirty="0" err="1"/>
              <a:t>inter-venir</a:t>
            </a:r>
            <a:r>
              <a:rPr lang="fr-FR" sz="1100" dirty="0"/>
              <a:t> dans les domaines suivants : </a:t>
            </a:r>
          </a:p>
          <a:p>
            <a:pPr algn="just"/>
            <a:r>
              <a:rPr lang="fr-FR" sz="1100" dirty="0"/>
              <a:t>*Chargée de la mise en page du journal communal</a:t>
            </a:r>
          </a:p>
          <a:p>
            <a:r>
              <a:rPr lang="fr-FR" sz="1100" dirty="0"/>
              <a:t> </a:t>
            </a:r>
          </a:p>
          <a:p>
            <a:pPr algn="r"/>
            <a:r>
              <a:rPr lang="fr-FR" sz="1100" b="1" i="1" dirty="0"/>
              <a:t>Arrêté : AI_007_2026</a:t>
            </a:r>
            <a:endParaRPr lang="fr-FR" sz="1100" dirty="0"/>
          </a:p>
          <a:p>
            <a:pPr algn="just"/>
            <a:r>
              <a:rPr lang="fr-FR" sz="1100" b="1" dirty="0"/>
              <a:t>M. VIERTEL Christian</a:t>
            </a:r>
            <a:r>
              <a:rPr lang="fr-FR" sz="1100" dirty="0"/>
              <a:t>, 3ème conseiller municipal délégué, est délégué pour intervenir dans les domaines suivants : </a:t>
            </a:r>
          </a:p>
          <a:p>
            <a:pPr algn="just"/>
            <a:r>
              <a:rPr lang="fr-FR" sz="1100" dirty="0"/>
              <a:t>* Chargé du site internet de la commune.</a:t>
            </a:r>
          </a:p>
          <a:p>
            <a:r>
              <a:rPr lang="fr-FR" sz="1100" dirty="0"/>
              <a:t> </a:t>
            </a:r>
          </a:p>
          <a:p>
            <a:r>
              <a:rPr lang="fr-FR" sz="1100" b="1" i="1" dirty="0"/>
              <a:t> </a:t>
            </a:r>
            <a:endParaRPr lang="fr-FR" sz="1100" dirty="0"/>
          </a:p>
          <a:p>
            <a:r>
              <a:rPr lang="fr-FR" sz="1100" b="1" i="1" u="sng" dirty="0"/>
              <a:t>3 – DELIBERATION DES IMDEMNITES </a:t>
            </a:r>
            <a:endParaRPr lang="fr-FR" sz="1100" dirty="0"/>
          </a:p>
          <a:p>
            <a:pPr algn="r"/>
            <a:r>
              <a:rPr lang="fr-FR" sz="1100" b="1" i="1" dirty="0"/>
              <a:t>Délibération : DE_009_2026</a:t>
            </a:r>
            <a:endParaRPr lang="fr-FR" sz="1100" dirty="0"/>
          </a:p>
          <a:p>
            <a:r>
              <a:rPr lang="fr-FR" sz="1100" dirty="0"/>
              <a:t> </a:t>
            </a:r>
          </a:p>
          <a:p>
            <a:r>
              <a:rPr lang="fr-FR" sz="1100" i="1" dirty="0">
                <a:solidFill>
                  <a:srgbClr val="0070C0"/>
                </a:solidFill>
              </a:rPr>
              <a:t>Indemnités du Maire :</a:t>
            </a:r>
            <a:endParaRPr lang="fr-FR" sz="1100" dirty="0">
              <a:solidFill>
                <a:srgbClr val="0070C0"/>
              </a:solidFill>
            </a:endParaRPr>
          </a:p>
          <a:p>
            <a:pPr algn="just"/>
            <a:r>
              <a:rPr lang="fr-FR" sz="1100" b="1" dirty="0"/>
              <a:t>Madame KIES Sandrine, </a:t>
            </a:r>
            <a:r>
              <a:rPr lang="fr-FR" sz="1100" dirty="0"/>
              <a:t>Maire percevra une indemnité mensuelle brute de 44.30 % de l'indice 1027 soit </a:t>
            </a:r>
            <a:r>
              <a:rPr lang="fr-FR" sz="1100" b="1" dirty="0"/>
              <a:t>1820.96 € </a:t>
            </a:r>
            <a:r>
              <a:rPr lang="fr-FR" sz="1100" dirty="0"/>
              <a:t>brut prévue par l'article L. 2123-23 du CGCT soit 1540,32 € net.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7" name="ZoneTexte 6">
            <a:extLst>
              <a:ext uri="{FF2B5EF4-FFF2-40B4-BE49-F238E27FC236}">
                <a16:creationId xmlns:a16="http://schemas.microsoft.com/office/drawing/2014/main" id="{CF0F2E5E-58CE-E5FF-2BB6-9EE0F741AADD}"/>
              </a:ext>
            </a:extLst>
          </p:cNvPr>
          <p:cNvSpPr txBox="1"/>
          <p:nvPr/>
        </p:nvSpPr>
        <p:spPr>
          <a:xfrm>
            <a:off x="3578083" y="1411909"/>
            <a:ext cx="3027433" cy="8417689"/>
          </a:xfrm>
          <a:prstGeom prst="rect">
            <a:avLst/>
          </a:prstGeom>
          <a:noFill/>
        </p:spPr>
        <p:txBody>
          <a:bodyPr wrap="square" rtlCol="0">
            <a:spAutoFit/>
          </a:bodyPr>
          <a:lstStyle/>
          <a:p>
            <a:pPr algn="just"/>
            <a:r>
              <a:rPr lang="fr-FR" sz="1200" b="1" i="1" u="sng" dirty="0"/>
              <a:t>4 – DESIGNATION  DELEGATIONS EXTERNES</a:t>
            </a:r>
            <a:endParaRPr lang="fr-FR" sz="1200" dirty="0"/>
          </a:p>
          <a:p>
            <a:pPr algn="just"/>
            <a:r>
              <a:rPr lang="fr-FR" sz="1200" dirty="0"/>
              <a:t> </a:t>
            </a:r>
            <a:endParaRPr lang="fr-FR" sz="1100" dirty="0"/>
          </a:p>
          <a:p>
            <a:pPr algn="just"/>
            <a:r>
              <a:rPr lang="fr-FR" sz="1100" dirty="0">
                <a:solidFill>
                  <a:srgbClr val="0070C0"/>
                </a:solidFill>
              </a:rPr>
              <a:t>Mission locale : </a:t>
            </a:r>
            <a:r>
              <a:rPr lang="fr-FR" sz="1100" dirty="0"/>
              <a:t>Pascale Conan</a:t>
            </a:r>
          </a:p>
          <a:p>
            <a:pPr algn="just"/>
            <a:r>
              <a:rPr lang="fr-FR" sz="1100" dirty="0">
                <a:solidFill>
                  <a:srgbClr val="0070C0"/>
                </a:solidFill>
              </a:rPr>
              <a:t>CNAS : </a:t>
            </a:r>
            <a:r>
              <a:rPr lang="fr-FR" sz="1100" dirty="0"/>
              <a:t>Philippe </a:t>
            </a:r>
            <a:r>
              <a:rPr lang="fr-FR" sz="1100" dirty="0" err="1"/>
              <a:t>Ravoux</a:t>
            </a:r>
            <a:endParaRPr lang="fr-FR" sz="1100" dirty="0"/>
          </a:p>
          <a:p>
            <a:pPr algn="just"/>
            <a:r>
              <a:rPr lang="fr-FR" sz="1100" dirty="0">
                <a:solidFill>
                  <a:srgbClr val="0070C0"/>
                </a:solidFill>
              </a:rPr>
              <a:t>Chenil du Libournais : </a:t>
            </a:r>
          </a:p>
          <a:p>
            <a:pPr algn="just"/>
            <a:r>
              <a:rPr lang="fr-FR" sz="1100" dirty="0"/>
              <a:t>     Stéphanie Dexidour, Stéphanie </a:t>
            </a:r>
            <a:r>
              <a:rPr lang="fr-FR" sz="1100" dirty="0" err="1"/>
              <a:t>Pargade</a:t>
            </a:r>
            <a:r>
              <a:rPr lang="fr-FR" sz="1100" dirty="0"/>
              <a:t>, </a:t>
            </a:r>
          </a:p>
          <a:p>
            <a:pPr algn="just"/>
            <a:r>
              <a:rPr lang="fr-FR" sz="1100" dirty="0">
                <a:solidFill>
                  <a:srgbClr val="0070C0"/>
                </a:solidFill>
              </a:rPr>
              <a:t>Syndicat collège et transport Rauzan :</a:t>
            </a:r>
          </a:p>
          <a:p>
            <a:pPr algn="just"/>
            <a:r>
              <a:rPr lang="fr-FR" sz="1100" dirty="0"/>
              <a:t>     Pascale Conan, Christian Viertel </a:t>
            </a:r>
          </a:p>
          <a:p>
            <a:pPr algn="just"/>
            <a:r>
              <a:rPr lang="fr-FR" sz="1100" dirty="0">
                <a:solidFill>
                  <a:srgbClr val="0070C0"/>
                </a:solidFill>
              </a:rPr>
              <a:t>Syndicat électricité de Rauzan : </a:t>
            </a:r>
          </a:p>
          <a:p>
            <a:pPr algn="just"/>
            <a:r>
              <a:rPr lang="fr-FR" sz="1100" dirty="0"/>
              <a:t>     Pascale Conan, Philippe </a:t>
            </a:r>
            <a:r>
              <a:rPr lang="fr-FR" sz="1100" dirty="0" err="1"/>
              <a:t>Ravoux</a:t>
            </a:r>
            <a:endParaRPr lang="fr-FR" sz="1100" dirty="0"/>
          </a:p>
          <a:p>
            <a:pPr algn="just"/>
            <a:r>
              <a:rPr lang="fr-FR" sz="1100" dirty="0">
                <a:solidFill>
                  <a:srgbClr val="0070C0"/>
                </a:solidFill>
              </a:rPr>
              <a:t>Syndicat eau et assainissement Rauzan : </a:t>
            </a:r>
          </a:p>
          <a:p>
            <a:pPr algn="just"/>
            <a:r>
              <a:rPr lang="fr-FR" sz="1100" dirty="0"/>
              <a:t>     Philippe </a:t>
            </a:r>
            <a:r>
              <a:rPr lang="fr-FR" sz="1100" dirty="0" err="1"/>
              <a:t>Ravoux</a:t>
            </a:r>
            <a:r>
              <a:rPr lang="fr-FR" sz="1100" dirty="0"/>
              <a:t>, Christian Viertel</a:t>
            </a:r>
          </a:p>
          <a:p>
            <a:pPr algn="just"/>
            <a:r>
              <a:rPr lang="fr-FR" sz="1100" dirty="0">
                <a:solidFill>
                  <a:srgbClr val="0070C0"/>
                </a:solidFill>
              </a:rPr>
              <a:t>Sirp (écoles regroupement Frontenac) : </a:t>
            </a:r>
          </a:p>
          <a:p>
            <a:pPr algn="just"/>
            <a:r>
              <a:rPr lang="fr-FR" sz="1100" dirty="0"/>
              <a:t>     Pascale Conan, Angelina </a:t>
            </a:r>
            <a:r>
              <a:rPr lang="fr-FR" sz="1100" dirty="0" err="1"/>
              <a:t>Gaslard</a:t>
            </a:r>
            <a:r>
              <a:rPr lang="fr-FR" sz="1100" dirty="0"/>
              <a:t>, Sandrine Kies</a:t>
            </a:r>
          </a:p>
          <a:p>
            <a:pPr algn="just"/>
            <a:r>
              <a:rPr lang="fr-FR" sz="1100" dirty="0"/>
              <a:t> </a:t>
            </a:r>
          </a:p>
          <a:p>
            <a:pPr algn="just"/>
            <a:r>
              <a:rPr lang="fr-FR" sz="1100" dirty="0"/>
              <a:t> </a:t>
            </a:r>
          </a:p>
          <a:p>
            <a:pPr algn="just"/>
            <a:r>
              <a:rPr lang="fr-FR" sz="1100" b="1" i="1" u="sng" dirty="0"/>
              <a:t>5 – REGULARISATION GRATIFICATION STAGIAIRE </a:t>
            </a:r>
            <a:endParaRPr lang="fr-FR" sz="1100" dirty="0"/>
          </a:p>
          <a:p>
            <a:pPr algn="r"/>
            <a:r>
              <a:rPr lang="fr-FR" sz="1100" b="1" i="1" dirty="0"/>
              <a:t>Délibération : DE_011_2026</a:t>
            </a:r>
            <a:endParaRPr lang="fr-FR" sz="1100" dirty="0"/>
          </a:p>
          <a:p>
            <a:pPr algn="just"/>
            <a:r>
              <a:rPr lang="fr-FR" sz="1100" dirty="0"/>
              <a:t> </a:t>
            </a:r>
          </a:p>
          <a:p>
            <a:pPr algn="just"/>
            <a:r>
              <a:rPr lang="fr-FR" sz="1100" dirty="0"/>
              <a:t>Madame le Maire informe que, dans le cadre du suivi des conventions de stage conclues entre Olivier BUGNET et la commune, il a été constaté que Olivier BUGNET est présent au sein des services municipaux depuis 2024, dans le cadre de deux conventions successives couvrant les périodes 2024/2025 et 2025/2026.</a:t>
            </a:r>
          </a:p>
          <a:p>
            <a:pPr algn="just"/>
            <a:r>
              <a:rPr lang="fr-FR" sz="1100" dirty="0"/>
              <a:t> Conformément aux dispositions prévues dans ces conventions, il est stipulé qu'un stagiaire effectuant une durée de stage supérieure à trois mois au sein d'une même structure doit bénéficier d'une gratification mensuelle. Or, il apparaît que cette gratification n'a pas été versée au stagiaire concerné sur les deux périodes mentionnées.</a:t>
            </a:r>
          </a:p>
          <a:p>
            <a:pPr algn="just"/>
            <a:r>
              <a:rPr lang="fr-FR" sz="1100" dirty="0"/>
              <a:t> </a:t>
            </a:r>
          </a:p>
          <a:p>
            <a:pPr algn="just"/>
            <a:r>
              <a:rPr lang="fr-FR" sz="1100" dirty="0"/>
              <a:t>Il convient donc de procéder à la régularisation de cette situation.</a:t>
            </a:r>
          </a:p>
          <a:p>
            <a:pPr algn="just"/>
            <a:r>
              <a:rPr lang="fr-FR" sz="1100" dirty="0"/>
              <a:t>Le montant des gratifications dues s'élève à :</a:t>
            </a:r>
          </a:p>
          <a:p>
            <a:pPr algn="just"/>
            <a:r>
              <a:rPr lang="fr-FR" sz="1100" dirty="0"/>
              <a:t> </a:t>
            </a:r>
          </a:p>
          <a:p>
            <a:pPr algn="just"/>
            <a:r>
              <a:rPr lang="fr-FR" sz="1100" dirty="0"/>
              <a:t>• 2405.55 € pour la première période</a:t>
            </a:r>
          </a:p>
          <a:p>
            <a:pPr algn="just"/>
            <a:r>
              <a:rPr lang="fr-FR" sz="1100" dirty="0"/>
              <a:t> (12 Novembre 2024 au 04 Juillet 2025),</a:t>
            </a:r>
          </a:p>
          <a:p>
            <a:pPr algn="just"/>
            <a:r>
              <a:rPr lang="fr-FR" sz="1100" dirty="0"/>
              <a:t>• 2325.75 € pour la deuxième période </a:t>
            </a:r>
          </a:p>
          <a:p>
            <a:pPr algn="just"/>
            <a:r>
              <a:rPr lang="fr-FR" sz="1100" dirty="0"/>
              <a:t>(22 Septembre 2025 au 3 Avril 2026),</a:t>
            </a:r>
          </a:p>
          <a:p>
            <a:pPr algn="just"/>
            <a:r>
              <a:rPr lang="fr-FR" sz="1100" dirty="0"/>
              <a:t>• 787,50 € pour la dernière période</a:t>
            </a:r>
          </a:p>
          <a:p>
            <a:pPr algn="just"/>
            <a:r>
              <a:rPr lang="fr-FR" sz="1100" dirty="0"/>
              <a:t> (04 Avril 2026 au 26 Juin 2026, paiement </a:t>
            </a:r>
          </a:p>
          <a:p>
            <a:pPr algn="just"/>
            <a:r>
              <a:rPr lang="fr-FR" sz="1100" dirty="0"/>
              <a:t>  mensuel de 262.50 €)</a:t>
            </a:r>
          </a:p>
          <a:p>
            <a:pPr algn="just"/>
            <a:r>
              <a:rPr lang="fr-FR" sz="1100" dirty="0"/>
              <a:t> </a:t>
            </a:r>
          </a:p>
          <a:p>
            <a:pPr algn="just"/>
            <a:r>
              <a:rPr lang="fr-FR" sz="1100" b="1" dirty="0"/>
              <a:t>Total dû au stagiaire : 5 518,80 €</a:t>
            </a:r>
            <a:endParaRPr lang="fr-FR" sz="1100" dirty="0"/>
          </a:p>
        </p:txBody>
      </p:sp>
      <p:sp>
        <p:nvSpPr>
          <p:cNvPr id="10" name="ZoneTexte 9">
            <a:extLst>
              <a:ext uri="{FF2B5EF4-FFF2-40B4-BE49-F238E27FC236}">
                <a16:creationId xmlns:a16="http://schemas.microsoft.com/office/drawing/2014/main" id="{94E544EA-DE5D-D16E-4616-24B67E64CCB1}"/>
              </a:ext>
            </a:extLst>
          </p:cNvPr>
          <p:cNvSpPr txBox="1"/>
          <p:nvPr/>
        </p:nvSpPr>
        <p:spPr>
          <a:xfrm>
            <a:off x="401567" y="1411909"/>
            <a:ext cx="3027433" cy="8171468"/>
          </a:xfrm>
          <a:prstGeom prst="rect">
            <a:avLst/>
          </a:prstGeom>
          <a:noFill/>
        </p:spPr>
        <p:txBody>
          <a:bodyPr wrap="square" rtlCol="0">
            <a:spAutoFit/>
          </a:bodyPr>
          <a:lstStyle/>
          <a:p>
            <a:r>
              <a:rPr lang="fr-FR" sz="1200" i="1" dirty="0">
                <a:solidFill>
                  <a:srgbClr val="0070C0"/>
                </a:solidFill>
              </a:rPr>
              <a:t>Indemnités des trois adjoints :</a:t>
            </a:r>
            <a:endParaRPr lang="fr-FR" sz="1200" dirty="0">
              <a:solidFill>
                <a:srgbClr val="0070C0"/>
              </a:solidFill>
            </a:endParaRPr>
          </a:p>
          <a:p>
            <a:r>
              <a:rPr lang="fr-FR" sz="1200" dirty="0"/>
              <a:t> </a:t>
            </a:r>
          </a:p>
          <a:p>
            <a:pPr algn="just"/>
            <a:r>
              <a:rPr lang="fr-FR" sz="1200" dirty="0"/>
              <a:t>• </a:t>
            </a:r>
            <a:r>
              <a:rPr lang="fr-FR" sz="1200" b="1" dirty="0"/>
              <a:t>1er Adjoint</a:t>
            </a:r>
            <a:r>
              <a:rPr lang="fr-FR" sz="1200" dirty="0"/>
              <a:t> : </a:t>
            </a:r>
            <a:r>
              <a:rPr lang="fr-FR" sz="1200" b="1" dirty="0"/>
              <a:t>M. DELBARY Michel </a:t>
            </a:r>
            <a:r>
              <a:rPr lang="fr-FR" sz="1200" dirty="0"/>
              <a:t>a demandé à ne pas percevoir l'indemnité attribuée au Maire adjoint.</a:t>
            </a:r>
          </a:p>
          <a:p>
            <a:pPr algn="just"/>
            <a:r>
              <a:rPr lang="fr-FR" sz="1200" dirty="0"/>
              <a:t> </a:t>
            </a:r>
          </a:p>
          <a:p>
            <a:pPr algn="just"/>
            <a:r>
              <a:rPr lang="fr-FR" sz="1200" dirty="0"/>
              <a:t>• </a:t>
            </a:r>
            <a:r>
              <a:rPr lang="fr-FR" sz="1200" b="1" dirty="0"/>
              <a:t>2ème Adjoint</a:t>
            </a:r>
            <a:r>
              <a:rPr lang="fr-FR" sz="1200" dirty="0"/>
              <a:t>e : </a:t>
            </a:r>
            <a:r>
              <a:rPr lang="fr-FR" sz="1200" b="1" dirty="0"/>
              <a:t>Mme CONAN Pascale </a:t>
            </a:r>
            <a:r>
              <a:rPr lang="fr-FR" sz="1200" dirty="0"/>
              <a:t>percevra une indemnité correspondant à 11.77 % de l'indice 1027 soit 483.81 € brut soit 418,30 € net,</a:t>
            </a:r>
          </a:p>
          <a:p>
            <a:pPr algn="just"/>
            <a:r>
              <a:rPr lang="fr-FR" sz="1200" dirty="0"/>
              <a:t> </a:t>
            </a:r>
          </a:p>
          <a:p>
            <a:pPr algn="just"/>
            <a:r>
              <a:rPr lang="fr-FR" sz="1200" dirty="0"/>
              <a:t>• </a:t>
            </a:r>
            <a:r>
              <a:rPr lang="fr-FR" sz="1200" b="1" dirty="0"/>
              <a:t>3ème Adjoint</a:t>
            </a:r>
            <a:r>
              <a:rPr lang="fr-FR" sz="1200" dirty="0"/>
              <a:t> : </a:t>
            </a:r>
            <a:r>
              <a:rPr lang="fr-FR" sz="1200" b="1" dirty="0"/>
              <a:t>M. RAVOUX Philippe </a:t>
            </a:r>
            <a:r>
              <a:rPr lang="fr-FR" sz="1200" dirty="0"/>
              <a:t>percevra une indemnité correspondant à 11.77 % de l'indice 1027 soit 483.81 € brut soit 418,30 € net.</a:t>
            </a:r>
          </a:p>
          <a:p>
            <a:pPr algn="just"/>
            <a:endParaRPr lang="fr-FR" sz="1200" dirty="0"/>
          </a:p>
          <a:p>
            <a:pPr algn="just"/>
            <a:endParaRPr lang="fr-FR" sz="1200" dirty="0"/>
          </a:p>
          <a:p>
            <a:pPr algn="just"/>
            <a:r>
              <a:rPr lang="fr-FR" sz="1200" dirty="0">
                <a:solidFill>
                  <a:srgbClr val="0070C0"/>
                </a:solidFill>
              </a:rPr>
              <a:t>Le 1er adjoint, Michel DELBARY ne souhaitant pas percevoir son indemnité correspondant à </a:t>
            </a:r>
            <a:r>
              <a:rPr lang="fr-FR" sz="1100" dirty="0">
                <a:solidFill>
                  <a:srgbClr val="0070C0"/>
                </a:solidFill>
              </a:rPr>
              <a:t>11,77 % de l'indice 1027 soit 483.81 € brut, soit 418,30 € net, il est proposé que cette somme soit reversée pour une période d'un an, renouvelable une seule fois, à 3 conseillers municipaux délégués. </a:t>
            </a:r>
          </a:p>
          <a:p>
            <a:pPr algn="just"/>
            <a:endParaRPr lang="fr-FR" sz="1100" dirty="0">
              <a:solidFill>
                <a:srgbClr val="0070C0"/>
              </a:solidFill>
            </a:endParaRPr>
          </a:p>
          <a:p>
            <a:pPr algn="just"/>
            <a:r>
              <a:rPr lang="fr-FR" sz="1100" dirty="0"/>
              <a:t> </a:t>
            </a:r>
          </a:p>
          <a:p>
            <a:pPr algn="just"/>
            <a:r>
              <a:rPr lang="fr-FR" sz="1100" dirty="0"/>
              <a:t>Après en avoir délibéré, trois postes de conseillers municipaux délégués ont été proposés et acceptés à l'unanimité :</a:t>
            </a:r>
          </a:p>
          <a:p>
            <a:pPr algn="just"/>
            <a:r>
              <a:rPr lang="fr-FR" sz="1100" dirty="0"/>
              <a:t> </a:t>
            </a:r>
          </a:p>
          <a:p>
            <a:pPr algn="just"/>
            <a:r>
              <a:rPr lang="fr-FR" sz="1100" dirty="0"/>
              <a:t> • </a:t>
            </a:r>
            <a:r>
              <a:rPr lang="fr-FR" sz="1100" b="1" i="1" dirty="0"/>
              <a:t>1ère conseillère municipale déléguée</a:t>
            </a:r>
            <a:r>
              <a:rPr lang="fr-FR" sz="1100" dirty="0"/>
              <a:t> :</a:t>
            </a:r>
          </a:p>
          <a:p>
            <a:pPr algn="just"/>
            <a:r>
              <a:rPr lang="fr-FR" sz="1100" b="1" dirty="0"/>
              <a:t>Mme PARGADE Stéphanie</a:t>
            </a:r>
            <a:r>
              <a:rPr lang="fr-FR" sz="1100" dirty="0"/>
              <a:t> percevra 1/3 de l'indemnité correspondant à 11,77 % de l'indice 1027 soit 161.13 € brut, soit 139,30 € net</a:t>
            </a:r>
          </a:p>
          <a:p>
            <a:pPr algn="just"/>
            <a:r>
              <a:rPr lang="fr-FR" sz="1100" dirty="0"/>
              <a:t> </a:t>
            </a:r>
          </a:p>
          <a:p>
            <a:pPr algn="just"/>
            <a:r>
              <a:rPr lang="fr-FR" sz="1100" b="1" i="1" dirty="0"/>
              <a:t>• 2ème conseillère municipale déléguée :</a:t>
            </a:r>
            <a:endParaRPr lang="fr-FR" sz="1100" dirty="0"/>
          </a:p>
          <a:p>
            <a:pPr algn="just"/>
            <a:r>
              <a:rPr lang="fr-FR" sz="1100" b="1" dirty="0"/>
              <a:t>Mme GASLARD Angélina</a:t>
            </a:r>
            <a:r>
              <a:rPr lang="fr-FR" sz="1100" dirty="0"/>
              <a:t> percevra 1/3 de l'indemnité correspondant à 11,77 % de l'indice 1027 soit 161.13 € brut, soit 139,30 € net</a:t>
            </a:r>
          </a:p>
          <a:p>
            <a:pPr algn="just"/>
            <a:r>
              <a:rPr lang="fr-FR" sz="1100" dirty="0"/>
              <a:t> </a:t>
            </a:r>
          </a:p>
          <a:p>
            <a:pPr algn="just"/>
            <a:r>
              <a:rPr lang="fr-FR" sz="1100" b="1" i="1" dirty="0"/>
              <a:t>• 3ème conseiller municipal délégué :</a:t>
            </a:r>
            <a:endParaRPr lang="fr-FR" sz="1100" dirty="0"/>
          </a:p>
          <a:p>
            <a:pPr algn="just"/>
            <a:r>
              <a:rPr lang="fr-FR" sz="1100" b="1" dirty="0"/>
              <a:t>M. VIERTEL Christian</a:t>
            </a:r>
            <a:r>
              <a:rPr lang="fr-FR" sz="1100" dirty="0"/>
              <a:t> percevra 1/3 de l'indemnité correspondant à 11,77 % de l'indice 1027 soit   161.13 € brut, soit 139,30 € net.</a:t>
            </a:r>
          </a:p>
          <a:p>
            <a:pPr algn="just"/>
            <a:r>
              <a:rPr lang="fr-FR" sz="1100" dirty="0"/>
              <a:t> </a:t>
            </a:r>
          </a:p>
          <a:p>
            <a:pPr algn="just"/>
            <a:r>
              <a:rPr lang="fr-FR" sz="1100" dirty="0"/>
              <a:t> </a:t>
            </a:r>
            <a:endParaRPr lang="fr-FR"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CF51D57D-35F1-E7C6-5BB7-2F55533CD81D}"/>
              </a:ext>
            </a:extLst>
          </p:cNvPr>
          <p:cNvSpPr txBox="1"/>
          <p:nvPr/>
        </p:nvSpPr>
        <p:spPr>
          <a:xfrm>
            <a:off x="3578083" y="1411909"/>
            <a:ext cx="3027433" cy="7540526"/>
          </a:xfrm>
          <a:prstGeom prst="rect">
            <a:avLst/>
          </a:prstGeom>
          <a:noFill/>
        </p:spPr>
        <p:txBody>
          <a:bodyPr wrap="square" rtlCol="0">
            <a:spAutoFit/>
          </a:bodyPr>
          <a:lstStyle/>
          <a:p>
            <a:pPr algn="just"/>
            <a:r>
              <a:rPr lang="fr-FR" sz="1100" b="1" i="1" dirty="0">
                <a:solidFill>
                  <a:srgbClr val="0070C0"/>
                </a:solidFill>
              </a:rPr>
              <a:t>Les chenils</a:t>
            </a:r>
            <a:endParaRPr lang="fr-FR" sz="1100" i="1" dirty="0">
              <a:solidFill>
                <a:srgbClr val="0070C0"/>
              </a:solidFill>
            </a:endParaRPr>
          </a:p>
          <a:p>
            <a:pPr algn="just"/>
            <a:r>
              <a:rPr lang="fr-FR" sz="1100" dirty="0"/>
              <a:t> </a:t>
            </a:r>
          </a:p>
          <a:p>
            <a:pPr algn="just"/>
            <a:r>
              <a:rPr lang="fr-FR" sz="1100" dirty="0"/>
              <a:t>Il a été rappelé que la commune a deux contrats avec deux chenils pour la prise en charge des animaux errants :</a:t>
            </a:r>
          </a:p>
          <a:p>
            <a:pPr lvl="0" algn="just"/>
            <a:r>
              <a:rPr lang="fr-FR" sz="1100" dirty="0">
                <a:solidFill>
                  <a:srgbClr val="0070C0"/>
                </a:solidFill>
              </a:rPr>
              <a:t>*</a:t>
            </a:r>
            <a:r>
              <a:rPr lang="fr-FR" sz="1100" dirty="0"/>
              <a:t> Le premier situé à Saint Sauveur Puynormand ne se déplace pas pour venir chercher les animaux errants et la commune ne dispose pas des équipements nécessaires à leur transport. La commune cherche à se désengager de ce chenil. Actuellement nous avons </a:t>
            </a:r>
            <a:r>
              <a:rPr lang="fr-FR" sz="1100" b="1" dirty="0"/>
              <a:t>des factures non payées qui représentent un montant de 3 467 € </a:t>
            </a:r>
            <a:r>
              <a:rPr lang="fr-FR" sz="1100" dirty="0"/>
              <a:t>(de 2022 à 2026)</a:t>
            </a:r>
          </a:p>
          <a:p>
            <a:pPr lvl="0" algn="just"/>
            <a:r>
              <a:rPr lang="fr-FR" sz="1100" dirty="0">
                <a:solidFill>
                  <a:srgbClr val="0070C0"/>
                </a:solidFill>
              </a:rPr>
              <a:t>*</a:t>
            </a:r>
            <a:r>
              <a:rPr lang="fr-FR" sz="1100" dirty="0"/>
              <a:t> Le deuxième chenil, le SACPA, situé à Cubnezais assure la prise en charge des animaux 24/24 et 7/7, directement sur le terrain ; il est plus adapté aux besoins de la commune. Budget de 868 € par an.</a:t>
            </a:r>
          </a:p>
          <a:p>
            <a:pPr algn="just"/>
            <a:r>
              <a:rPr lang="fr-FR" sz="1100" dirty="0"/>
              <a:t>Nous allons nous rapprocher de ces deux structures pour faire en sorte de n’en garder qu’une.</a:t>
            </a:r>
          </a:p>
          <a:p>
            <a:pPr algn="just"/>
            <a:r>
              <a:rPr lang="fr-FR" sz="1100" i="1" dirty="0"/>
              <a:t> </a:t>
            </a:r>
          </a:p>
          <a:p>
            <a:pPr algn="just"/>
            <a:r>
              <a:rPr lang="fr-FR" sz="1100" b="1" i="1" dirty="0">
                <a:solidFill>
                  <a:srgbClr val="0070C0"/>
                </a:solidFill>
              </a:rPr>
              <a:t>Parc de jeux de la Lirette</a:t>
            </a:r>
            <a:endParaRPr lang="fr-FR" sz="1100" i="1" dirty="0">
              <a:solidFill>
                <a:srgbClr val="0070C0"/>
              </a:solidFill>
            </a:endParaRPr>
          </a:p>
          <a:p>
            <a:pPr algn="just"/>
            <a:r>
              <a:rPr lang="fr-FR" sz="1100" dirty="0"/>
              <a:t> </a:t>
            </a:r>
          </a:p>
          <a:p>
            <a:pPr algn="just"/>
            <a:r>
              <a:rPr lang="fr-FR" sz="1100" dirty="0"/>
              <a:t>Le parc de jeux de la Lirette doit faire l’objet d’un entretien par la société KOMPAN pour lequel un devis de 3000 € a été validé par l’ancienne municipalité. </a:t>
            </a:r>
          </a:p>
          <a:p>
            <a:pPr algn="just"/>
            <a:r>
              <a:rPr lang="fr-FR" sz="1100" dirty="0"/>
              <a:t>En raison de la découverte de plusieurs pièces défectueuses sur le site, nous avons décidé de prendre un arrêté d’interdiction d’accès au parc, provisoire. Un devis complémentaire a été demandé à l’entreprise KOMPAN, qui s’élève à 6 000 €. Philippe RAVOUX étudie le devis qui nous parait très élevé.</a:t>
            </a:r>
          </a:p>
          <a:p>
            <a:pPr algn="just"/>
            <a:endParaRPr lang="fr-FR" sz="1100" dirty="0"/>
          </a:p>
          <a:p>
            <a:pPr algn="just"/>
            <a:r>
              <a:rPr lang="fr-FR" sz="1100" b="1" i="1" dirty="0">
                <a:solidFill>
                  <a:srgbClr val="0070C0"/>
                </a:solidFill>
              </a:rPr>
              <a:t>Cimetière</a:t>
            </a:r>
            <a:endParaRPr lang="fr-FR" sz="1100" i="1" dirty="0">
              <a:solidFill>
                <a:srgbClr val="0070C0"/>
              </a:solidFill>
            </a:endParaRPr>
          </a:p>
          <a:p>
            <a:pPr algn="just"/>
            <a:r>
              <a:rPr lang="fr-FR" sz="1100" dirty="0"/>
              <a:t> </a:t>
            </a:r>
          </a:p>
          <a:p>
            <a:pPr algn="just"/>
            <a:r>
              <a:rPr lang="fr-FR" sz="1100" dirty="0"/>
              <a:t>L’entreprise BIO 3 G nous a transmis un devis d’un montant de 1 278,75 € TTC pour l’enherbement du cimetière. Toutefois, ce devis ne précise pas la surface concernée. Des informations complémentaires seront demandées à cette entreprise.</a:t>
            </a:r>
          </a:p>
        </p:txBody>
      </p:sp>
      <p:sp>
        <p:nvSpPr>
          <p:cNvPr id="7" name="ZoneTexte 6">
            <a:extLst>
              <a:ext uri="{FF2B5EF4-FFF2-40B4-BE49-F238E27FC236}">
                <a16:creationId xmlns:a16="http://schemas.microsoft.com/office/drawing/2014/main" id="{83132ACD-4D04-37B9-2E01-5CC3679321C7}"/>
              </a:ext>
            </a:extLst>
          </p:cNvPr>
          <p:cNvSpPr txBox="1"/>
          <p:nvPr/>
        </p:nvSpPr>
        <p:spPr>
          <a:xfrm>
            <a:off x="252484" y="1411909"/>
            <a:ext cx="3027433" cy="8048357"/>
          </a:xfrm>
          <a:prstGeom prst="rect">
            <a:avLst/>
          </a:prstGeom>
          <a:noFill/>
        </p:spPr>
        <p:txBody>
          <a:bodyPr wrap="square" rtlCol="0">
            <a:spAutoFit/>
          </a:bodyPr>
          <a:lstStyle/>
          <a:p>
            <a:pPr algn="just"/>
            <a:r>
              <a:rPr lang="fr-FR" sz="1100" dirty="0"/>
              <a:t>Madame le Maire demande aux conseillers municipaux présents de bien vouloir se prononcer. </a:t>
            </a:r>
          </a:p>
          <a:p>
            <a:pPr algn="just"/>
            <a:r>
              <a:rPr lang="fr-FR" sz="1100" dirty="0"/>
              <a:t> </a:t>
            </a:r>
          </a:p>
          <a:p>
            <a:pPr algn="just"/>
            <a:r>
              <a:rPr lang="fr-FR" sz="1100" dirty="0"/>
              <a:t>Accord unanime.</a:t>
            </a:r>
          </a:p>
          <a:p>
            <a:pPr algn="just"/>
            <a:r>
              <a:rPr lang="fr-FR" sz="1100" dirty="0"/>
              <a:t> </a:t>
            </a:r>
          </a:p>
          <a:p>
            <a:pPr algn="just"/>
            <a:r>
              <a:rPr lang="fr-FR" sz="1100" b="1" i="1" dirty="0"/>
              <a:t> </a:t>
            </a:r>
            <a:endParaRPr lang="fr-FR" sz="1100" dirty="0"/>
          </a:p>
          <a:p>
            <a:pPr algn="just"/>
            <a:r>
              <a:rPr lang="fr-FR" sz="1100" b="1" i="1" u="sng" dirty="0"/>
              <a:t>6 – HORAIRES D’OUVERTURE DE LA MAIRIE</a:t>
            </a:r>
            <a:endParaRPr lang="fr-FR" sz="1100" dirty="0"/>
          </a:p>
          <a:p>
            <a:pPr algn="just"/>
            <a:r>
              <a:rPr lang="fr-FR" sz="1100" b="1" i="1" dirty="0"/>
              <a:t> </a:t>
            </a:r>
            <a:endParaRPr lang="fr-FR" sz="1100" dirty="0"/>
          </a:p>
          <a:p>
            <a:pPr algn="just"/>
            <a:r>
              <a:rPr lang="fr-FR" sz="1100" dirty="0"/>
              <a:t>Actuellement, les plages d’accueil peuvent s’avérer insuffisantes au regard des attentes du public. </a:t>
            </a:r>
          </a:p>
          <a:p>
            <a:pPr algn="just"/>
            <a:r>
              <a:rPr lang="fr-FR" sz="1100" dirty="0"/>
              <a:t>Afin de renforcer la qualité du service rendu, il serait souhaitable de mettre en place une ouverture du lundi au vendredi, de 8 h 30 à 12 h 30 et de 14 h à 17 h à compter du 1er mai 2026.</a:t>
            </a:r>
          </a:p>
          <a:p>
            <a:pPr algn="just"/>
            <a:r>
              <a:rPr lang="fr-FR" sz="1100" dirty="0"/>
              <a:t> </a:t>
            </a:r>
          </a:p>
          <a:p>
            <a:pPr algn="just"/>
            <a:r>
              <a:rPr lang="fr-FR" sz="1100" dirty="0"/>
              <a:t>Cette évolution sera réalisée à effectif constant, sans changement du temps de travail des agents : les deux agents actuellement en poste conserveront chacun un temps de travail de       25 heures hebdomadaires, comme actuellement. </a:t>
            </a:r>
          </a:p>
          <a:p>
            <a:pPr algn="just"/>
            <a:r>
              <a:rPr lang="fr-FR" sz="1100" dirty="0"/>
              <a:t> </a:t>
            </a:r>
          </a:p>
          <a:p>
            <a:pPr algn="just"/>
            <a:r>
              <a:rPr lang="fr-FR" sz="1100" dirty="0"/>
              <a:t>Accord unanime des membres présents. </a:t>
            </a:r>
          </a:p>
          <a:p>
            <a:pPr algn="just"/>
            <a:r>
              <a:rPr lang="fr-FR" sz="1100" dirty="0"/>
              <a:t> </a:t>
            </a:r>
          </a:p>
          <a:p>
            <a:pPr algn="just"/>
            <a:r>
              <a:rPr lang="fr-FR" sz="1100" dirty="0"/>
              <a:t> </a:t>
            </a:r>
          </a:p>
          <a:p>
            <a:pPr algn="just"/>
            <a:r>
              <a:rPr lang="fr-FR" sz="1100" b="1" i="1" u="sng" dirty="0"/>
              <a:t>7 – LOCATION DU FOYER MUNICIPAL</a:t>
            </a:r>
            <a:endParaRPr lang="fr-FR" sz="1100" dirty="0"/>
          </a:p>
          <a:p>
            <a:pPr algn="just"/>
            <a:r>
              <a:rPr lang="fr-FR" sz="1100" dirty="0"/>
              <a:t> </a:t>
            </a:r>
          </a:p>
          <a:p>
            <a:pPr algn="just"/>
            <a:r>
              <a:rPr lang="fr-FR" sz="1100" dirty="0"/>
              <a:t>Aucune modification concernant les montants votés par délibération du 17 novembre 2014.</a:t>
            </a:r>
          </a:p>
          <a:p>
            <a:pPr algn="just"/>
            <a:r>
              <a:rPr lang="fr-FR" sz="1100" dirty="0"/>
              <a:t>Accord unanime.</a:t>
            </a:r>
          </a:p>
          <a:p>
            <a:pPr algn="just"/>
            <a:endParaRPr lang="fr-FR" sz="1100" dirty="0"/>
          </a:p>
          <a:p>
            <a:pPr algn="just"/>
            <a:r>
              <a:rPr lang="fr-FR" sz="1100" dirty="0"/>
              <a:t> </a:t>
            </a:r>
            <a:r>
              <a:rPr lang="fr-FR" sz="1100" b="1" i="1" u="sng" dirty="0"/>
              <a:t>8 – Divers</a:t>
            </a:r>
            <a:endParaRPr lang="fr-FR" sz="1100" dirty="0"/>
          </a:p>
          <a:p>
            <a:pPr algn="just"/>
            <a:r>
              <a:rPr lang="fr-FR" sz="1100" dirty="0"/>
              <a:t> </a:t>
            </a:r>
          </a:p>
          <a:p>
            <a:pPr algn="just"/>
            <a:r>
              <a:rPr lang="fr-FR" sz="1100" b="1" i="1" dirty="0">
                <a:solidFill>
                  <a:srgbClr val="0070C0"/>
                </a:solidFill>
              </a:rPr>
              <a:t>Les ombrières </a:t>
            </a:r>
          </a:p>
          <a:p>
            <a:pPr algn="just"/>
            <a:endParaRPr lang="fr-FR" sz="1100" dirty="0"/>
          </a:p>
          <a:p>
            <a:pPr algn="just"/>
            <a:r>
              <a:rPr lang="fr-FR" sz="1100" dirty="0"/>
              <a:t>Le chantier des ombrières sera livré et opérationnel la semaine prochaine, le jeudi 9 avril. Il est rappelé que cette installation n’a rien coûté à la commune et qu’elle génère un revenu de 100 € par an. La prochaine étape consiste à engager la réfection du parking situé sous les ombrières ainsi que la mise en place d’une signalétique adaptée (circulation, stationnement, sécurité). Ces travaux, estimés par l’ancienne municipalité à 15 000 €, seront intégrés au budget 2026.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702C3206-AF84-C609-B5BF-99A42A707466}"/>
              </a:ext>
            </a:extLst>
          </p:cNvPr>
          <p:cNvSpPr txBox="1"/>
          <p:nvPr/>
        </p:nvSpPr>
        <p:spPr>
          <a:xfrm>
            <a:off x="3578083" y="1411909"/>
            <a:ext cx="3027433" cy="8294578"/>
          </a:xfrm>
          <a:prstGeom prst="rect">
            <a:avLst/>
          </a:prstGeom>
          <a:noFill/>
        </p:spPr>
        <p:txBody>
          <a:bodyPr wrap="square" rtlCol="0">
            <a:spAutoFit/>
          </a:bodyPr>
          <a:lstStyle/>
          <a:p>
            <a:pPr algn="ctr"/>
            <a:r>
              <a:rPr lang="fr-FR" sz="1800" b="1" dirty="0">
                <a:solidFill>
                  <a:srgbClr val="0070C0"/>
                </a:solidFill>
              </a:rPr>
              <a:t>REUNION </a:t>
            </a:r>
            <a:endParaRPr lang="fr-FR" sz="1800" dirty="0">
              <a:solidFill>
                <a:srgbClr val="0070C0"/>
              </a:solidFill>
            </a:endParaRPr>
          </a:p>
          <a:p>
            <a:pPr algn="ctr"/>
            <a:r>
              <a:rPr lang="fr-FR" sz="1800" b="1" dirty="0">
                <a:solidFill>
                  <a:srgbClr val="0070C0"/>
                </a:solidFill>
              </a:rPr>
              <a:t>DU CONSEIL MUNICIPAL</a:t>
            </a:r>
            <a:endParaRPr lang="fr-FR" sz="1800" dirty="0">
              <a:solidFill>
                <a:srgbClr val="0070C0"/>
              </a:solidFill>
            </a:endParaRPr>
          </a:p>
          <a:p>
            <a:pPr algn="ctr"/>
            <a:r>
              <a:rPr lang="fr-FR" sz="1800" b="1" dirty="0">
                <a:solidFill>
                  <a:srgbClr val="0070C0"/>
                </a:solidFill>
              </a:rPr>
              <a:t>du 30 avril 2026</a:t>
            </a:r>
            <a:r>
              <a:rPr lang="fr-FR" sz="1800" dirty="0">
                <a:solidFill>
                  <a:srgbClr val="0070C0"/>
                </a:solidFill>
              </a:rPr>
              <a:t> </a:t>
            </a:r>
            <a:r>
              <a:rPr lang="fr-FR" sz="1800" b="1" dirty="0">
                <a:solidFill>
                  <a:srgbClr val="0070C0"/>
                </a:solidFill>
              </a:rPr>
              <a:t>à 19 h 00</a:t>
            </a:r>
            <a:endParaRPr lang="fr-FR" sz="1800" dirty="0">
              <a:solidFill>
                <a:srgbClr val="0070C0"/>
              </a:solidFill>
            </a:endParaRPr>
          </a:p>
          <a:p>
            <a:r>
              <a:rPr lang="fr-FR" b="1" dirty="0"/>
              <a:t> </a:t>
            </a:r>
            <a:endParaRPr lang="fr-FR" dirty="0"/>
          </a:p>
          <a:p>
            <a:pPr algn="just"/>
            <a:r>
              <a:rPr lang="fr-FR" sz="900" b="1" dirty="0"/>
              <a:t>Présents</a:t>
            </a:r>
            <a:r>
              <a:rPr lang="fr-FR" sz="900" dirty="0"/>
              <a:t> : Sandrine KIES, Michel DELBARY, Pascale CONAN, Philippe RAVOUX, Stéphanie DEXIDOUR, Angelina GASLARD, Jordan KIES, Stéphanie PARGADE, Nicole RAVENEL, Christian VIERTEL, Vincent LAFAYE et Marina NEVEU.</a:t>
            </a:r>
          </a:p>
          <a:p>
            <a:pPr algn="just"/>
            <a:r>
              <a:rPr lang="fr-FR" sz="900" b="1" dirty="0"/>
              <a:t>Représentés : </a:t>
            </a:r>
            <a:r>
              <a:rPr lang="fr-FR" sz="900" dirty="0"/>
              <a:t> </a:t>
            </a:r>
          </a:p>
          <a:p>
            <a:pPr algn="just"/>
            <a:r>
              <a:rPr lang="fr-FR" sz="900" dirty="0"/>
              <a:t>Ludovic BUILLES représenté par P. RAVOUX</a:t>
            </a:r>
          </a:p>
          <a:p>
            <a:pPr algn="just"/>
            <a:r>
              <a:rPr lang="fr-FR" sz="900" dirty="0"/>
              <a:t>Catherine ROULET représentée par S. KIES</a:t>
            </a:r>
          </a:p>
          <a:p>
            <a:pPr algn="just"/>
            <a:r>
              <a:rPr lang="fr-FR" sz="900" dirty="0"/>
              <a:t>Luc FRIGO représenté par P. CONAN</a:t>
            </a:r>
          </a:p>
          <a:p>
            <a:pPr algn="just"/>
            <a:r>
              <a:rPr lang="fr-FR" sz="900" dirty="0"/>
              <a:t> </a:t>
            </a:r>
          </a:p>
          <a:p>
            <a:pPr algn="just"/>
            <a:r>
              <a:rPr lang="fr-FR" sz="900" b="1" dirty="0"/>
              <a:t>Secrétaire de séance</a:t>
            </a:r>
            <a:r>
              <a:rPr lang="fr-FR" sz="900" dirty="0"/>
              <a:t> : Pascale CONAN</a:t>
            </a:r>
          </a:p>
          <a:p>
            <a:pPr algn="just"/>
            <a:r>
              <a:rPr lang="fr-FR" sz="900" b="1" i="1" dirty="0"/>
              <a:t> </a:t>
            </a:r>
            <a:endParaRPr lang="fr-FR" sz="900" dirty="0"/>
          </a:p>
          <a:p>
            <a:r>
              <a:rPr lang="fr-FR" sz="1100" b="1" i="1" dirty="0">
                <a:solidFill>
                  <a:srgbClr val="0070C0"/>
                </a:solidFill>
              </a:rPr>
              <a:t>Ordre du jour </a:t>
            </a:r>
            <a:r>
              <a:rPr lang="fr-FR" sz="1100" i="1" dirty="0">
                <a:solidFill>
                  <a:srgbClr val="0070C0"/>
                </a:solidFill>
              </a:rPr>
              <a:t>:</a:t>
            </a:r>
            <a:r>
              <a:rPr lang="fr-FR" sz="1100" dirty="0">
                <a:solidFill>
                  <a:srgbClr val="0070C0"/>
                </a:solidFill>
              </a:rPr>
              <a:t> </a:t>
            </a:r>
          </a:p>
          <a:p>
            <a:r>
              <a:rPr lang="fr-FR" sz="1100" dirty="0">
                <a:solidFill>
                  <a:srgbClr val="0070C0"/>
                </a:solidFill>
              </a:rPr>
              <a:t>Délibérations :</a:t>
            </a:r>
          </a:p>
          <a:p>
            <a:r>
              <a:rPr lang="fr-FR" sz="1100" dirty="0">
                <a:solidFill>
                  <a:srgbClr val="0070C0"/>
                </a:solidFill>
              </a:rPr>
              <a:t>• affectation du résultat 2025</a:t>
            </a:r>
          </a:p>
          <a:p>
            <a:r>
              <a:rPr lang="fr-FR" sz="1100" dirty="0">
                <a:solidFill>
                  <a:srgbClr val="0070C0"/>
                </a:solidFill>
              </a:rPr>
              <a:t>• erreur CFU : annulation et remplacement de</a:t>
            </a:r>
          </a:p>
          <a:p>
            <a:r>
              <a:rPr lang="fr-FR" sz="1100" dirty="0">
                <a:solidFill>
                  <a:srgbClr val="0070C0"/>
                </a:solidFill>
              </a:rPr>
              <a:t>  la délibération des restes à réaliser</a:t>
            </a:r>
          </a:p>
          <a:p>
            <a:r>
              <a:rPr lang="fr-FR" sz="1100" dirty="0">
                <a:solidFill>
                  <a:srgbClr val="0070C0"/>
                </a:solidFill>
              </a:rPr>
              <a:t>• vote du taux des taxes locales 2026</a:t>
            </a:r>
          </a:p>
          <a:p>
            <a:r>
              <a:rPr lang="fr-FR" sz="1100" dirty="0">
                <a:solidFill>
                  <a:srgbClr val="0070C0"/>
                </a:solidFill>
              </a:rPr>
              <a:t>• délégation au maire des admissions en non-</a:t>
            </a:r>
          </a:p>
          <a:p>
            <a:r>
              <a:rPr lang="fr-FR" sz="1100" dirty="0">
                <a:solidFill>
                  <a:srgbClr val="0070C0"/>
                </a:solidFill>
              </a:rPr>
              <a:t>  valeur</a:t>
            </a:r>
          </a:p>
          <a:p>
            <a:r>
              <a:rPr lang="fr-FR" sz="1100" dirty="0">
                <a:solidFill>
                  <a:srgbClr val="0070C0"/>
                </a:solidFill>
              </a:rPr>
              <a:t>• vote du pourcentage de fongibilité des </a:t>
            </a:r>
          </a:p>
          <a:p>
            <a:r>
              <a:rPr lang="fr-FR" sz="1100" dirty="0">
                <a:solidFill>
                  <a:srgbClr val="0070C0"/>
                </a:solidFill>
              </a:rPr>
              <a:t>  crédits pour 2026</a:t>
            </a:r>
          </a:p>
          <a:p>
            <a:r>
              <a:rPr lang="fr-FR" sz="1100" dirty="0">
                <a:solidFill>
                  <a:srgbClr val="0070C0"/>
                </a:solidFill>
              </a:rPr>
              <a:t>• vote du budget 2026</a:t>
            </a:r>
          </a:p>
          <a:p>
            <a:r>
              <a:rPr lang="fr-FR" sz="1100" dirty="0">
                <a:solidFill>
                  <a:srgbClr val="0070C0"/>
                </a:solidFill>
              </a:rPr>
              <a:t>• mise en disponibilité d'un agent extérieur</a:t>
            </a:r>
          </a:p>
          <a:p>
            <a:r>
              <a:rPr lang="fr-FR" sz="1100" b="1" i="1" dirty="0">
                <a:solidFill>
                  <a:srgbClr val="0070C0"/>
                </a:solidFill>
              </a:rPr>
              <a:t>    AVENANT</a:t>
            </a:r>
            <a:endParaRPr lang="fr-FR" sz="1100" dirty="0">
              <a:solidFill>
                <a:srgbClr val="0070C0"/>
              </a:solidFill>
            </a:endParaRPr>
          </a:p>
          <a:p>
            <a:pPr lvl="0"/>
            <a:r>
              <a:rPr lang="fr-FR" sz="1100" dirty="0">
                <a:solidFill>
                  <a:srgbClr val="0070C0"/>
                </a:solidFill>
              </a:rPr>
              <a:t>subventions aux associations pour 2026</a:t>
            </a:r>
          </a:p>
          <a:p>
            <a:pPr lvl="0"/>
            <a:r>
              <a:rPr lang="fr-FR" sz="1100" dirty="0">
                <a:solidFill>
                  <a:srgbClr val="0070C0"/>
                </a:solidFill>
              </a:rPr>
              <a:t>délégués CCID</a:t>
            </a:r>
          </a:p>
          <a:p>
            <a:pPr lvl="0"/>
            <a:r>
              <a:rPr lang="fr-FR" sz="1100" dirty="0">
                <a:solidFill>
                  <a:srgbClr val="0070C0"/>
                </a:solidFill>
              </a:rPr>
              <a:t>délégués CLE/SDEEG</a:t>
            </a:r>
          </a:p>
          <a:p>
            <a:pPr lvl="0"/>
            <a:r>
              <a:rPr lang="fr-FR" sz="1100" dirty="0">
                <a:solidFill>
                  <a:srgbClr val="0070C0"/>
                </a:solidFill>
              </a:rPr>
              <a:t>délégués Syndicat mixte du Dropt Aval</a:t>
            </a:r>
          </a:p>
          <a:p>
            <a:r>
              <a:rPr lang="fr-FR" sz="1100" dirty="0">
                <a:solidFill>
                  <a:srgbClr val="0070C0"/>
                </a:solidFill>
              </a:rPr>
              <a:t>Fonctionnement du RPI</a:t>
            </a:r>
          </a:p>
          <a:p>
            <a:r>
              <a:rPr lang="fr-FR" sz="1100" dirty="0">
                <a:solidFill>
                  <a:srgbClr val="0070C0"/>
                </a:solidFill>
              </a:rPr>
              <a:t>Divers</a:t>
            </a:r>
          </a:p>
          <a:p>
            <a:r>
              <a:rPr lang="fr-FR" sz="1100" dirty="0"/>
              <a:t> </a:t>
            </a:r>
          </a:p>
          <a:p>
            <a:r>
              <a:rPr lang="fr-FR" sz="1100" dirty="0"/>
              <a:t>Approbation du compte-rendu de la séance précédente.</a:t>
            </a:r>
          </a:p>
          <a:p>
            <a:r>
              <a:rPr lang="fr-FR" sz="1100" dirty="0"/>
              <a:t> </a:t>
            </a:r>
          </a:p>
          <a:p>
            <a:r>
              <a:rPr lang="fr-FR" sz="1100" b="1" i="1" u="sng" dirty="0"/>
              <a:t>1 – AFFECTATION DU RESULTAT </a:t>
            </a:r>
            <a:endParaRPr lang="fr-FR" sz="1100" dirty="0"/>
          </a:p>
          <a:p>
            <a:r>
              <a:rPr lang="fr-FR" sz="1100" b="1" i="1" dirty="0"/>
              <a:t> </a:t>
            </a:r>
            <a:endParaRPr lang="fr-FR" sz="1100" dirty="0"/>
          </a:p>
          <a:p>
            <a:pPr algn="just"/>
            <a:r>
              <a:rPr lang="fr-FR" sz="1100" dirty="0"/>
              <a:t>Le comptable public a sollicité une délibération relative à l’affectation du résultat de l’exercice 2025. Après vérification, il apparaît que cette délibération a déjà été adoptée par le Conseil Municipal lors de la séance du 13 mars 2026.</a:t>
            </a:r>
          </a:p>
          <a:p>
            <a:pPr algn="just"/>
            <a:r>
              <a:rPr lang="fr-FR" sz="1100" dirty="0"/>
              <a:t>En conséquence, aucune nouvelle délibération n’est nécessaire sur ce point</a:t>
            </a:r>
          </a:p>
        </p:txBody>
      </p:sp>
      <p:sp>
        <p:nvSpPr>
          <p:cNvPr id="7" name="ZoneTexte 6">
            <a:extLst>
              <a:ext uri="{FF2B5EF4-FFF2-40B4-BE49-F238E27FC236}">
                <a16:creationId xmlns:a16="http://schemas.microsoft.com/office/drawing/2014/main" id="{4CCE5040-07FC-93C1-3BF7-502CB8463E1D}"/>
              </a:ext>
            </a:extLst>
          </p:cNvPr>
          <p:cNvSpPr txBox="1"/>
          <p:nvPr/>
        </p:nvSpPr>
        <p:spPr>
          <a:xfrm>
            <a:off x="298166" y="1411909"/>
            <a:ext cx="3027433" cy="8217634"/>
          </a:xfrm>
          <a:prstGeom prst="rect">
            <a:avLst/>
          </a:prstGeom>
          <a:noFill/>
        </p:spPr>
        <p:txBody>
          <a:bodyPr wrap="square" rtlCol="0">
            <a:spAutoFit/>
          </a:bodyPr>
          <a:lstStyle/>
          <a:p>
            <a:pPr algn="just"/>
            <a:r>
              <a:rPr lang="fr-FR" sz="1100" b="1" dirty="0">
                <a:solidFill>
                  <a:srgbClr val="0070C0"/>
                </a:solidFill>
              </a:rPr>
              <a:t>Climatisation</a:t>
            </a:r>
            <a:endParaRPr lang="fr-FR" sz="1100" dirty="0">
              <a:solidFill>
                <a:srgbClr val="0070C0"/>
              </a:solidFill>
            </a:endParaRPr>
          </a:p>
          <a:p>
            <a:pPr algn="just"/>
            <a:r>
              <a:rPr lang="fr-FR" sz="1100" dirty="0"/>
              <a:t> </a:t>
            </a:r>
          </a:p>
          <a:p>
            <a:pPr algn="just"/>
            <a:r>
              <a:rPr lang="fr-FR" sz="1100" dirty="0"/>
              <a:t>La mairie ainsi que la salle des fêtes ont été équipées récemment de climatisations réversibles par l’ancienne équipe municipale pour un montant total de 37 148,70 € auprès de la Société TOUT POUR LE FROID. </a:t>
            </a:r>
          </a:p>
          <a:p>
            <a:pPr algn="just"/>
            <a:r>
              <a:rPr lang="fr-FR" sz="1100" b="1" dirty="0"/>
              <a:t> </a:t>
            </a:r>
            <a:endParaRPr lang="fr-FR" sz="1100" dirty="0"/>
          </a:p>
          <a:p>
            <a:pPr algn="just"/>
            <a:r>
              <a:rPr lang="fr-FR" sz="1100" b="1" dirty="0">
                <a:solidFill>
                  <a:srgbClr val="0070C0"/>
                </a:solidFill>
              </a:rPr>
              <a:t>Entreprise MATEVANA</a:t>
            </a:r>
            <a:endParaRPr lang="fr-FR" sz="1100" dirty="0">
              <a:solidFill>
                <a:srgbClr val="0070C0"/>
              </a:solidFill>
            </a:endParaRPr>
          </a:p>
          <a:p>
            <a:pPr algn="just"/>
            <a:r>
              <a:rPr lang="fr-FR" sz="1100" dirty="0"/>
              <a:t> </a:t>
            </a:r>
          </a:p>
          <a:p>
            <a:pPr algn="just"/>
            <a:r>
              <a:rPr lang="fr-FR" sz="1100" dirty="0"/>
              <a:t>Matthias PENE nous a demandé s’il était possible d’avoir une dérogation pour organiser un bivouac avec une vingtaine de jeunes de l’école d’escalade de Frontenac, sur le site de la Lirette la nuit du 2 mai 2026 ou du 16 mai 2026 en fonction de la météo, de 17h à 10h le lendemain matin. </a:t>
            </a:r>
          </a:p>
          <a:p>
            <a:pPr algn="just"/>
            <a:r>
              <a:rPr lang="fr-FR" sz="1100" dirty="0"/>
              <a:t>Un arrêté interdisant le bivouac dans le cadre de Natura 2000 est toujours d’actualité. Une réponse sera donnée ultérieurement après vérification de la classification du site.</a:t>
            </a:r>
          </a:p>
          <a:p>
            <a:pPr algn="just"/>
            <a:r>
              <a:rPr lang="fr-FR" sz="1100" dirty="0"/>
              <a:t> </a:t>
            </a:r>
          </a:p>
          <a:p>
            <a:pPr algn="just"/>
            <a:r>
              <a:rPr lang="fr-FR" sz="1100" b="1" dirty="0">
                <a:solidFill>
                  <a:srgbClr val="0070C0"/>
                </a:solidFill>
              </a:rPr>
              <a:t>Salle de cinéma</a:t>
            </a:r>
            <a:endParaRPr lang="fr-FR" sz="1100" dirty="0">
              <a:solidFill>
                <a:srgbClr val="0070C0"/>
              </a:solidFill>
            </a:endParaRPr>
          </a:p>
          <a:p>
            <a:pPr algn="just"/>
            <a:r>
              <a:rPr lang="fr-FR" sz="1100" dirty="0"/>
              <a:t> </a:t>
            </a:r>
          </a:p>
          <a:p>
            <a:pPr algn="just"/>
            <a:r>
              <a:rPr lang="fr-FR" sz="1100" dirty="0"/>
              <a:t>Concernant notre projet de redonner vie au cinéma de Frontenac, nous allons effectuer une nouvelle visite du bâti afin d’en évaluer le prix.</a:t>
            </a:r>
          </a:p>
          <a:p>
            <a:pPr algn="just"/>
            <a:r>
              <a:rPr lang="fr-FR" sz="1100" dirty="0"/>
              <a:t> </a:t>
            </a:r>
          </a:p>
          <a:p>
            <a:pPr algn="just"/>
            <a:r>
              <a:rPr lang="fr-FR" sz="1100" dirty="0"/>
              <a:t> </a:t>
            </a:r>
            <a:endParaRPr lang="fr-FR" sz="1100" dirty="0">
              <a:solidFill>
                <a:srgbClr val="0070C0"/>
              </a:solidFill>
            </a:endParaRPr>
          </a:p>
          <a:p>
            <a:pPr algn="just"/>
            <a:r>
              <a:rPr lang="fr-FR" sz="1100" b="1" dirty="0">
                <a:solidFill>
                  <a:srgbClr val="0070C0"/>
                </a:solidFill>
              </a:rPr>
              <a:t>Association « Les Princes Noirs »</a:t>
            </a:r>
            <a:endParaRPr lang="fr-FR" sz="1100" dirty="0">
              <a:solidFill>
                <a:srgbClr val="0070C0"/>
              </a:solidFill>
            </a:endParaRPr>
          </a:p>
          <a:p>
            <a:pPr algn="just"/>
            <a:r>
              <a:rPr lang="fr-FR" sz="1100" dirty="0"/>
              <a:t> </a:t>
            </a:r>
          </a:p>
          <a:p>
            <a:pPr algn="just"/>
            <a:r>
              <a:rPr lang="fr-FR" sz="1100" dirty="0"/>
              <a:t>Le week-end du 4 et 5 avril, l’association « Les Princes Noirs » est venue organiser un raid sur la commune. Les participants ont pratiqué de l’escalade, des courses d’orientation, du tir à la carabine et du VTT. Ils se sont déclarés ravis de l’accueil et du déroulement de l’événement et ont exprimé le souhait d’organiser de nouvelles épreuves sportives sur la commune.</a:t>
            </a:r>
          </a:p>
          <a:p>
            <a:pPr algn="just"/>
            <a:r>
              <a:rPr lang="fr-FR" sz="1100" dirty="0"/>
              <a:t> </a:t>
            </a:r>
            <a:endParaRPr lang="fr-FR" sz="800" dirty="0"/>
          </a:p>
          <a:p>
            <a:pPr algn="just"/>
            <a:r>
              <a:rPr lang="fr-FR" sz="1100" dirty="0"/>
              <a:t>                        -----------------------</a:t>
            </a:r>
          </a:p>
          <a:p>
            <a:pPr algn="just"/>
            <a:r>
              <a:rPr lang="fr-FR" sz="1100" dirty="0">
                <a:solidFill>
                  <a:srgbClr val="00B0F0"/>
                </a:solidFill>
                <a:sym typeface="Wingdings 2" panose="05020102010507070707" pitchFamily="18" charset="2"/>
              </a:rPr>
              <a:t> </a:t>
            </a:r>
            <a:r>
              <a:rPr lang="fr-FR" sz="1100" dirty="0"/>
              <a:t>Rencontre avec Mme DEBALLE, conseillère financière de la CDC, le mardi 7 avril 2026 afin de faire le point sur le budget.</a:t>
            </a:r>
          </a:p>
          <a:p>
            <a:r>
              <a:rPr lang="fr-FR" sz="1100" dirty="0">
                <a:solidFill>
                  <a:srgbClr val="00B0F0"/>
                </a:solidFill>
                <a:sym typeface="Wingdings 2" panose="05020102010507070707" pitchFamily="18" charset="2"/>
              </a:rPr>
              <a:t></a:t>
            </a:r>
            <a:r>
              <a:rPr lang="fr-FR" sz="1100" dirty="0"/>
              <a:t> Nous allons étudier les dépenses liées au parc informatique.</a:t>
            </a:r>
          </a:p>
          <a:p>
            <a:r>
              <a:rPr lang="fr-FR" sz="1100" dirty="0">
                <a:solidFill>
                  <a:srgbClr val="00B0F0"/>
                </a:solidFill>
                <a:sym typeface="Wingdings 2" panose="05020102010507070707" pitchFamily="18" charset="2"/>
              </a:rPr>
              <a:t></a:t>
            </a:r>
            <a:r>
              <a:rPr lang="fr-FR" sz="1100" dirty="0"/>
              <a:t> Nouveaux trophées en commande.</a:t>
            </a:r>
          </a:p>
          <a:p>
            <a:r>
              <a:rPr lang="fr-FR" sz="1100" dirty="0"/>
              <a:t> </a:t>
            </a:r>
          </a:p>
          <a:p>
            <a:r>
              <a:rPr lang="fr-FR" sz="1100" dirty="0"/>
              <a:t>Clôture de la séance à 19 heures 50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D5FFC-9E2A-161D-3E7D-2CE164F9B2C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211162-62C4-1ECA-FCDC-7A4B63FF8B98}"/>
              </a:ext>
            </a:extLst>
          </p:cNvPr>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a:extLst>
              <a:ext uri="{FF2B5EF4-FFF2-40B4-BE49-F238E27FC236}">
                <a16:creationId xmlns:a16="http://schemas.microsoft.com/office/drawing/2014/main" id="{8CE47CB8-DD6F-D5FC-676C-F43DF6DAD824}"/>
              </a:ext>
            </a:extLst>
          </p:cNvPr>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5A75C85F-C813-822D-74EC-50A8715FE813}"/>
              </a:ext>
            </a:extLst>
          </p:cNvPr>
          <p:cNvSpPr txBox="1"/>
          <p:nvPr/>
        </p:nvSpPr>
        <p:spPr>
          <a:xfrm>
            <a:off x="3578083" y="1411909"/>
            <a:ext cx="3027433" cy="7709803"/>
          </a:xfrm>
          <a:prstGeom prst="rect">
            <a:avLst/>
          </a:prstGeom>
          <a:noFill/>
        </p:spPr>
        <p:txBody>
          <a:bodyPr wrap="square" rtlCol="0">
            <a:spAutoFit/>
          </a:bodyPr>
          <a:lstStyle/>
          <a:p>
            <a:r>
              <a:rPr lang="fr-FR" sz="1100" b="1" i="1" u="sng" dirty="0"/>
              <a:t>5 – VOTE DU POURCENTAGE DE FONGI-BILITE DES CREDITS POUR LE BUDGET 2026</a:t>
            </a:r>
            <a:endParaRPr lang="fr-FR" sz="1100" dirty="0"/>
          </a:p>
          <a:p>
            <a:pPr algn="r"/>
            <a:r>
              <a:rPr lang="fr-FR" sz="1100" b="1" i="1" dirty="0"/>
              <a:t>Délibération : DE_028_2026</a:t>
            </a:r>
            <a:endParaRPr lang="fr-FR" sz="1100" dirty="0"/>
          </a:p>
          <a:p>
            <a:pPr algn="just"/>
            <a:r>
              <a:rPr lang="fr-FR" sz="1100" dirty="0"/>
              <a:t> </a:t>
            </a:r>
          </a:p>
          <a:p>
            <a:pPr algn="just"/>
            <a:r>
              <a:rPr lang="fr-FR" sz="1100" dirty="0"/>
              <a:t>Après en avoir délibéré, le Conseil Municipal, à l'unanimité des membres présents et représentés, autorise Madame le Maire, pour l'exercice 2026, à opérer des virements de crédits de paiement de chapitre à chapitre à hauteur de </a:t>
            </a:r>
          </a:p>
          <a:p>
            <a:pPr lvl="0" algn="just"/>
            <a:r>
              <a:rPr lang="fr-FR" sz="1100" dirty="0"/>
              <a:t>7,5 % en section de fonctionnement,</a:t>
            </a:r>
          </a:p>
          <a:p>
            <a:pPr lvl="0" algn="just"/>
            <a:r>
              <a:rPr lang="fr-FR" sz="1100" dirty="0"/>
              <a:t>7,5 % en section d'investissement, </a:t>
            </a:r>
          </a:p>
          <a:p>
            <a:pPr algn="just"/>
            <a:r>
              <a:rPr lang="fr-FR" sz="1100" dirty="0"/>
              <a:t>dans la limite de 7,5 % des dépenses réelles de chaque section du budget, à l'exclusion de crédits relatifs aux dépenses de personnel.</a:t>
            </a:r>
          </a:p>
          <a:p>
            <a:endParaRPr lang="fr-FR" sz="1100" dirty="0"/>
          </a:p>
          <a:p>
            <a:endParaRPr lang="fr-FR" sz="1100" dirty="0"/>
          </a:p>
          <a:p>
            <a:pPr algn="just"/>
            <a:r>
              <a:rPr lang="fr-FR" sz="1100" b="1" i="1" u="sng" dirty="0"/>
              <a:t>6 – VOTE DU BUDGET PRIMITIF 2026</a:t>
            </a:r>
            <a:endParaRPr lang="fr-FR" sz="1100" dirty="0"/>
          </a:p>
          <a:p>
            <a:pPr algn="just"/>
            <a:r>
              <a:rPr lang="fr-FR" sz="1100" b="1" i="1" dirty="0"/>
              <a:t> </a:t>
            </a:r>
            <a:endParaRPr lang="fr-FR" sz="1100" dirty="0"/>
          </a:p>
          <a:p>
            <a:pPr algn="just"/>
            <a:r>
              <a:rPr lang="fr-FR" sz="1100" dirty="0"/>
              <a:t>Monsieur Lafaye fait remarquer que les documents concernant le budget n’ont pas été fournis en amont comme c’est la règle. Madame le maire précise que les dernières informations pour élaborer le budget n’ont été communiquées que quelques heures avant le vote.</a:t>
            </a:r>
          </a:p>
          <a:p>
            <a:pPr algn="just"/>
            <a:endParaRPr lang="fr-FR" sz="1100" dirty="0"/>
          </a:p>
          <a:p>
            <a:pPr algn="just"/>
            <a:r>
              <a:rPr lang="fr-FR" sz="1100" dirty="0"/>
              <a:t> </a:t>
            </a:r>
          </a:p>
          <a:p>
            <a:pPr algn="r"/>
            <a:r>
              <a:rPr lang="fr-FR" sz="1100" b="1" i="1" dirty="0"/>
              <a:t>Délibération : DE_036_2026</a:t>
            </a:r>
            <a:endParaRPr lang="fr-FR" sz="1100" dirty="0"/>
          </a:p>
          <a:p>
            <a:r>
              <a:rPr lang="fr-FR" sz="1100" dirty="0"/>
              <a:t> </a:t>
            </a:r>
          </a:p>
          <a:p>
            <a:r>
              <a:rPr lang="fr-FR" sz="1100" dirty="0"/>
              <a:t>Madame le Maire rappelle : </a:t>
            </a:r>
          </a:p>
          <a:p>
            <a:r>
              <a:rPr lang="fr-FR" sz="1100" dirty="0"/>
              <a:t>Excédent de fonctionnement 2025 : 271 318,46 €</a:t>
            </a:r>
          </a:p>
          <a:p>
            <a:r>
              <a:rPr lang="fr-FR" sz="1100" dirty="0"/>
              <a:t>Déficit d’investissement 2025 :        -14 666,10 €</a:t>
            </a:r>
          </a:p>
          <a:p>
            <a:r>
              <a:rPr lang="fr-FR" sz="1100" dirty="0"/>
              <a:t>Restes à réaliser : 	  - 13 335,00 €</a:t>
            </a:r>
          </a:p>
          <a:p>
            <a:r>
              <a:rPr lang="fr-FR" sz="1100" b="1" dirty="0"/>
              <a:t>Report pour 2026 :	  234 317,36 €</a:t>
            </a:r>
            <a:endParaRPr lang="fr-FR" sz="1100" dirty="0"/>
          </a:p>
          <a:p>
            <a:r>
              <a:rPr lang="fr-FR" sz="1100" b="1" i="1" dirty="0"/>
              <a:t> </a:t>
            </a:r>
            <a:endParaRPr lang="fr-FR" sz="1100" dirty="0"/>
          </a:p>
          <a:p>
            <a:r>
              <a:rPr lang="fr-FR" sz="1100" b="1" i="1" dirty="0"/>
              <a:t> </a:t>
            </a:r>
            <a:endParaRPr lang="fr-FR" sz="1100" dirty="0"/>
          </a:p>
          <a:p>
            <a:r>
              <a:rPr lang="fr-FR" sz="1100" b="1" dirty="0"/>
              <a:t>Factures à régler au 23 mars 2026 :    82 319 €</a:t>
            </a:r>
          </a:p>
          <a:p>
            <a:endParaRPr lang="fr-FR" sz="1100" b="1" dirty="0"/>
          </a:p>
          <a:p>
            <a:r>
              <a:rPr lang="fr-FR" sz="1100" dirty="0"/>
              <a:t>Climatisation : 		       37 149 €</a:t>
            </a:r>
          </a:p>
          <a:p>
            <a:r>
              <a:rPr lang="fr-FR" sz="1100" dirty="0"/>
              <a:t>SDEEG (</a:t>
            </a:r>
            <a:r>
              <a:rPr lang="fr-FR" sz="1100" dirty="0" err="1"/>
              <a:t>Led</a:t>
            </a:r>
            <a:r>
              <a:rPr lang="fr-FR" sz="1100" dirty="0"/>
              <a:t> éclairage public) :	       29 356 €</a:t>
            </a:r>
          </a:p>
          <a:p>
            <a:r>
              <a:rPr lang="fr-FR" sz="1100" dirty="0"/>
              <a:t>Chenil du Libournais 2022 à 2025 :        2 652 €</a:t>
            </a:r>
          </a:p>
          <a:p>
            <a:r>
              <a:rPr lang="fr-FR" sz="1100" dirty="0"/>
              <a:t>Stagiaire depuis 2024 :	         5 519 €</a:t>
            </a:r>
          </a:p>
          <a:p>
            <a:r>
              <a:rPr lang="fr-FR" sz="1100" dirty="0"/>
              <a:t>Travaux église : 		         4 185 €</a:t>
            </a:r>
          </a:p>
          <a:p>
            <a:r>
              <a:rPr lang="fr-FR" sz="1100" dirty="0"/>
              <a:t>Aire de jeux à la Lirette :	         3 000 €</a:t>
            </a:r>
          </a:p>
          <a:p>
            <a:r>
              <a:rPr lang="fr-FR" sz="1100" dirty="0"/>
              <a:t>URSSAF pénalités : 	            458 €</a:t>
            </a:r>
          </a:p>
          <a:p>
            <a:endParaRPr lang="fr-FR" sz="1100" dirty="0"/>
          </a:p>
        </p:txBody>
      </p:sp>
      <p:sp>
        <p:nvSpPr>
          <p:cNvPr id="7" name="ZoneTexte 6">
            <a:extLst>
              <a:ext uri="{FF2B5EF4-FFF2-40B4-BE49-F238E27FC236}">
                <a16:creationId xmlns:a16="http://schemas.microsoft.com/office/drawing/2014/main" id="{785AE7EF-EA9F-3081-75F8-432F0F078490}"/>
              </a:ext>
            </a:extLst>
          </p:cNvPr>
          <p:cNvSpPr txBox="1"/>
          <p:nvPr/>
        </p:nvSpPr>
        <p:spPr>
          <a:xfrm>
            <a:off x="298166" y="1411909"/>
            <a:ext cx="3027433" cy="7879080"/>
          </a:xfrm>
          <a:prstGeom prst="rect">
            <a:avLst/>
          </a:prstGeom>
          <a:noFill/>
        </p:spPr>
        <p:txBody>
          <a:bodyPr wrap="square" rtlCol="0">
            <a:spAutoFit/>
          </a:bodyPr>
          <a:lstStyle/>
          <a:p>
            <a:r>
              <a:rPr lang="fr-FR" sz="1100" b="1" i="1" u="sng" dirty="0"/>
              <a:t>2 – ERREUR CFU (Compte Financier Unique)</a:t>
            </a:r>
            <a:endParaRPr lang="fr-FR" sz="1100" dirty="0"/>
          </a:p>
          <a:p>
            <a:pPr algn="r"/>
            <a:r>
              <a:rPr lang="fr-FR" sz="1100" b="1" i="1" dirty="0"/>
              <a:t>Délibération : DE_019_2026</a:t>
            </a:r>
            <a:endParaRPr lang="fr-FR" sz="1100" dirty="0"/>
          </a:p>
          <a:p>
            <a:pPr algn="just"/>
            <a:r>
              <a:rPr lang="fr-FR" sz="1100" b="1" i="1" dirty="0"/>
              <a:t> </a:t>
            </a:r>
            <a:endParaRPr lang="fr-FR" sz="1100" dirty="0"/>
          </a:p>
          <a:p>
            <a:pPr algn="just"/>
            <a:r>
              <a:rPr lang="fr-FR" sz="1100" dirty="0"/>
              <a:t>Madame le Maire informe son Conseil Municipal qu'une erreur a été signalée par la trésorerie concernant les restes à réaliser notés en recette de fonctionnement de 2025. </a:t>
            </a:r>
          </a:p>
          <a:p>
            <a:pPr algn="just"/>
            <a:endParaRPr lang="fr-FR" sz="1100" dirty="0"/>
          </a:p>
          <a:p>
            <a:pPr algn="just"/>
            <a:r>
              <a:rPr lang="fr-FR" sz="1100" dirty="0"/>
              <a:t>La somme de - 71 125,41 € a été portée au CFU alors qu'il n'y avait pas lieu.</a:t>
            </a:r>
          </a:p>
          <a:p>
            <a:pPr algn="just"/>
            <a:r>
              <a:rPr lang="fr-FR" sz="1100" dirty="0"/>
              <a:t>Le Conseil Municipal, à l'unanimité des membres présents et représentés, accepte d'annuler le montant de -71 125,41 € noté en recette de fonctionnement du CFU 2025.</a:t>
            </a:r>
          </a:p>
          <a:p>
            <a:pPr algn="just"/>
            <a:r>
              <a:rPr lang="fr-FR" sz="1100" dirty="0"/>
              <a:t> </a:t>
            </a:r>
          </a:p>
          <a:p>
            <a:pPr algn="just"/>
            <a:r>
              <a:rPr lang="fr-FR" sz="1100" b="1" i="1" dirty="0"/>
              <a:t> </a:t>
            </a:r>
            <a:endParaRPr lang="fr-FR" sz="1100" dirty="0"/>
          </a:p>
          <a:p>
            <a:pPr algn="just"/>
            <a:r>
              <a:rPr lang="fr-FR" sz="1100" b="1" i="1" u="sng" dirty="0"/>
              <a:t>3 – VOTE DU TAUX DES TAXES LOCALES 2026 </a:t>
            </a:r>
            <a:endParaRPr lang="fr-FR" sz="1100" dirty="0"/>
          </a:p>
          <a:p>
            <a:pPr algn="r"/>
            <a:r>
              <a:rPr lang="fr-FR" sz="1100" b="1" i="1" dirty="0"/>
              <a:t>Délibération : DE_034_2026</a:t>
            </a:r>
            <a:endParaRPr lang="fr-FR" sz="1100" dirty="0"/>
          </a:p>
          <a:p>
            <a:pPr algn="just"/>
            <a:r>
              <a:rPr lang="fr-FR" sz="1100" dirty="0"/>
              <a:t> </a:t>
            </a:r>
          </a:p>
          <a:p>
            <a:pPr algn="just"/>
            <a:r>
              <a:rPr lang="fr-FR" sz="1100" dirty="0">
                <a:solidFill>
                  <a:srgbClr val="0070C0"/>
                </a:solidFill>
              </a:rPr>
              <a:t>Le Conseil Municipal</a:t>
            </a:r>
            <a:r>
              <a:rPr lang="fr-FR" sz="1100" dirty="0"/>
              <a:t>, à l'unanimité des membres présents et représentés, </a:t>
            </a:r>
            <a:r>
              <a:rPr lang="fr-FR" sz="1100" dirty="0">
                <a:solidFill>
                  <a:srgbClr val="0070C0"/>
                </a:solidFill>
              </a:rPr>
              <a:t>décide de ne</a:t>
            </a:r>
          </a:p>
          <a:p>
            <a:pPr algn="just"/>
            <a:r>
              <a:rPr lang="fr-FR" sz="1100" dirty="0">
                <a:solidFill>
                  <a:srgbClr val="0070C0"/>
                </a:solidFill>
              </a:rPr>
              <a:t>pas modifier le taux des taxes pour l'année 2026, </a:t>
            </a:r>
            <a:r>
              <a:rPr lang="fr-FR" sz="1100" dirty="0"/>
              <a:t>à savoir :</a:t>
            </a:r>
          </a:p>
          <a:p>
            <a:pPr algn="just"/>
            <a:r>
              <a:rPr lang="fr-FR" sz="1100" dirty="0"/>
              <a:t>Taxe foncière sur les </a:t>
            </a:r>
            <a:r>
              <a:rPr lang="fr-FR" sz="1100" b="1" dirty="0"/>
              <a:t>propriétés bâties : 44.60%</a:t>
            </a:r>
            <a:endParaRPr lang="fr-FR" sz="1100" dirty="0"/>
          </a:p>
          <a:p>
            <a:pPr algn="just"/>
            <a:r>
              <a:rPr lang="fr-FR" sz="1100" dirty="0"/>
              <a:t>Taxe foncière sur </a:t>
            </a:r>
            <a:r>
              <a:rPr lang="fr-FR" sz="1100" b="1" dirty="0"/>
              <a:t>propriétés non bâties : 66.82%</a:t>
            </a:r>
            <a:endParaRPr lang="fr-FR" sz="1100" dirty="0"/>
          </a:p>
          <a:p>
            <a:pPr algn="just"/>
            <a:r>
              <a:rPr lang="fr-FR" sz="1100" dirty="0"/>
              <a:t>Taxe d'</a:t>
            </a:r>
            <a:r>
              <a:rPr lang="fr-FR" sz="1100" b="1" dirty="0"/>
              <a:t>habitation : 14.46%</a:t>
            </a:r>
            <a:endParaRPr lang="fr-FR" sz="1100" dirty="0"/>
          </a:p>
          <a:p>
            <a:pPr algn="just"/>
            <a:r>
              <a:rPr lang="fr-FR" sz="1100" dirty="0"/>
              <a:t> </a:t>
            </a:r>
          </a:p>
          <a:p>
            <a:pPr algn="just"/>
            <a:r>
              <a:rPr lang="fr-FR" sz="1100" dirty="0"/>
              <a:t> </a:t>
            </a:r>
          </a:p>
          <a:p>
            <a:pPr algn="just"/>
            <a:r>
              <a:rPr lang="fr-FR" sz="1100" b="1" i="1" u="sng" dirty="0"/>
              <a:t>4 – DELEGATION AU MAIRE DE L’ ADMISSION EN NON-VALEUR DES CREANCES LOCALES DE FAIBLE MONTANT</a:t>
            </a:r>
            <a:endParaRPr lang="fr-FR" sz="1100" dirty="0"/>
          </a:p>
          <a:p>
            <a:pPr algn="r"/>
            <a:r>
              <a:rPr lang="fr-FR" sz="1100" b="1" i="1" dirty="0"/>
              <a:t>Délibération : DE_018_2026</a:t>
            </a:r>
            <a:endParaRPr lang="fr-FR" sz="1100" dirty="0"/>
          </a:p>
          <a:p>
            <a:pPr algn="just"/>
            <a:r>
              <a:rPr lang="fr-FR" sz="1100" b="1" i="1" dirty="0"/>
              <a:t> </a:t>
            </a:r>
            <a:endParaRPr lang="fr-FR" sz="1100" dirty="0"/>
          </a:p>
          <a:p>
            <a:pPr algn="just"/>
            <a:r>
              <a:rPr lang="fr-FR" sz="1100" dirty="0"/>
              <a:t>Madame le Maire rappelle que pour constater l'irrécouvrabilité des créances locales, l’assemblée délibérante les admet en non-valeur.</a:t>
            </a:r>
          </a:p>
          <a:p>
            <a:pPr algn="just"/>
            <a:r>
              <a:rPr lang="fr-FR" sz="1100" b="1" dirty="0"/>
              <a:t>Le seuil plafond est fixé à 100 €.</a:t>
            </a:r>
            <a:endParaRPr lang="fr-FR" sz="1100" dirty="0"/>
          </a:p>
          <a:p>
            <a:pPr algn="just"/>
            <a:r>
              <a:rPr lang="fr-FR" sz="1100" dirty="0"/>
              <a:t> </a:t>
            </a:r>
          </a:p>
          <a:p>
            <a:pPr algn="just"/>
            <a:r>
              <a:rPr lang="fr-FR" sz="1100" dirty="0"/>
              <a:t>Après en avoir délibéré, le Conseil Municipal, à l'unanimité des membres présents et représentés, décide de donner délégation à Madame le Maire, dans la limite du montant maximum de    100 €, de décider de l’admission en non-valeur des créances irrécouvrables proposées par le comptable public.</a:t>
            </a:r>
          </a:p>
        </p:txBody>
      </p:sp>
    </p:spTree>
    <p:extLst>
      <p:ext uri="{BB962C8B-B14F-4D97-AF65-F5344CB8AC3E}">
        <p14:creationId xmlns:p14="http://schemas.microsoft.com/office/powerpoint/2010/main" val="362639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50CC3-DE3F-F430-9647-EF3EF66121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9D2147-34B8-4A31-E4FB-568DD930735C}"/>
              </a:ext>
            </a:extLst>
          </p:cNvPr>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a:extLst>
              <a:ext uri="{FF2B5EF4-FFF2-40B4-BE49-F238E27FC236}">
                <a16:creationId xmlns:a16="http://schemas.microsoft.com/office/drawing/2014/main" id="{B102C464-7DC8-2A60-2307-38FE73D93857}"/>
              </a:ext>
            </a:extLst>
          </p:cNvPr>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0D7B5AC5-C853-D2C8-2381-78357FE6D04C}"/>
              </a:ext>
            </a:extLst>
          </p:cNvPr>
          <p:cNvSpPr txBox="1"/>
          <p:nvPr/>
        </p:nvSpPr>
        <p:spPr>
          <a:xfrm>
            <a:off x="3578083" y="1411909"/>
            <a:ext cx="3027433" cy="7894469"/>
          </a:xfrm>
          <a:prstGeom prst="rect">
            <a:avLst/>
          </a:prstGeom>
          <a:noFill/>
        </p:spPr>
        <p:txBody>
          <a:bodyPr wrap="square" rtlCol="0">
            <a:spAutoFit/>
          </a:bodyPr>
          <a:lstStyle/>
          <a:p>
            <a:r>
              <a:rPr lang="fr-FR" sz="1200" b="1" dirty="0"/>
              <a:t> </a:t>
            </a:r>
            <a:r>
              <a:rPr lang="fr-FR" sz="1100" b="1" dirty="0">
                <a:solidFill>
                  <a:srgbClr val="C00000"/>
                </a:solidFill>
              </a:rPr>
              <a:t>SECTION D'INVETISSEMENT DÉPENSES</a:t>
            </a:r>
            <a:endParaRPr lang="fr-FR" sz="1100" dirty="0">
              <a:solidFill>
                <a:srgbClr val="C00000"/>
              </a:solidFill>
            </a:endParaRPr>
          </a:p>
          <a:p>
            <a:r>
              <a:rPr lang="fr-FR" sz="1100" b="1" dirty="0"/>
              <a:t> </a:t>
            </a:r>
            <a:endParaRPr lang="fr-FR" sz="1100" dirty="0"/>
          </a:p>
          <a:p>
            <a:r>
              <a:rPr lang="fr-FR" sz="1100" b="1" dirty="0"/>
              <a:t>Chapitre  Libellé                                       Montant</a:t>
            </a:r>
            <a:endParaRPr lang="fr-FR" sz="1100" dirty="0"/>
          </a:p>
          <a:p>
            <a:r>
              <a:rPr lang="fr-FR" sz="1100" dirty="0"/>
              <a:t>001 Solde d'exécution section</a:t>
            </a:r>
          </a:p>
          <a:p>
            <a:r>
              <a:rPr lang="fr-FR" sz="1100" dirty="0"/>
              <a:t>       Investissement (déficit)                   14 666,10 €</a:t>
            </a:r>
          </a:p>
          <a:p>
            <a:r>
              <a:rPr lang="fr-FR" sz="1100" dirty="0"/>
              <a:t>041 Opérations patrimoniales                    180,00 €</a:t>
            </a:r>
          </a:p>
          <a:p>
            <a:r>
              <a:rPr lang="fr-FR" sz="1100" dirty="0"/>
              <a:t>16 Emprunts et dettes assimilées         18 324,28 €</a:t>
            </a:r>
          </a:p>
          <a:p>
            <a:r>
              <a:rPr lang="fr-FR" sz="1100" dirty="0"/>
              <a:t>21 Immobilisations corporelles           148 008,70 €</a:t>
            </a:r>
          </a:p>
          <a:p>
            <a:r>
              <a:rPr lang="fr-FR" sz="1100" b="1" dirty="0">
                <a:solidFill>
                  <a:srgbClr val="C00000"/>
                </a:solidFill>
              </a:rPr>
              <a:t>TOTAL :	                                   181 179,08 €</a:t>
            </a:r>
            <a:endParaRPr lang="fr-FR" sz="1100" dirty="0">
              <a:solidFill>
                <a:srgbClr val="C00000"/>
              </a:solidFill>
            </a:endParaRPr>
          </a:p>
          <a:p>
            <a:r>
              <a:rPr lang="fr-FR" sz="1100" b="1" dirty="0"/>
              <a:t> </a:t>
            </a:r>
            <a:endParaRPr lang="fr-FR" sz="1100" dirty="0"/>
          </a:p>
          <a:p>
            <a:r>
              <a:rPr lang="fr-FR" sz="1100" b="1" dirty="0"/>
              <a:t> </a:t>
            </a:r>
          </a:p>
          <a:p>
            <a:endParaRPr lang="fr-FR" sz="1100" dirty="0"/>
          </a:p>
          <a:p>
            <a:r>
              <a:rPr lang="fr-FR" sz="1100" b="1" dirty="0">
                <a:solidFill>
                  <a:srgbClr val="C00000"/>
                </a:solidFill>
              </a:rPr>
              <a:t>SECTION D'INVESTISSEMENT RECETTES</a:t>
            </a:r>
            <a:endParaRPr lang="fr-FR" sz="1100" dirty="0"/>
          </a:p>
          <a:p>
            <a:r>
              <a:rPr lang="fr-FR" sz="1100" b="1" dirty="0"/>
              <a:t>Chapitre    Libellé                                    Montant</a:t>
            </a:r>
            <a:endParaRPr lang="fr-FR" sz="1100" dirty="0"/>
          </a:p>
          <a:p>
            <a:r>
              <a:rPr lang="fr-FR" sz="1100" dirty="0"/>
              <a:t>001 Solde d'exécution section</a:t>
            </a:r>
          </a:p>
          <a:p>
            <a:r>
              <a:rPr lang="fr-FR" sz="1100" dirty="0"/>
              <a:t>       investissement (excédent)	                       0 €</a:t>
            </a:r>
          </a:p>
          <a:p>
            <a:r>
              <a:rPr lang="fr-FR" sz="1100" dirty="0"/>
              <a:t>021 Virement de la section de</a:t>
            </a:r>
          </a:p>
          <a:p>
            <a:r>
              <a:rPr lang="fr-FR" sz="1100" dirty="0"/>
              <a:t>       fonctionnement 	     100 998,52 €</a:t>
            </a:r>
          </a:p>
          <a:p>
            <a:r>
              <a:rPr lang="fr-FR" sz="1100" dirty="0"/>
              <a:t>040 Section à section 	          1 000,00 €</a:t>
            </a:r>
          </a:p>
          <a:p>
            <a:r>
              <a:rPr lang="fr-FR" sz="1100" dirty="0"/>
              <a:t>041 Opérations patrimoniales 	             180,00 €</a:t>
            </a:r>
          </a:p>
          <a:p>
            <a:r>
              <a:rPr lang="fr-FR" sz="1100" dirty="0"/>
              <a:t>10 Dotations fonds divers réserves       78700,56 €</a:t>
            </a:r>
          </a:p>
          <a:p>
            <a:r>
              <a:rPr lang="fr-FR" sz="1100" dirty="0"/>
              <a:t>16 Emprunts et dettes assimilées              300,00 €</a:t>
            </a:r>
            <a:endParaRPr lang="fr-FR" sz="1100" dirty="0">
              <a:solidFill>
                <a:srgbClr val="C00000"/>
              </a:solidFill>
            </a:endParaRPr>
          </a:p>
          <a:p>
            <a:r>
              <a:rPr lang="fr-FR" sz="1100" b="1" dirty="0">
                <a:solidFill>
                  <a:srgbClr val="C00000"/>
                </a:solidFill>
              </a:rPr>
              <a:t>TOTAL : 	                                   181 179,08 €</a:t>
            </a:r>
          </a:p>
          <a:p>
            <a:endParaRPr lang="fr-FR" sz="1100" b="1" dirty="0">
              <a:solidFill>
                <a:srgbClr val="C00000"/>
              </a:solidFill>
            </a:endParaRPr>
          </a:p>
          <a:p>
            <a:endParaRPr lang="fr-FR" sz="1100" b="1" dirty="0">
              <a:solidFill>
                <a:srgbClr val="C00000"/>
              </a:solidFill>
            </a:endParaRPr>
          </a:p>
          <a:p>
            <a:pPr algn="ctr"/>
            <a:r>
              <a:rPr lang="fr-FR" sz="1100" b="1" dirty="0"/>
              <a:t>-------------------------------------</a:t>
            </a:r>
          </a:p>
          <a:p>
            <a:endParaRPr lang="fr-FR" sz="1100" b="1" dirty="0">
              <a:solidFill>
                <a:srgbClr val="C00000"/>
              </a:solidFill>
            </a:endParaRPr>
          </a:p>
          <a:p>
            <a:endParaRPr lang="fr-FR" sz="1100" b="1" dirty="0">
              <a:solidFill>
                <a:srgbClr val="C00000"/>
              </a:solidFill>
            </a:endParaRPr>
          </a:p>
          <a:p>
            <a:endParaRPr lang="fr-FR" sz="1100" b="1" dirty="0">
              <a:solidFill>
                <a:srgbClr val="C00000"/>
              </a:solidFill>
            </a:endParaRPr>
          </a:p>
          <a:p>
            <a:r>
              <a:rPr lang="fr-FR" sz="1100" b="1" dirty="0"/>
              <a:t>DEPENSES D’INVESTISSEMENT PREVUES POUR 2026</a:t>
            </a:r>
          </a:p>
          <a:p>
            <a:r>
              <a:rPr lang="fr-FR" sz="1100" dirty="0"/>
              <a:t> </a:t>
            </a:r>
          </a:p>
          <a:p>
            <a:r>
              <a:rPr lang="fr-FR" sz="1100" dirty="0"/>
              <a:t>Achat salle des Myosotis (cinéma) :         25 000 €</a:t>
            </a:r>
          </a:p>
          <a:p>
            <a:r>
              <a:rPr lang="fr-FR" sz="1100" dirty="0"/>
              <a:t>Achat terrains à La Lirette : 	             1 500 €</a:t>
            </a:r>
          </a:p>
          <a:p>
            <a:r>
              <a:rPr lang="fr-FR" sz="1100" dirty="0"/>
              <a:t>Achat bancs et tables skate </a:t>
            </a:r>
            <a:r>
              <a:rPr lang="fr-FR" sz="1100" dirty="0" err="1"/>
              <a:t>park</a:t>
            </a:r>
            <a:r>
              <a:rPr lang="fr-FR" sz="1100" dirty="0"/>
              <a:t> :	             5 000 €</a:t>
            </a:r>
          </a:p>
          <a:p>
            <a:r>
              <a:rPr lang="fr-FR" sz="1100" dirty="0"/>
              <a:t>Parking des ombrières école :	           15 000 €</a:t>
            </a:r>
          </a:p>
          <a:p>
            <a:r>
              <a:rPr lang="fr-FR" sz="1100" dirty="0"/>
              <a:t>Cabinet médical : 	           16 665 €</a:t>
            </a:r>
          </a:p>
          <a:p>
            <a:r>
              <a:rPr lang="fr-FR" sz="1100" dirty="0"/>
              <a:t> </a:t>
            </a:r>
          </a:p>
          <a:p>
            <a:r>
              <a:rPr lang="fr-FR" sz="1100" dirty="0"/>
              <a:t> </a:t>
            </a:r>
          </a:p>
          <a:p>
            <a:r>
              <a:rPr lang="fr-FR" sz="1100" dirty="0"/>
              <a:t>Après en avoir délibéré, le Conseil Municipal approuve ce budget primitif 2026, à la majorité des membres présents :</a:t>
            </a:r>
          </a:p>
          <a:p>
            <a:r>
              <a:rPr lang="fr-FR" sz="1100" dirty="0"/>
              <a:t> </a:t>
            </a:r>
          </a:p>
          <a:p>
            <a:r>
              <a:rPr lang="fr-FR" sz="1100" dirty="0"/>
              <a:t>Suffrages exprimés : 15</a:t>
            </a:r>
          </a:p>
          <a:p>
            <a:r>
              <a:rPr lang="fr-FR" sz="1100" dirty="0"/>
              <a:t>Pour : 14             Contre : 0 	    Abstention : 1</a:t>
            </a:r>
            <a:endParaRPr lang="fr-FR" sz="1100" b="1" dirty="0">
              <a:solidFill>
                <a:srgbClr val="C00000"/>
              </a:solidFill>
            </a:endParaRPr>
          </a:p>
          <a:p>
            <a:endParaRPr lang="fr-FR" sz="1100" dirty="0"/>
          </a:p>
        </p:txBody>
      </p:sp>
      <p:sp>
        <p:nvSpPr>
          <p:cNvPr id="7" name="ZoneTexte 6">
            <a:extLst>
              <a:ext uri="{FF2B5EF4-FFF2-40B4-BE49-F238E27FC236}">
                <a16:creationId xmlns:a16="http://schemas.microsoft.com/office/drawing/2014/main" id="{EB47B807-EF93-1A0D-848A-6CC9B527B6FD}"/>
              </a:ext>
            </a:extLst>
          </p:cNvPr>
          <p:cNvSpPr txBox="1"/>
          <p:nvPr/>
        </p:nvSpPr>
        <p:spPr>
          <a:xfrm>
            <a:off x="298166" y="1411909"/>
            <a:ext cx="3027433" cy="8217634"/>
          </a:xfrm>
          <a:prstGeom prst="rect">
            <a:avLst/>
          </a:prstGeom>
          <a:noFill/>
        </p:spPr>
        <p:txBody>
          <a:bodyPr wrap="square" rtlCol="0">
            <a:spAutoFit/>
          </a:bodyPr>
          <a:lstStyle/>
          <a:p>
            <a:r>
              <a:rPr lang="fr-FR" sz="1100" dirty="0"/>
              <a:t>Madame le Maire donne lecture, par article, du budget primitif 2026.  Ce budget s’équilibre comme suit :</a:t>
            </a:r>
          </a:p>
          <a:p>
            <a:r>
              <a:rPr lang="fr-FR" sz="1100" dirty="0"/>
              <a:t> </a:t>
            </a:r>
          </a:p>
          <a:p>
            <a:r>
              <a:rPr lang="fr-FR" sz="1100" b="1" dirty="0"/>
              <a:t>En recettes à la somme de :        1 093 049,90 €</a:t>
            </a:r>
            <a:endParaRPr lang="fr-FR" sz="1100" dirty="0"/>
          </a:p>
          <a:p>
            <a:r>
              <a:rPr lang="fr-FR" sz="1100" b="1" dirty="0"/>
              <a:t>En dépenses à la somme de :      1 093 049,90 €</a:t>
            </a:r>
            <a:endParaRPr lang="fr-FR" sz="1100" dirty="0"/>
          </a:p>
          <a:p>
            <a:r>
              <a:rPr lang="fr-FR" sz="1100" b="1" dirty="0"/>
              <a:t> </a:t>
            </a:r>
            <a:endParaRPr lang="fr-FR" sz="1100" dirty="0"/>
          </a:p>
          <a:p>
            <a:r>
              <a:rPr lang="fr-FR" sz="1100" b="1" dirty="0"/>
              <a:t>FONCTIONNEMENT </a:t>
            </a:r>
            <a:endParaRPr lang="fr-FR" sz="1100" dirty="0"/>
          </a:p>
          <a:p>
            <a:r>
              <a:rPr lang="fr-FR" sz="1100" b="1" dirty="0"/>
              <a:t>Dépenses :		911 870,82 €</a:t>
            </a:r>
            <a:endParaRPr lang="fr-FR" sz="1100" dirty="0"/>
          </a:p>
          <a:p>
            <a:r>
              <a:rPr lang="fr-FR" sz="1100" b="1" dirty="0"/>
              <a:t>Recettes : 		911 870,82 €</a:t>
            </a:r>
            <a:endParaRPr lang="fr-FR" sz="1100" dirty="0"/>
          </a:p>
          <a:p>
            <a:r>
              <a:rPr lang="fr-FR" sz="1100" b="1" dirty="0"/>
              <a:t> </a:t>
            </a:r>
            <a:endParaRPr lang="fr-FR" sz="1100" dirty="0"/>
          </a:p>
          <a:p>
            <a:r>
              <a:rPr lang="fr-FR" sz="1100" b="1" dirty="0"/>
              <a:t>INVESTISSEMENT</a:t>
            </a:r>
            <a:endParaRPr lang="fr-FR" sz="1100" dirty="0"/>
          </a:p>
          <a:p>
            <a:r>
              <a:rPr lang="fr-FR" sz="1100" b="1" dirty="0"/>
              <a:t>Dépenses :		181 179,08 €</a:t>
            </a:r>
            <a:endParaRPr lang="fr-FR" sz="1100" dirty="0"/>
          </a:p>
          <a:p>
            <a:r>
              <a:rPr lang="fr-FR" sz="1100" b="1" dirty="0"/>
              <a:t>Recettes : 		181 179,08 €</a:t>
            </a:r>
            <a:endParaRPr lang="fr-FR" sz="1100" dirty="0"/>
          </a:p>
          <a:p>
            <a:r>
              <a:rPr lang="fr-FR" sz="1100" b="1" dirty="0"/>
              <a:t> </a:t>
            </a:r>
            <a:endParaRPr lang="fr-FR" sz="1100" dirty="0"/>
          </a:p>
          <a:p>
            <a:r>
              <a:rPr lang="fr-FR" sz="1100" dirty="0"/>
              <a:t>Madame le Maire demande au Conseil Municipal de bien vouloir se prononcer sur l’adoption du budget 2026 par chapitre : </a:t>
            </a:r>
          </a:p>
          <a:p>
            <a:r>
              <a:rPr lang="fr-FR" sz="1100" dirty="0"/>
              <a:t> </a:t>
            </a:r>
          </a:p>
          <a:p>
            <a:endParaRPr lang="fr-FR" sz="1100" dirty="0">
              <a:solidFill>
                <a:srgbClr val="008000"/>
              </a:solidFill>
            </a:endParaRPr>
          </a:p>
          <a:p>
            <a:r>
              <a:rPr lang="fr-FR" sz="1100" dirty="0">
                <a:solidFill>
                  <a:srgbClr val="008000"/>
                </a:solidFill>
              </a:rPr>
              <a:t> </a:t>
            </a:r>
            <a:r>
              <a:rPr lang="fr-FR" sz="1100" b="1" dirty="0">
                <a:solidFill>
                  <a:srgbClr val="008000"/>
                </a:solidFill>
              </a:rPr>
              <a:t>SECTION FONCTIONNEMENT DÉPENSES</a:t>
            </a:r>
          </a:p>
          <a:p>
            <a:r>
              <a:rPr lang="fr-FR" sz="1100" b="1" dirty="0"/>
              <a:t>Chapitre    Libellé              		   Montant</a:t>
            </a:r>
            <a:endParaRPr lang="fr-FR" sz="1100" dirty="0"/>
          </a:p>
          <a:p>
            <a:r>
              <a:rPr lang="fr-FR" sz="1100" dirty="0"/>
              <a:t>011 Charges à caractère général 	     313 013,30 €</a:t>
            </a:r>
          </a:p>
          <a:p>
            <a:r>
              <a:rPr lang="fr-FR" sz="1100" dirty="0"/>
              <a:t>012 Charges de personnel, frais</a:t>
            </a:r>
          </a:p>
          <a:p>
            <a:r>
              <a:rPr lang="fr-FR" sz="1100" dirty="0"/>
              <a:t> assimilés		     214 500,00 €</a:t>
            </a:r>
          </a:p>
          <a:p>
            <a:r>
              <a:rPr lang="fr-FR" sz="1100" dirty="0"/>
              <a:t>014 Atténuations de produits	        32 000,00 €</a:t>
            </a:r>
          </a:p>
          <a:p>
            <a:r>
              <a:rPr lang="fr-FR" sz="1100" dirty="0"/>
              <a:t>023 Virement à la section</a:t>
            </a:r>
          </a:p>
          <a:p>
            <a:r>
              <a:rPr lang="fr-FR" sz="1100" dirty="0"/>
              <a:t>  d'investissement 	     100 998,52 €</a:t>
            </a:r>
          </a:p>
          <a:p>
            <a:r>
              <a:rPr lang="fr-FR" sz="1100" dirty="0"/>
              <a:t>042 Section à section 	          1 000,00 €</a:t>
            </a:r>
          </a:p>
          <a:p>
            <a:r>
              <a:rPr lang="fr-FR" sz="1100" dirty="0"/>
              <a:t>65 Autres charges  gestion courante  239 159,00 €</a:t>
            </a:r>
          </a:p>
          <a:p>
            <a:r>
              <a:rPr lang="fr-FR" sz="1100" dirty="0"/>
              <a:t>66 Charges financières 	          7 400,00 €</a:t>
            </a:r>
          </a:p>
          <a:p>
            <a:r>
              <a:rPr lang="fr-FR" sz="1100" dirty="0"/>
              <a:t>67 Charges spécifiques 	          3 800,00 €</a:t>
            </a:r>
          </a:p>
          <a:p>
            <a:r>
              <a:rPr lang="fr-FR" sz="1100" b="1" dirty="0">
                <a:solidFill>
                  <a:srgbClr val="008000"/>
                </a:solidFill>
              </a:rPr>
              <a:t>           TOTAL :                                         911 870,82 €</a:t>
            </a:r>
            <a:endParaRPr lang="fr-FR" sz="1100" dirty="0">
              <a:solidFill>
                <a:srgbClr val="008000"/>
              </a:solidFill>
            </a:endParaRPr>
          </a:p>
          <a:p>
            <a:r>
              <a:rPr lang="fr-FR" sz="1100" b="1" dirty="0">
                <a:solidFill>
                  <a:srgbClr val="008000"/>
                </a:solidFill>
              </a:rPr>
              <a:t> </a:t>
            </a:r>
          </a:p>
          <a:p>
            <a:r>
              <a:rPr lang="fr-FR" sz="1100" b="1" dirty="0">
                <a:solidFill>
                  <a:srgbClr val="008000"/>
                </a:solidFill>
              </a:rPr>
              <a:t>SECTION  FONCTIONNEMENT RECETTES</a:t>
            </a:r>
          </a:p>
          <a:p>
            <a:r>
              <a:rPr lang="fr-FR" sz="1100" b="1" dirty="0"/>
              <a:t>Chapitre   Libellé                                     Montant</a:t>
            </a:r>
            <a:endParaRPr lang="fr-FR" sz="1100" dirty="0"/>
          </a:p>
          <a:p>
            <a:r>
              <a:rPr lang="fr-FR" sz="1100" dirty="0"/>
              <a:t>002 Résultat </a:t>
            </a:r>
            <a:r>
              <a:rPr lang="fr-FR" sz="1050" dirty="0"/>
              <a:t>fonctionnement reporté  </a:t>
            </a:r>
            <a:r>
              <a:rPr lang="fr-FR" sz="1100" dirty="0"/>
              <a:t>243317,36€</a:t>
            </a:r>
          </a:p>
          <a:p>
            <a:r>
              <a:rPr lang="fr-FR" sz="1100" dirty="0"/>
              <a:t>013 Atténuations de charges                20 000,00 €</a:t>
            </a:r>
          </a:p>
          <a:p>
            <a:r>
              <a:rPr lang="fr-FR" sz="1100" dirty="0"/>
              <a:t>70 Prod. services, domaine, ventes </a:t>
            </a:r>
          </a:p>
          <a:p>
            <a:r>
              <a:rPr lang="fr-FR" sz="1100" dirty="0"/>
              <a:t>     diverses 		        20 501,20 €</a:t>
            </a:r>
          </a:p>
          <a:p>
            <a:r>
              <a:rPr lang="fr-FR" sz="1100" dirty="0"/>
              <a:t>73 Impôts et taxes 	        40 658,00 €</a:t>
            </a:r>
          </a:p>
          <a:p>
            <a:r>
              <a:rPr lang="fr-FR" sz="1100" dirty="0"/>
              <a:t>731 Fiscalité locale 	     309 466,00 €</a:t>
            </a:r>
          </a:p>
          <a:p>
            <a:r>
              <a:rPr lang="fr-FR" sz="1100" dirty="0"/>
              <a:t>74 Dotations et participations             258 812,26 €</a:t>
            </a:r>
          </a:p>
          <a:p>
            <a:r>
              <a:rPr lang="fr-FR" sz="1100" dirty="0"/>
              <a:t>75 Autres produits gestion courante    19 110,00 €</a:t>
            </a:r>
          </a:p>
          <a:p>
            <a:r>
              <a:rPr lang="fr-FR" sz="1100" dirty="0"/>
              <a:t>76 Produits financiers 	                  6,00 €</a:t>
            </a:r>
          </a:p>
          <a:p>
            <a:r>
              <a:rPr lang="fr-FR" sz="1100" dirty="0"/>
              <a:t>77 Produits spécifiques 	                       0 €</a:t>
            </a:r>
          </a:p>
          <a:p>
            <a:r>
              <a:rPr lang="fr-FR" sz="1100" b="1" dirty="0">
                <a:solidFill>
                  <a:srgbClr val="008000"/>
                </a:solidFill>
              </a:rPr>
              <a:t>TOTAL : 	                                   911 870,82 €</a:t>
            </a:r>
            <a:endParaRPr lang="fr-FR" sz="1100" dirty="0">
              <a:solidFill>
                <a:srgbClr val="008000"/>
              </a:solidFill>
            </a:endParaRPr>
          </a:p>
        </p:txBody>
      </p:sp>
    </p:spTree>
    <p:extLst>
      <p:ext uri="{BB962C8B-B14F-4D97-AF65-F5344CB8AC3E}">
        <p14:creationId xmlns:p14="http://schemas.microsoft.com/office/powerpoint/2010/main" val="300872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452686-7AD1-25AC-E5BB-D3784933BC05}"/>
              </a:ext>
            </a:extLst>
          </p:cNvPr>
          <p:cNvSpPr txBox="1"/>
          <p:nvPr/>
        </p:nvSpPr>
        <p:spPr>
          <a:xfrm>
            <a:off x="1062447" y="6252762"/>
            <a:ext cx="4502331" cy="3390672"/>
          </a:xfrm>
          <a:prstGeom prst="rect">
            <a:avLst/>
          </a:prstGeom>
          <a:noFill/>
        </p:spPr>
        <p:txBody>
          <a:bodyPr wrap="square" rtlCol="0">
            <a:spAutoFit/>
          </a:bodyPr>
          <a:lstStyle/>
          <a:p>
            <a:pPr algn="just">
              <a:spcBef>
                <a:spcPts val="100"/>
              </a:spcBef>
              <a:spcAft>
                <a:spcPts val="100"/>
              </a:spcAft>
            </a:pPr>
            <a:r>
              <a:rPr lang="fr-FR" sz="1400" b="1" dirty="0">
                <a:solidFill>
                  <a:srgbClr val="009999"/>
                </a:solidFill>
              </a:rPr>
              <a:t>Je choisis de ne plus recevoir la version papier de ce bulletin communal</a:t>
            </a:r>
          </a:p>
          <a:p>
            <a:pPr algn="just">
              <a:spcBef>
                <a:spcPts val="100"/>
              </a:spcBef>
              <a:spcAft>
                <a:spcPts val="100"/>
              </a:spcAft>
            </a:pPr>
            <a:r>
              <a:rPr lang="fr-FR" sz="1400" dirty="0"/>
              <a:t>📬</a:t>
            </a:r>
            <a:r>
              <a:rPr lang="fr-FR" sz="1400" dirty="0">
                <a:solidFill>
                  <a:srgbClr val="008000"/>
                </a:solidFill>
              </a:rPr>
              <a:t>  </a:t>
            </a:r>
            <a:r>
              <a:rPr lang="fr-FR" sz="1400" dirty="0">
                <a:solidFill>
                  <a:srgbClr val="FF0000"/>
                </a:solidFill>
              </a:rPr>
              <a:t>je colle cette gommette sur ma boîte aux lettres !</a:t>
            </a:r>
          </a:p>
          <a:p>
            <a:pPr>
              <a:spcBef>
                <a:spcPts val="100"/>
              </a:spcBef>
              <a:spcAft>
                <a:spcPts val="100"/>
              </a:spcAft>
            </a:pPr>
            <a:endParaRPr lang="fr-FR" sz="1400" b="1" dirty="0"/>
          </a:p>
          <a:p>
            <a:pPr>
              <a:spcBef>
                <a:spcPts val="100"/>
              </a:spcBef>
              <a:spcAft>
                <a:spcPts val="100"/>
              </a:spcAft>
            </a:pPr>
            <a:endParaRPr lang="fr-FR" sz="1400" b="1" dirty="0"/>
          </a:p>
          <a:p>
            <a:pPr>
              <a:spcBef>
                <a:spcPts val="100"/>
              </a:spcBef>
              <a:spcAft>
                <a:spcPts val="100"/>
              </a:spcAft>
            </a:pPr>
            <a:endParaRPr lang="fr-FR" sz="1400" b="1" dirty="0"/>
          </a:p>
          <a:p>
            <a:pPr>
              <a:spcBef>
                <a:spcPts val="100"/>
              </a:spcBef>
              <a:spcAft>
                <a:spcPts val="100"/>
              </a:spcAft>
            </a:pPr>
            <a:endParaRPr lang="fr-FR" sz="1400" b="1" dirty="0"/>
          </a:p>
          <a:p>
            <a:pPr>
              <a:spcBef>
                <a:spcPts val="100"/>
              </a:spcBef>
              <a:spcAft>
                <a:spcPts val="100"/>
              </a:spcAft>
            </a:pPr>
            <a:endParaRPr lang="fr-FR" sz="1400" b="1" dirty="0"/>
          </a:p>
          <a:p>
            <a:pPr>
              <a:spcBef>
                <a:spcPts val="100"/>
              </a:spcBef>
              <a:spcAft>
                <a:spcPts val="100"/>
              </a:spcAft>
            </a:pPr>
            <a:endParaRPr lang="fr-FR" sz="1400" b="1" dirty="0"/>
          </a:p>
          <a:p>
            <a:pPr>
              <a:spcBef>
                <a:spcPts val="100"/>
              </a:spcBef>
              <a:spcAft>
                <a:spcPts val="100"/>
              </a:spcAft>
            </a:pPr>
            <a:endParaRPr lang="fr-FR" sz="1400" dirty="0"/>
          </a:p>
          <a:p>
            <a:pPr>
              <a:spcBef>
                <a:spcPts val="100"/>
              </a:spcBef>
              <a:spcAft>
                <a:spcPts val="100"/>
              </a:spcAft>
            </a:pPr>
            <a:endParaRPr lang="fr-FR" sz="1400" dirty="0"/>
          </a:p>
          <a:p>
            <a:pPr>
              <a:spcBef>
                <a:spcPts val="100"/>
              </a:spcBef>
              <a:spcAft>
                <a:spcPts val="100"/>
              </a:spcAft>
            </a:pPr>
            <a:endParaRPr lang="fr-FR" sz="1400" dirty="0"/>
          </a:p>
          <a:p>
            <a:pPr algn="ctr">
              <a:spcBef>
                <a:spcPts val="100"/>
              </a:spcBef>
              <a:spcAft>
                <a:spcPts val="100"/>
              </a:spcAft>
            </a:pPr>
            <a:r>
              <a:rPr lang="fr-FR" sz="1400" b="1" dirty="0">
                <a:solidFill>
                  <a:srgbClr val="009999"/>
                </a:solidFill>
              </a:rPr>
              <a:t>La version numérique est disponible sur le site :</a:t>
            </a:r>
            <a:br>
              <a:rPr lang="fr-FR" sz="1400" dirty="0"/>
            </a:br>
            <a:r>
              <a:rPr lang="fr-FR" sz="1400" dirty="0">
                <a:solidFill>
                  <a:srgbClr val="FF0000"/>
                </a:solidFill>
                <a:hlinkClick r:id="rId2">
                  <a:extLst>
                    <a:ext uri="{A12FA001-AC4F-418D-AE19-62706E023703}">
                      <ahyp:hlinkClr xmlns:ahyp="http://schemas.microsoft.com/office/drawing/2018/hyperlinkcolor" val="tx"/>
                    </a:ext>
                  </a:extLst>
                </a:hlinkClick>
              </a:rPr>
              <a:t>https://commune-frontenac.fr</a:t>
            </a:r>
            <a:endParaRPr lang="fr-FR" sz="1400" i="1" dirty="0">
              <a:solidFill>
                <a:srgbClr val="FF0000"/>
              </a:solidFill>
            </a:endParaRPr>
          </a:p>
        </p:txBody>
      </p:sp>
    </p:spTree>
    <p:extLst>
      <p:ext uri="{BB962C8B-B14F-4D97-AF65-F5344CB8AC3E}">
        <p14:creationId xmlns:p14="http://schemas.microsoft.com/office/powerpoint/2010/main" val="1208915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7" name="Rectangle 6"/>
          <p:cNvSpPr/>
          <p:nvPr/>
        </p:nvSpPr>
        <p:spPr>
          <a:xfrm>
            <a:off x="0" y="1053438"/>
            <a:ext cx="6858000" cy="393700"/>
          </a:xfrm>
          <a:prstGeom prst="rect">
            <a:avLst/>
          </a:prstGeom>
          <a:solidFill>
            <a:srgbClr val="00B050"/>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DEPENSES DE FONCTIONNEMENT</a:t>
            </a:r>
          </a:p>
        </p:txBody>
      </p:sp>
      <p:sp>
        <p:nvSpPr>
          <p:cNvPr id="8" name="Rectangle 7"/>
          <p:cNvSpPr/>
          <p:nvPr/>
        </p:nvSpPr>
        <p:spPr>
          <a:xfrm>
            <a:off x="0" y="5595857"/>
            <a:ext cx="6858000" cy="393700"/>
          </a:xfrm>
          <a:prstGeom prst="rect">
            <a:avLst/>
          </a:prstGeom>
          <a:solidFill>
            <a:srgbClr val="00B050"/>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RECETTES DE FONCTIONNEMENT</a:t>
            </a:r>
          </a:p>
        </p:txBody>
      </p:sp>
      <p:sp>
        <p:nvSpPr>
          <p:cNvPr id="14" name="Rectangle 13"/>
          <p:cNvSpPr/>
          <p:nvPr/>
        </p:nvSpPr>
        <p:spPr>
          <a:xfrm>
            <a:off x="4483100" y="5399007"/>
            <a:ext cx="2374900" cy="190500"/>
          </a:xfrm>
          <a:prstGeom prst="rect">
            <a:avLst/>
          </a:prstGeom>
          <a:solidFill>
            <a:srgbClr val="193DEF"/>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TOTAL : 911 870.82 €</a:t>
            </a:r>
          </a:p>
        </p:txBody>
      </p:sp>
      <p:sp>
        <p:nvSpPr>
          <p:cNvPr id="15" name="Rectangle 14"/>
          <p:cNvSpPr/>
          <p:nvPr/>
        </p:nvSpPr>
        <p:spPr>
          <a:xfrm>
            <a:off x="4483100" y="9378031"/>
            <a:ext cx="2374900" cy="190500"/>
          </a:xfrm>
          <a:prstGeom prst="rect">
            <a:avLst/>
          </a:prstGeom>
          <a:solidFill>
            <a:srgbClr val="193DEF"/>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TOTAL : 911 870.82 €</a:t>
            </a:r>
          </a:p>
        </p:txBody>
      </p:sp>
      <p:graphicFrame>
        <p:nvGraphicFramePr>
          <p:cNvPr id="9" name="Graphique 8">
            <a:extLst>
              <a:ext uri="{FF2B5EF4-FFF2-40B4-BE49-F238E27FC236}">
                <a16:creationId xmlns:a16="http://schemas.microsoft.com/office/drawing/2014/main" id="{ADA6C5EE-A51F-9EBB-D8F9-25F096738211}"/>
              </a:ext>
            </a:extLst>
          </p:cNvPr>
          <p:cNvGraphicFramePr/>
          <p:nvPr>
            <p:extLst>
              <p:ext uri="{D42A27DB-BD31-4B8C-83A1-F6EECF244321}">
                <p14:modId xmlns:p14="http://schemas.microsoft.com/office/powerpoint/2010/main" val="548445658"/>
              </p:ext>
            </p:extLst>
          </p:nvPr>
        </p:nvGraphicFramePr>
        <p:xfrm>
          <a:off x="179423" y="1771652"/>
          <a:ext cx="2891323" cy="27495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phique 15">
            <a:extLst>
              <a:ext uri="{FF2B5EF4-FFF2-40B4-BE49-F238E27FC236}">
                <a16:creationId xmlns:a16="http://schemas.microsoft.com/office/drawing/2014/main" id="{D57FE89E-AD25-3B52-A12B-BBBC6F33FB85}"/>
              </a:ext>
            </a:extLst>
          </p:cNvPr>
          <p:cNvGraphicFramePr/>
          <p:nvPr>
            <p:extLst>
              <p:ext uri="{D42A27DB-BD31-4B8C-83A1-F6EECF244321}">
                <p14:modId xmlns:p14="http://schemas.microsoft.com/office/powerpoint/2010/main" val="3088314870"/>
              </p:ext>
            </p:extLst>
          </p:nvPr>
        </p:nvGraphicFramePr>
        <p:xfrm>
          <a:off x="-589078" y="6381621"/>
          <a:ext cx="4248903" cy="27948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au 18">
            <a:extLst>
              <a:ext uri="{FF2B5EF4-FFF2-40B4-BE49-F238E27FC236}">
                <a16:creationId xmlns:a16="http://schemas.microsoft.com/office/drawing/2014/main" id="{2ADE25B9-AB3E-8C40-3552-04E9774D0C81}"/>
              </a:ext>
            </a:extLst>
          </p:cNvPr>
          <p:cNvGraphicFramePr>
            <a:graphicFrameLocks noGrp="1"/>
          </p:cNvGraphicFramePr>
          <p:nvPr>
            <p:extLst>
              <p:ext uri="{D42A27DB-BD31-4B8C-83A1-F6EECF244321}">
                <p14:modId xmlns:p14="http://schemas.microsoft.com/office/powerpoint/2010/main" val="826365693"/>
              </p:ext>
            </p:extLst>
          </p:nvPr>
        </p:nvGraphicFramePr>
        <p:xfrm>
          <a:off x="3070746" y="1567437"/>
          <a:ext cx="3607831" cy="3741592"/>
        </p:xfrm>
        <a:graphic>
          <a:graphicData uri="http://schemas.openxmlformats.org/drawingml/2006/table">
            <a:tbl>
              <a:tblPr/>
              <a:tblGrid>
                <a:gridCol w="1478365">
                  <a:extLst>
                    <a:ext uri="{9D8B030D-6E8A-4147-A177-3AD203B41FA5}">
                      <a16:colId xmlns:a16="http://schemas.microsoft.com/office/drawing/2014/main" val="1271964598"/>
                    </a:ext>
                  </a:extLst>
                </a:gridCol>
                <a:gridCol w="2129466">
                  <a:extLst>
                    <a:ext uri="{9D8B030D-6E8A-4147-A177-3AD203B41FA5}">
                      <a16:colId xmlns:a16="http://schemas.microsoft.com/office/drawing/2014/main" val="397521229"/>
                    </a:ext>
                  </a:extLst>
                </a:gridCol>
              </a:tblGrid>
              <a:tr h="558208">
                <a:tc>
                  <a:txBody>
                    <a:bodyPr/>
                    <a:lstStyle/>
                    <a:p>
                      <a:pPr>
                        <a:buNone/>
                      </a:pPr>
                      <a:r>
                        <a:rPr lang="fr-FR" sz="900" b="1" dirty="0"/>
                        <a:t>Charges à caractère général </a:t>
                      </a:r>
                    </a:p>
                    <a:p>
                      <a:pPr>
                        <a:buNone/>
                      </a:pPr>
                      <a:r>
                        <a:rPr lang="fr-FR" sz="900" b="1" dirty="0">
                          <a:solidFill>
                            <a:srgbClr val="0070C0"/>
                          </a:solidFill>
                        </a:rPr>
                        <a:t>34,33 %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Électricité, chauffage, entretien de la voirie, fournitures administratives, assurance, télécommunications</a:t>
                      </a:r>
                    </a:p>
                  </a:txBody>
                  <a:tcPr anchor="ctr">
                    <a:lnL>
                      <a:noFill/>
                    </a:lnL>
                    <a:lnR>
                      <a:noFill/>
                    </a:lnR>
                    <a:lnT>
                      <a:noFill/>
                    </a:lnT>
                    <a:lnB>
                      <a:noFill/>
                    </a:lnB>
                    <a:noFill/>
                  </a:tcPr>
                </a:tc>
                <a:extLst>
                  <a:ext uri="{0D108BD9-81ED-4DB2-BD59-A6C34878D82A}">
                    <a16:rowId xmlns:a16="http://schemas.microsoft.com/office/drawing/2014/main" val="1672892664"/>
                  </a:ext>
                </a:extLst>
              </a:tr>
              <a:tr h="432161">
                <a:tc>
                  <a:txBody>
                    <a:bodyPr/>
                    <a:lstStyle/>
                    <a:p>
                      <a:pPr>
                        <a:buNone/>
                      </a:pPr>
                      <a:r>
                        <a:rPr lang="fr-FR" sz="900" b="1" dirty="0"/>
                        <a:t>Charges de personnel </a:t>
                      </a:r>
                      <a:r>
                        <a:rPr lang="fr-FR" sz="900" b="1" dirty="0">
                          <a:solidFill>
                            <a:srgbClr val="0070C0"/>
                          </a:solidFill>
                        </a:rPr>
                        <a:t>23,52 %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Salaires, cotisations sociales, assurance du personnel, médecine du travail, formations</a:t>
                      </a:r>
                    </a:p>
                  </a:txBody>
                  <a:tcPr anchor="ctr">
                    <a:lnL>
                      <a:noFill/>
                    </a:lnL>
                    <a:lnR>
                      <a:noFill/>
                    </a:lnR>
                    <a:lnT>
                      <a:noFill/>
                    </a:lnT>
                    <a:lnB>
                      <a:noFill/>
                    </a:lnB>
                    <a:noFill/>
                  </a:tcPr>
                </a:tc>
                <a:extLst>
                  <a:ext uri="{0D108BD9-81ED-4DB2-BD59-A6C34878D82A}">
                    <a16:rowId xmlns:a16="http://schemas.microsoft.com/office/drawing/2014/main" val="1198727542"/>
                  </a:ext>
                </a:extLst>
              </a:tr>
              <a:tr h="558208">
                <a:tc>
                  <a:txBody>
                    <a:bodyPr/>
                    <a:lstStyle/>
                    <a:p>
                      <a:pPr>
                        <a:buNone/>
                      </a:pPr>
                      <a:r>
                        <a:rPr lang="fr-FR" sz="900" b="1" dirty="0"/>
                        <a:t>Atténuation de produits </a:t>
                      </a:r>
                      <a:r>
                        <a:rPr lang="fr-FR" sz="900" b="1" dirty="0">
                          <a:solidFill>
                            <a:srgbClr val="0070C0"/>
                          </a:solidFill>
                        </a:rPr>
                        <a:t>3,51 %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Reversements à d'autres collectivités, dégrèvements de fiscalité locale, fonds de péréquation.</a:t>
                      </a:r>
                    </a:p>
                  </a:txBody>
                  <a:tcPr anchor="ctr">
                    <a:lnL>
                      <a:noFill/>
                    </a:lnL>
                    <a:lnR>
                      <a:noFill/>
                    </a:lnR>
                    <a:lnT>
                      <a:noFill/>
                    </a:lnT>
                    <a:lnB>
                      <a:noFill/>
                    </a:lnB>
                    <a:noFill/>
                  </a:tcPr>
                </a:tc>
                <a:extLst>
                  <a:ext uri="{0D108BD9-81ED-4DB2-BD59-A6C34878D82A}">
                    <a16:rowId xmlns:a16="http://schemas.microsoft.com/office/drawing/2014/main" val="2348257103"/>
                  </a:ext>
                </a:extLst>
              </a:tr>
              <a:tr h="558208">
                <a:tc>
                  <a:txBody>
                    <a:bodyPr/>
                    <a:lstStyle/>
                    <a:p>
                      <a:pPr>
                        <a:buNone/>
                      </a:pPr>
                      <a:r>
                        <a:rPr lang="fr-FR" sz="900" b="1" dirty="0"/>
                        <a:t>Virement à la section d'investissement </a:t>
                      </a:r>
                      <a:endParaRPr lang="fr-FR" sz="900" b="1" dirty="0">
                        <a:solidFill>
                          <a:schemeClr val="tx1"/>
                        </a:solidFill>
                      </a:endParaRPr>
                    </a:p>
                    <a:p>
                      <a:pPr>
                        <a:buNone/>
                      </a:pPr>
                      <a:r>
                        <a:rPr lang="fr-FR" sz="900" b="1" dirty="0">
                          <a:solidFill>
                            <a:srgbClr val="0070C0"/>
                          </a:solidFill>
                        </a:rPr>
                        <a:t>11,08 %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Épargne dégagée par le fonctionnement pour financer les travaux et investissements (voirie, bâtiments, équipements)</a:t>
                      </a:r>
                    </a:p>
                  </a:txBody>
                  <a:tcPr anchor="ctr">
                    <a:lnL>
                      <a:noFill/>
                    </a:lnL>
                    <a:lnR>
                      <a:noFill/>
                    </a:lnR>
                    <a:lnT>
                      <a:noFill/>
                    </a:lnT>
                    <a:lnB>
                      <a:noFill/>
                    </a:lnB>
                    <a:noFill/>
                  </a:tcPr>
                </a:tc>
                <a:extLst>
                  <a:ext uri="{0D108BD9-81ED-4DB2-BD59-A6C34878D82A}">
                    <a16:rowId xmlns:a16="http://schemas.microsoft.com/office/drawing/2014/main" val="1983833438"/>
                  </a:ext>
                </a:extLst>
              </a:tr>
              <a:tr h="558208">
                <a:tc>
                  <a:txBody>
                    <a:bodyPr/>
                    <a:lstStyle/>
                    <a:p>
                      <a:pPr>
                        <a:buNone/>
                      </a:pPr>
                      <a:r>
                        <a:rPr lang="fr-FR" sz="900" b="1" dirty="0"/>
                        <a:t>Autres charges de gestion courante </a:t>
                      </a:r>
                    </a:p>
                    <a:p>
                      <a:pPr>
                        <a:buNone/>
                      </a:pPr>
                      <a:r>
                        <a:rPr lang="fr-FR" sz="900" b="1" dirty="0">
                          <a:solidFill>
                            <a:srgbClr val="0070C0"/>
                          </a:solidFill>
                        </a:rPr>
                        <a:t>26,23 %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Subventions aux associations, indemnités des élus, participation au SIRP et organismes extérieurs</a:t>
                      </a:r>
                    </a:p>
                  </a:txBody>
                  <a:tcPr anchor="ctr">
                    <a:lnL>
                      <a:noFill/>
                    </a:lnL>
                    <a:lnR>
                      <a:noFill/>
                    </a:lnR>
                    <a:lnT>
                      <a:noFill/>
                    </a:lnT>
                    <a:lnB>
                      <a:noFill/>
                    </a:lnB>
                    <a:noFill/>
                  </a:tcPr>
                </a:tc>
                <a:extLst>
                  <a:ext uri="{0D108BD9-81ED-4DB2-BD59-A6C34878D82A}">
                    <a16:rowId xmlns:a16="http://schemas.microsoft.com/office/drawing/2014/main" val="2577089181"/>
                  </a:ext>
                </a:extLst>
              </a:tr>
              <a:tr h="306114">
                <a:tc>
                  <a:txBody>
                    <a:bodyPr/>
                    <a:lstStyle/>
                    <a:p>
                      <a:pPr>
                        <a:buNone/>
                      </a:pPr>
                      <a:r>
                        <a:rPr lang="fr-FR" sz="900" b="1" dirty="0"/>
                        <a:t>Charges financières</a:t>
                      </a:r>
                    </a:p>
                    <a:p>
                      <a:pPr>
                        <a:buNone/>
                      </a:pPr>
                      <a:r>
                        <a:rPr lang="fr-FR" sz="900" b="1" dirty="0">
                          <a:solidFill>
                            <a:srgbClr val="0070C0"/>
                          </a:solidFill>
                        </a:rPr>
                        <a:t>0,91 %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Intérêts des emprunts</a:t>
                      </a:r>
                    </a:p>
                  </a:txBody>
                  <a:tcPr anchor="ctr">
                    <a:lnL>
                      <a:noFill/>
                    </a:lnL>
                    <a:lnR>
                      <a:noFill/>
                    </a:lnR>
                    <a:lnT>
                      <a:noFill/>
                    </a:lnT>
                    <a:lnB>
                      <a:noFill/>
                    </a:lnB>
                    <a:noFill/>
                  </a:tcPr>
                </a:tc>
                <a:extLst>
                  <a:ext uri="{0D108BD9-81ED-4DB2-BD59-A6C34878D82A}">
                    <a16:rowId xmlns:a16="http://schemas.microsoft.com/office/drawing/2014/main" val="4197038399"/>
                  </a:ext>
                </a:extLst>
              </a:tr>
              <a:tr h="558208">
                <a:tc>
                  <a:txBody>
                    <a:bodyPr/>
                    <a:lstStyle/>
                    <a:p>
                      <a:pPr>
                        <a:buNone/>
                      </a:pPr>
                      <a:r>
                        <a:rPr lang="fr-FR" sz="900" b="1" dirty="0"/>
                        <a:t>Charges exceptionnelles </a:t>
                      </a:r>
                      <a:r>
                        <a:rPr lang="fr-FR" sz="900" b="1" dirty="0">
                          <a:solidFill>
                            <a:srgbClr val="0070C0"/>
                          </a:solidFill>
                        </a:rPr>
                        <a:t>0,42 %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Annulations de titres sur exercices antérieurs, pénalités exceptionnelles, régularisations comptables</a:t>
                      </a:r>
                    </a:p>
                  </a:txBody>
                  <a:tcPr anchor="ctr">
                    <a:lnL>
                      <a:noFill/>
                    </a:lnL>
                    <a:lnR>
                      <a:noFill/>
                    </a:lnR>
                    <a:lnT>
                      <a:noFill/>
                    </a:lnT>
                    <a:lnB>
                      <a:noFill/>
                    </a:lnB>
                    <a:noFill/>
                  </a:tcPr>
                </a:tc>
                <a:extLst>
                  <a:ext uri="{0D108BD9-81ED-4DB2-BD59-A6C34878D82A}">
                    <a16:rowId xmlns:a16="http://schemas.microsoft.com/office/drawing/2014/main" val="2744706167"/>
                  </a:ext>
                </a:extLst>
              </a:tr>
            </a:tbl>
          </a:graphicData>
        </a:graphic>
      </p:graphicFrame>
      <p:graphicFrame>
        <p:nvGraphicFramePr>
          <p:cNvPr id="62" name="Tableau 61">
            <a:extLst>
              <a:ext uri="{FF2B5EF4-FFF2-40B4-BE49-F238E27FC236}">
                <a16:creationId xmlns:a16="http://schemas.microsoft.com/office/drawing/2014/main" id="{F1D1388C-2923-3310-8F53-6EDB1815031E}"/>
              </a:ext>
            </a:extLst>
          </p:cNvPr>
          <p:cNvGraphicFramePr>
            <a:graphicFrameLocks noGrp="1"/>
          </p:cNvGraphicFramePr>
          <p:nvPr>
            <p:extLst>
              <p:ext uri="{D42A27DB-BD31-4B8C-83A1-F6EECF244321}">
                <p14:modId xmlns:p14="http://schemas.microsoft.com/office/powerpoint/2010/main" val="179700512"/>
              </p:ext>
            </p:extLst>
          </p:nvPr>
        </p:nvGraphicFramePr>
        <p:xfrm>
          <a:off x="3070746" y="6096804"/>
          <a:ext cx="3607831" cy="3809196"/>
        </p:xfrm>
        <a:graphic>
          <a:graphicData uri="http://schemas.openxmlformats.org/drawingml/2006/table">
            <a:tbl>
              <a:tblPr/>
              <a:tblGrid>
                <a:gridCol w="1478365">
                  <a:extLst>
                    <a:ext uri="{9D8B030D-6E8A-4147-A177-3AD203B41FA5}">
                      <a16:colId xmlns:a16="http://schemas.microsoft.com/office/drawing/2014/main" val="1271964598"/>
                    </a:ext>
                  </a:extLst>
                </a:gridCol>
                <a:gridCol w="2129466">
                  <a:extLst>
                    <a:ext uri="{9D8B030D-6E8A-4147-A177-3AD203B41FA5}">
                      <a16:colId xmlns:a16="http://schemas.microsoft.com/office/drawing/2014/main" val="397521229"/>
                    </a:ext>
                  </a:extLst>
                </a:gridCol>
              </a:tblGrid>
              <a:tr h="462012">
                <a:tc>
                  <a:txBody>
                    <a:bodyPr/>
                    <a:lstStyle/>
                    <a:p>
                      <a:pPr>
                        <a:buNone/>
                      </a:pPr>
                      <a:r>
                        <a:rPr lang="fr-FR" sz="900" b="1" dirty="0"/>
                        <a:t>Produits des services domaine et ventes </a:t>
                      </a:r>
                    </a:p>
                    <a:p>
                      <a:pPr>
                        <a:buNone/>
                      </a:pPr>
                      <a:r>
                        <a:rPr lang="fr-FR" sz="900" b="1" dirty="0">
                          <a:solidFill>
                            <a:srgbClr val="0070C0"/>
                          </a:solidFill>
                        </a:rPr>
                        <a:t>2,25 %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Locations de salles, concessions cimetière, photocopies</a:t>
                      </a:r>
                    </a:p>
                  </a:txBody>
                  <a:tcPr anchor="ctr">
                    <a:lnL>
                      <a:noFill/>
                    </a:lnL>
                    <a:lnR>
                      <a:noFill/>
                    </a:lnR>
                    <a:lnT>
                      <a:noFill/>
                    </a:lnT>
                    <a:lnB>
                      <a:noFill/>
                    </a:lnB>
                    <a:noFill/>
                  </a:tcPr>
                </a:tc>
                <a:extLst>
                  <a:ext uri="{0D108BD9-81ED-4DB2-BD59-A6C34878D82A}">
                    <a16:rowId xmlns:a16="http://schemas.microsoft.com/office/drawing/2014/main" val="1672892664"/>
                  </a:ext>
                </a:extLst>
              </a:tr>
              <a:tr h="357687">
                <a:tc>
                  <a:txBody>
                    <a:bodyPr/>
                    <a:lstStyle/>
                    <a:p>
                      <a:pPr>
                        <a:buNone/>
                      </a:pPr>
                      <a:r>
                        <a:rPr lang="fr-FR" sz="900" b="1" dirty="0"/>
                        <a:t>Impôts et taxes </a:t>
                      </a:r>
                    </a:p>
                    <a:p>
                      <a:pPr>
                        <a:buNone/>
                      </a:pPr>
                      <a:r>
                        <a:rPr lang="fr-FR" sz="900" b="1" dirty="0">
                          <a:solidFill>
                            <a:srgbClr val="0070C0"/>
                          </a:solidFill>
                        </a:rPr>
                        <a:t>4,46 %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Taxes indirectes et reversements</a:t>
                      </a:r>
                    </a:p>
                  </a:txBody>
                  <a:tcPr anchor="ctr">
                    <a:lnL>
                      <a:noFill/>
                    </a:lnL>
                    <a:lnR>
                      <a:noFill/>
                    </a:lnR>
                    <a:lnT>
                      <a:noFill/>
                    </a:lnT>
                    <a:lnB>
                      <a:noFill/>
                    </a:lnB>
                    <a:noFill/>
                  </a:tcPr>
                </a:tc>
                <a:extLst>
                  <a:ext uri="{0D108BD9-81ED-4DB2-BD59-A6C34878D82A}">
                    <a16:rowId xmlns:a16="http://schemas.microsoft.com/office/drawing/2014/main" val="1198727542"/>
                  </a:ext>
                </a:extLst>
              </a:tr>
              <a:tr h="462012">
                <a:tc>
                  <a:txBody>
                    <a:bodyPr/>
                    <a:lstStyle/>
                    <a:p>
                      <a:pPr>
                        <a:buNone/>
                      </a:pPr>
                      <a:r>
                        <a:rPr lang="fr-FR" sz="900" b="1" dirty="0"/>
                        <a:t>Atténuations de charges </a:t>
                      </a:r>
                      <a:r>
                        <a:rPr lang="fr-FR" sz="900" b="1" dirty="0">
                          <a:solidFill>
                            <a:srgbClr val="0070C0"/>
                          </a:solidFill>
                        </a:rPr>
                        <a:t>2,19 %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Remboursements sur salaires (arrêts maladie, assurance du personnel…)</a:t>
                      </a:r>
                    </a:p>
                  </a:txBody>
                  <a:tcPr anchor="ctr">
                    <a:lnL>
                      <a:noFill/>
                    </a:lnL>
                    <a:lnR>
                      <a:noFill/>
                    </a:lnR>
                    <a:lnT>
                      <a:noFill/>
                    </a:lnT>
                    <a:lnB>
                      <a:noFill/>
                    </a:lnB>
                    <a:noFill/>
                  </a:tcPr>
                </a:tc>
                <a:extLst>
                  <a:ext uri="{0D108BD9-81ED-4DB2-BD59-A6C34878D82A}">
                    <a16:rowId xmlns:a16="http://schemas.microsoft.com/office/drawing/2014/main" val="2348257103"/>
                  </a:ext>
                </a:extLst>
              </a:tr>
              <a:tr h="463317">
                <a:tc>
                  <a:txBody>
                    <a:bodyPr/>
                    <a:lstStyle/>
                    <a:p>
                      <a:pPr>
                        <a:buNone/>
                      </a:pPr>
                      <a:r>
                        <a:rPr lang="fr-FR" sz="900" b="1" dirty="0"/>
                        <a:t>Fiscalité locale </a:t>
                      </a:r>
                    </a:p>
                    <a:p>
                      <a:pPr>
                        <a:buNone/>
                      </a:pPr>
                      <a:r>
                        <a:rPr lang="fr-FR" sz="900" b="1" dirty="0">
                          <a:solidFill>
                            <a:srgbClr val="0070C0"/>
                          </a:solidFill>
                        </a:rPr>
                        <a:t>33,93 %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Taxe foncière, taxe d’habitation résidences secondaires, produits votés par la commune</a:t>
                      </a:r>
                    </a:p>
                  </a:txBody>
                  <a:tcPr anchor="ctr">
                    <a:lnL>
                      <a:noFill/>
                    </a:lnL>
                    <a:lnR>
                      <a:noFill/>
                    </a:lnR>
                    <a:lnT>
                      <a:noFill/>
                    </a:lnT>
                    <a:lnB>
                      <a:noFill/>
                    </a:lnB>
                    <a:noFill/>
                  </a:tcPr>
                </a:tc>
                <a:extLst>
                  <a:ext uri="{0D108BD9-81ED-4DB2-BD59-A6C34878D82A}">
                    <a16:rowId xmlns:a16="http://schemas.microsoft.com/office/drawing/2014/main" val="1983833438"/>
                  </a:ext>
                </a:extLst>
              </a:tr>
              <a:tr h="462012">
                <a:tc>
                  <a:txBody>
                    <a:bodyPr/>
                    <a:lstStyle/>
                    <a:p>
                      <a:pPr>
                        <a:buNone/>
                      </a:pPr>
                      <a:r>
                        <a:rPr lang="fr-FR" sz="900" b="1" dirty="0"/>
                        <a:t>Dotations et participations </a:t>
                      </a:r>
                      <a:r>
                        <a:rPr lang="fr-FR" sz="900" b="1" dirty="0">
                          <a:solidFill>
                            <a:srgbClr val="0070C0"/>
                          </a:solidFill>
                        </a:rPr>
                        <a:t>28,39 %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DGF, dotations de l’Etat, CAF, subventions département / région</a:t>
                      </a:r>
                    </a:p>
                  </a:txBody>
                  <a:tcPr anchor="ctr">
                    <a:lnL>
                      <a:noFill/>
                    </a:lnL>
                    <a:lnR>
                      <a:noFill/>
                    </a:lnR>
                    <a:lnT>
                      <a:noFill/>
                    </a:lnT>
                    <a:lnB>
                      <a:noFill/>
                    </a:lnB>
                    <a:noFill/>
                  </a:tcPr>
                </a:tc>
                <a:extLst>
                  <a:ext uri="{0D108BD9-81ED-4DB2-BD59-A6C34878D82A}">
                    <a16:rowId xmlns:a16="http://schemas.microsoft.com/office/drawing/2014/main" val="2577089181"/>
                  </a:ext>
                </a:extLst>
              </a:tr>
              <a:tr h="336958">
                <a:tc>
                  <a:txBody>
                    <a:bodyPr/>
                    <a:lstStyle/>
                    <a:p>
                      <a:pPr>
                        <a:buNone/>
                      </a:pPr>
                      <a:r>
                        <a:rPr lang="fr-FR" sz="900" b="1" dirty="0"/>
                        <a:t>Autres produits gestion courante </a:t>
                      </a:r>
                    </a:p>
                    <a:p>
                      <a:pPr>
                        <a:buNone/>
                      </a:pPr>
                      <a:r>
                        <a:rPr lang="fr-FR" sz="900" b="1" dirty="0">
                          <a:solidFill>
                            <a:srgbClr val="0070C0"/>
                          </a:solidFill>
                        </a:rPr>
                        <a:t>2,10 %</a:t>
                      </a:r>
                    </a:p>
                    <a:p>
                      <a:pPr>
                        <a:buNone/>
                      </a:pPr>
                      <a:endParaRPr lang="fr-FR" sz="900" b="1" dirty="0">
                        <a:solidFill>
                          <a:srgbClr val="0070C0"/>
                        </a:solidFill>
                      </a:endParaRPr>
                    </a:p>
                    <a:p>
                      <a:pPr>
                        <a:buNone/>
                      </a:pPr>
                      <a:r>
                        <a:rPr lang="fr-FR" sz="900" b="1" dirty="0">
                          <a:solidFill>
                            <a:schemeClr val="tx1"/>
                          </a:solidFill>
                        </a:rPr>
                        <a:t>Résultat de fonctionnement reporté </a:t>
                      </a:r>
                      <a:r>
                        <a:rPr lang="fr-FR" sz="900" b="1" dirty="0">
                          <a:solidFill>
                            <a:srgbClr val="0070C0"/>
                          </a:solidFill>
                        </a:rPr>
                        <a:t>26,68 %</a:t>
                      </a:r>
                    </a:p>
                  </a:txBody>
                  <a:tcPr anchor="ctr">
                    <a:lnL>
                      <a:noFill/>
                    </a:lnL>
                    <a:lnR>
                      <a:noFill/>
                    </a:lnR>
                    <a:lnT>
                      <a:noFill/>
                    </a:lnT>
                    <a:lnB>
                      <a:noFill/>
                    </a:lnB>
                    <a:noFill/>
                  </a:tcPr>
                </a:tc>
                <a:tc>
                  <a:txBody>
                    <a:bodyPr/>
                    <a:lstStyle/>
                    <a:p>
                      <a:pPr>
                        <a:buNone/>
                      </a:pPr>
                      <a:r>
                        <a:rPr lang="fr-FR" sz="900" dirty="0"/>
                        <a:t>Intérêts des emprunts</a:t>
                      </a:r>
                    </a:p>
                    <a:p>
                      <a:pPr>
                        <a:buNone/>
                      </a:pPr>
                      <a:endParaRPr lang="fr-FR" sz="900" dirty="0"/>
                    </a:p>
                    <a:p>
                      <a:pPr>
                        <a:buNone/>
                      </a:pPr>
                      <a:endParaRPr lang="fr-FR" sz="900" dirty="0"/>
                    </a:p>
                    <a:p>
                      <a:pPr>
                        <a:buNone/>
                      </a:pPr>
                      <a:r>
                        <a:rPr lang="fr-FR" sz="900" dirty="0"/>
                        <a:t>Excédent de fonctionnement de l’année précédente</a:t>
                      </a:r>
                    </a:p>
                  </a:txBody>
                  <a:tcPr anchor="ctr">
                    <a:lnL>
                      <a:noFill/>
                    </a:lnL>
                    <a:lnR>
                      <a:noFill/>
                    </a:lnR>
                    <a:lnT>
                      <a:noFill/>
                    </a:lnT>
                    <a:lnB>
                      <a:noFill/>
                    </a:lnB>
                    <a:noFill/>
                  </a:tcPr>
                </a:tc>
                <a:extLst>
                  <a:ext uri="{0D108BD9-81ED-4DB2-BD59-A6C34878D82A}">
                    <a16:rowId xmlns:a16="http://schemas.microsoft.com/office/drawing/2014/main" val="4197038399"/>
                  </a:ext>
                </a:extLst>
              </a:tr>
              <a:tr h="462012">
                <a:tc>
                  <a:txBody>
                    <a:bodyPr/>
                    <a:lstStyle/>
                    <a:p>
                      <a:pPr>
                        <a:buNone/>
                      </a:pPr>
                      <a:endParaRPr lang="fr-FR" sz="900"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274470616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9" name="Rectangle 8"/>
          <p:cNvSpPr/>
          <p:nvPr/>
        </p:nvSpPr>
        <p:spPr>
          <a:xfrm>
            <a:off x="0" y="1108687"/>
            <a:ext cx="6858000" cy="393700"/>
          </a:xfrm>
          <a:prstGeom prst="rect">
            <a:avLst/>
          </a:prstGeom>
          <a:solidFill>
            <a:schemeClr val="accent2"/>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DEPENSES D’INVESTISSEMENT</a:t>
            </a:r>
          </a:p>
        </p:txBody>
      </p:sp>
      <p:sp>
        <p:nvSpPr>
          <p:cNvPr id="10" name="Rectangle 9"/>
          <p:cNvSpPr/>
          <p:nvPr/>
        </p:nvSpPr>
        <p:spPr>
          <a:xfrm>
            <a:off x="0" y="5384800"/>
            <a:ext cx="6858000" cy="393700"/>
          </a:xfrm>
          <a:prstGeom prst="rect">
            <a:avLst/>
          </a:prstGeom>
          <a:solidFill>
            <a:schemeClr val="accent2"/>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RECETTES D’INVESTISSEMENT</a:t>
            </a:r>
          </a:p>
        </p:txBody>
      </p:sp>
      <p:sp>
        <p:nvSpPr>
          <p:cNvPr id="11" name="Rectangle 10"/>
          <p:cNvSpPr/>
          <p:nvPr/>
        </p:nvSpPr>
        <p:spPr>
          <a:xfrm>
            <a:off x="4483100" y="5181600"/>
            <a:ext cx="2374900" cy="190500"/>
          </a:xfrm>
          <a:prstGeom prst="rect">
            <a:avLst/>
          </a:prstGeom>
          <a:solidFill>
            <a:srgbClr val="193DEF"/>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TOTAL : 181 179.08 €</a:t>
            </a:r>
          </a:p>
        </p:txBody>
      </p:sp>
      <p:sp>
        <p:nvSpPr>
          <p:cNvPr id="12" name="Rectangle 11"/>
          <p:cNvSpPr/>
          <p:nvPr/>
        </p:nvSpPr>
        <p:spPr>
          <a:xfrm>
            <a:off x="4483100" y="9359900"/>
            <a:ext cx="2374900" cy="190500"/>
          </a:xfrm>
          <a:prstGeom prst="rect">
            <a:avLst/>
          </a:prstGeom>
          <a:solidFill>
            <a:srgbClr val="193DEF"/>
          </a:solidFill>
          <a:ln>
            <a:solidFill>
              <a:srgbClr val="193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TOTAL : 181 179.08 €</a:t>
            </a:r>
          </a:p>
        </p:txBody>
      </p:sp>
      <p:graphicFrame>
        <p:nvGraphicFramePr>
          <p:cNvPr id="3" name="Tableau 2">
            <a:extLst>
              <a:ext uri="{FF2B5EF4-FFF2-40B4-BE49-F238E27FC236}">
                <a16:creationId xmlns:a16="http://schemas.microsoft.com/office/drawing/2014/main" id="{48781012-9D84-BACB-D154-8354F2DA7BA1}"/>
              </a:ext>
            </a:extLst>
          </p:cNvPr>
          <p:cNvGraphicFramePr>
            <a:graphicFrameLocks noGrp="1"/>
          </p:cNvGraphicFramePr>
          <p:nvPr>
            <p:extLst>
              <p:ext uri="{D42A27DB-BD31-4B8C-83A1-F6EECF244321}">
                <p14:modId xmlns:p14="http://schemas.microsoft.com/office/powerpoint/2010/main" val="2249799013"/>
              </p:ext>
            </p:extLst>
          </p:nvPr>
        </p:nvGraphicFramePr>
        <p:xfrm>
          <a:off x="3497521" y="1972094"/>
          <a:ext cx="3162869" cy="3819106"/>
        </p:xfrm>
        <a:graphic>
          <a:graphicData uri="http://schemas.openxmlformats.org/drawingml/2006/table">
            <a:tbl>
              <a:tblPr/>
              <a:tblGrid>
                <a:gridCol w="1296035">
                  <a:extLst>
                    <a:ext uri="{9D8B030D-6E8A-4147-A177-3AD203B41FA5}">
                      <a16:colId xmlns:a16="http://schemas.microsoft.com/office/drawing/2014/main" val="1271964598"/>
                    </a:ext>
                  </a:extLst>
                </a:gridCol>
                <a:gridCol w="1866834">
                  <a:extLst>
                    <a:ext uri="{9D8B030D-6E8A-4147-A177-3AD203B41FA5}">
                      <a16:colId xmlns:a16="http://schemas.microsoft.com/office/drawing/2014/main" val="397521229"/>
                    </a:ext>
                  </a:extLst>
                </a:gridCol>
              </a:tblGrid>
              <a:tr h="558208">
                <a:tc>
                  <a:txBody>
                    <a:bodyPr/>
                    <a:lstStyle/>
                    <a:p>
                      <a:pPr>
                        <a:buNone/>
                      </a:pPr>
                      <a:r>
                        <a:rPr lang="fr-FR" sz="900" b="1" dirty="0">
                          <a:solidFill>
                            <a:schemeClr val="tx1"/>
                          </a:solidFill>
                        </a:rPr>
                        <a:t>Déficit</a:t>
                      </a:r>
                      <a:r>
                        <a:rPr lang="fr-FR" sz="900" b="1" dirty="0">
                          <a:solidFill>
                            <a:srgbClr val="0070C0"/>
                          </a:solidFill>
                        </a:rPr>
                        <a:t> </a:t>
                      </a:r>
                    </a:p>
                    <a:p>
                      <a:pPr>
                        <a:buNone/>
                      </a:pPr>
                      <a:r>
                        <a:rPr lang="fr-FR" sz="900" b="1" dirty="0">
                          <a:solidFill>
                            <a:srgbClr val="0070C0"/>
                          </a:solidFill>
                        </a:rPr>
                        <a:t>8,10%</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Déficit d’investissement</a:t>
                      </a:r>
                    </a:p>
                  </a:txBody>
                  <a:tcPr anchor="ctr">
                    <a:lnL>
                      <a:noFill/>
                    </a:lnL>
                    <a:lnR>
                      <a:noFill/>
                    </a:lnR>
                    <a:lnT>
                      <a:noFill/>
                    </a:lnT>
                    <a:lnB>
                      <a:noFill/>
                    </a:lnB>
                    <a:noFill/>
                  </a:tcPr>
                </a:tc>
                <a:extLst>
                  <a:ext uri="{0D108BD9-81ED-4DB2-BD59-A6C34878D82A}">
                    <a16:rowId xmlns:a16="http://schemas.microsoft.com/office/drawing/2014/main" val="1672892664"/>
                  </a:ext>
                </a:extLst>
              </a:tr>
              <a:tr h="432161">
                <a:tc>
                  <a:txBody>
                    <a:bodyPr/>
                    <a:lstStyle/>
                    <a:p>
                      <a:pPr>
                        <a:buNone/>
                      </a:pPr>
                      <a:r>
                        <a:rPr lang="fr-FR" sz="900" b="1" dirty="0"/>
                        <a:t>Opérations patrimoniales</a:t>
                      </a:r>
                    </a:p>
                    <a:p>
                      <a:pPr>
                        <a:buNone/>
                      </a:pPr>
                      <a:r>
                        <a:rPr lang="fr-FR" sz="900" b="1" dirty="0">
                          <a:solidFill>
                            <a:srgbClr val="0070C0"/>
                          </a:solidFill>
                        </a:rPr>
                        <a:t>0,10 %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Ecritures comptables</a:t>
                      </a:r>
                    </a:p>
                  </a:txBody>
                  <a:tcPr anchor="ctr">
                    <a:lnL>
                      <a:noFill/>
                    </a:lnL>
                    <a:lnR>
                      <a:noFill/>
                    </a:lnR>
                    <a:lnT>
                      <a:noFill/>
                    </a:lnT>
                    <a:lnB>
                      <a:noFill/>
                    </a:lnB>
                    <a:noFill/>
                  </a:tcPr>
                </a:tc>
                <a:extLst>
                  <a:ext uri="{0D108BD9-81ED-4DB2-BD59-A6C34878D82A}">
                    <a16:rowId xmlns:a16="http://schemas.microsoft.com/office/drawing/2014/main" val="1198727542"/>
                  </a:ext>
                </a:extLst>
              </a:tr>
              <a:tr h="558208">
                <a:tc>
                  <a:txBody>
                    <a:bodyPr/>
                    <a:lstStyle/>
                    <a:p>
                      <a:pPr>
                        <a:buNone/>
                      </a:pPr>
                      <a:r>
                        <a:rPr lang="fr-FR" sz="900" b="1" dirty="0"/>
                        <a:t>Emprunts et dettes assimilées </a:t>
                      </a:r>
                    </a:p>
                    <a:p>
                      <a:pPr>
                        <a:buNone/>
                      </a:pPr>
                      <a:r>
                        <a:rPr lang="fr-FR" sz="900" b="1" dirty="0">
                          <a:solidFill>
                            <a:srgbClr val="0070C0"/>
                          </a:solidFill>
                        </a:rPr>
                        <a:t>10,11%</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Remboursement du capital</a:t>
                      </a:r>
                    </a:p>
                    <a:p>
                      <a:pPr>
                        <a:buNone/>
                      </a:pPr>
                      <a:r>
                        <a:rPr lang="fr-FR" sz="900" dirty="0"/>
                        <a:t> des emprunts</a:t>
                      </a:r>
                    </a:p>
                  </a:txBody>
                  <a:tcPr anchor="ctr">
                    <a:lnL>
                      <a:noFill/>
                    </a:lnL>
                    <a:lnR>
                      <a:noFill/>
                    </a:lnR>
                    <a:lnT>
                      <a:noFill/>
                    </a:lnT>
                    <a:lnB>
                      <a:noFill/>
                    </a:lnB>
                    <a:noFill/>
                  </a:tcPr>
                </a:tc>
                <a:extLst>
                  <a:ext uri="{0D108BD9-81ED-4DB2-BD59-A6C34878D82A}">
                    <a16:rowId xmlns:a16="http://schemas.microsoft.com/office/drawing/2014/main" val="2348257103"/>
                  </a:ext>
                </a:extLst>
              </a:tr>
              <a:tr h="558208">
                <a:tc>
                  <a:txBody>
                    <a:bodyPr/>
                    <a:lstStyle/>
                    <a:p>
                      <a:pPr>
                        <a:buNone/>
                      </a:pPr>
                      <a:r>
                        <a:rPr lang="fr-FR" sz="900" b="1" dirty="0"/>
                        <a:t>Immobilisations corporelles </a:t>
                      </a:r>
                    </a:p>
                    <a:p>
                      <a:pPr>
                        <a:buNone/>
                      </a:pPr>
                      <a:r>
                        <a:rPr lang="fr-FR" sz="900" b="1" dirty="0">
                          <a:solidFill>
                            <a:srgbClr val="0070C0"/>
                          </a:solidFill>
                        </a:rPr>
                        <a:t>81,69 %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Travaux voirie, rénovation bâtiments, matériel technique, mobilier urbain, équipements informatiques, aménagements des espaces publics</a:t>
                      </a:r>
                    </a:p>
                  </a:txBody>
                  <a:tcPr anchor="ctr">
                    <a:lnL>
                      <a:noFill/>
                    </a:lnL>
                    <a:lnR>
                      <a:noFill/>
                    </a:lnR>
                    <a:lnT>
                      <a:noFill/>
                    </a:lnT>
                    <a:lnB>
                      <a:noFill/>
                    </a:lnB>
                    <a:noFill/>
                  </a:tcPr>
                </a:tc>
                <a:extLst>
                  <a:ext uri="{0D108BD9-81ED-4DB2-BD59-A6C34878D82A}">
                    <a16:rowId xmlns:a16="http://schemas.microsoft.com/office/drawing/2014/main" val="1983833438"/>
                  </a:ext>
                </a:extLst>
              </a:tr>
              <a:tr h="558208">
                <a:tc>
                  <a:txBody>
                    <a:bodyPr/>
                    <a:lstStyle/>
                    <a:p>
                      <a:pPr>
                        <a:buNone/>
                      </a:pPr>
                      <a:endParaRPr lang="fr-FR" sz="900"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2577089181"/>
                  </a:ext>
                </a:extLst>
              </a:tr>
              <a:tr h="306114">
                <a:tc>
                  <a:txBody>
                    <a:bodyPr/>
                    <a:lstStyle/>
                    <a:p>
                      <a:pPr>
                        <a:buNone/>
                      </a:pPr>
                      <a:endParaRPr lang="fr-FR" sz="900"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4197038399"/>
                  </a:ext>
                </a:extLst>
              </a:tr>
              <a:tr h="558208">
                <a:tc>
                  <a:txBody>
                    <a:bodyPr/>
                    <a:lstStyle/>
                    <a:p>
                      <a:pPr>
                        <a:buNone/>
                      </a:pPr>
                      <a:endParaRPr lang="fr-FR" sz="900"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2744706167"/>
                  </a:ext>
                </a:extLst>
              </a:tr>
            </a:tbl>
          </a:graphicData>
        </a:graphic>
      </p:graphicFrame>
      <p:graphicFrame>
        <p:nvGraphicFramePr>
          <p:cNvPr id="20" name="Tableau 19">
            <a:extLst>
              <a:ext uri="{FF2B5EF4-FFF2-40B4-BE49-F238E27FC236}">
                <a16:creationId xmlns:a16="http://schemas.microsoft.com/office/drawing/2014/main" id="{1F5ED360-98FD-605F-CD2E-EB6AF65966E9}"/>
              </a:ext>
            </a:extLst>
          </p:cNvPr>
          <p:cNvGraphicFramePr>
            <a:graphicFrameLocks noGrp="1"/>
          </p:cNvGraphicFramePr>
          <p:nvPr>
            <p:extLst>
              <p:ext uri="{D42A27DB-BD31-4B8C-83A1-F6EECF244321}">
                <p14:modId xmlns:p14="http://schemas.microsoft.com/office/powerpoint/2010/main" val="3423729714"/>
              </p:ext>
            </p:extLst>
          </p:nvPr>
        </p:nvGraphicFramePr>
        <p:xfrm>
          <a:off x="3430847" y="6262999"/>
          <a:ext cx="3377384" cy="3273967"/>
        </p:xfrm>
        <a:graphic>
          <a:graphicData uri="http://schemas.openxmlformats.org/drawingml/2006/table">
            <a:tbl>
              <a:tblPr/>
              <a:tblGrid>
                <a:gridCol w="1383936">
                  <a:extLst>
                    <a:ext uri="{9D8B030D-6E8A-4147-A177-3AD203B41FA5}">
                      <a16:colId xmlns:a16="http://schemas.microsoft.com/office/drawing/2014/main" val="1271964598"/>
                    </a:ext>
                  </a:extLst>
                </a:gridCol>
                <a:gridCol w="1993448">
                  <a:extLst>
                    <a:ext uri="{9D8B030D-6E8A-4147-A177-3AD203B41FA5}">
                      <a16:colId xmlns:a16="http://schemas.microsoft.com/office/drawing/2014/main" val="397521229"/>
                    </a:ext>
                  </a:extLst>
                </a:gridCol>
              </a:tblGrid>
              <a:tr h="462012">
                <a:tc>
                  <a:txBody>
                    <a:bodyPr/>
                    <a:lstStyle/>
                    <a:p>
                      <a:pPr>
                        <a:buNone/>
                      </a:pPr>
                      <a:r>
                        <a:rPr lang="fr-FR" sz="900" b="1" dirty="0"/>
                        <a:t>Virement de la section de fonctionnement</a:t>
                      </a:r>
                    </a:p>
                    <a:p>
                      <a:pPr>
                        <a:buNone/>
                      </a:pPr>
                      <a:r>
                        <a:rPr lang="fr-FR" sz="900" b="1" dirty="0"/>
                        <a:t> </a:t>
                      </a:r>
                      <a:r>
                        <a:rPr lang="fr-FR" sz="900" b="1" dirty="0">
                          <a:solidFill>
                            <a:srgbClr val="0070C0"/>
                          </a:solidFill>
                        </a:rPr>
                        <a:t>55,74 %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Epargne dégagée par la gestion courante et affectée au financement de des investissements</a:t>
                      </a:r>
                    </a:p>
                  </a:txBody>
                  <a:tcPr anchor="ctr">
                    <a:lnL>
                      <a:noFill/>
                    </a:lnL>
                    <a:lnR>
                      <a:noFill/>
                    </a:lnR>
                    <a:lnT>
                      <a:noFill/>
                    </a:lnT>
                    <a:lnB>
                      <a:noFill/>
                    </a:lnB>
                    <a:noFill/>
                  </a:tcPr>
                </a:tc>
                <a:extLst>
                  <a:ext uri="{0D108BD9-81ED-4DB2-BD59-A6C34878D82A}">
                    <a16:rowId xmlns:a16="http://schemas.microsoft.com/office/drawing/2014/main" val="1672892664"/>
                  </a:ext>
                </a:extLst>
              </a:tr>
              <a:tr h="357687">
                <a:tc>
                  <a:txBody>
                    <a:bodyPr/>
                    <a:lstStyle/>
                    <a:p>
                      <a:pPr>
                        <a:buNone/>
                      </a:pPr>
                      <a:r>
                        <a:rPr lang="fr-FR" sz="900" b="1" dirty="0"/>
                        <a:t>Opérations d’ordre</a:t>
                      </a:r>
                    </a:p>
                    <a:p>
                      <a:pPr>
                        <a:buNone/>
                      </a:pPr>
                      <a:r>
                        <a:rPr lang="fr-FR" sz="900" b="1" dirty="0"/>
                        <a:t> </a:t>
                      </a:r>
                      <a:r>
                        <a:rPr lang="fr-FR" sz="900" b="1" dirty="0">
                          <a:solidFill>
                            <a:srgbClr val="0070C0"/>
                          </a:solidFill>
                        </a:rPr>
                        <a:t>0,55 %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Amortissement et écritures comptables sans mouvement financier réel</a:t>
                      </a:r>
                    </a:p>
                  </a:txBody>
                  <a:tcPr anchor="ctr">
                    <a:lnL>
                      <a:noFill/>
                    </a:lnL>
                    <a:lnR>
                      <a:noFill/>
                    </a:lnR>
                    <a:lnT>
                      <a:noFill/>
                    </a:lnT>
                    <a:lnB>
                      <a:noFill/>
                    </a:lnB>
                    <a:noFill/>
                  </a:tcPr>
                </a:tc>
                <a:extLst>
                  <a:ext uri="{0D108BD9-81ED-4DB2-BD59-A6C34878D82A}">
                    <a16:rowId xmlns:a16="http://schemas.microsoft.com/office/drawing/2014/main" val="1198727542"/>
                  </a:ext>
                </a:extLst>
              </a:tr>
              <a:tr h="462012">
                <a:tc>
                  <a:txBody>
                    <a:bodyPr/>
                    <a:lstStyle/>
                    <a:p>
                      <a:pPr>
                        <a:buNone/>
                      </a:pPr>
                      <a:r>
                        <a:rPr lang="fr-FR" sz="900" b="1" dirty="0"/>
                        <a:t>Opérations patrimoniales </a:t>
                      </a:r>
                    </a:p>
                    <a:p>
                      <a:pPr>
                        <a:buNone/>
                      </a:pPr>
                      <a:r>
                        <a:rPr lang="fr-FR" sz="900" b="1" dirty="0">
                          <a:solidFill>
                            <a:srgbClr val="0070C0"/>
                          </a:solidFill>
                        </a:rPr>
                        <a:t>0,10 %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Ecritures de transfert entre comptes d’investissement</a:t>
                      </a:r>
                    </a:p>
                  </a:txBody>
                  <a:tcPr anchor="ctr">
                    <a:lnL>
                      <a:noFill/>
                    </a:lnL>
                    <a:lnR>
                      <a:noFill/>
                    </a:lnR>
                    <a:lnT>
                      <a:noFill/>
                    </a:lnT>
                    <a:lnB>
                      <a:noFill/>
                    </a:lnB>
                    <a:noFill/>
                  </a:tcPr>
                </a:tc>
                <a:extLst>
                  <a:ext uri="{0D108BD9-81ED-4DB2-BD59-A6C34878D82A}">
                    <a16:rowId xmlns:a16="http://schemas.microsoft.com/office/drawing/2014/main" val="2348257103"/>
                  </a:ext>
                </a:extLst>
              </a:tr>
              <a:tr h="463317">
                <a:tc>
                  <a:txBody>
                    <a:bodyPr/>
                    <a:lstStyle/>
                    <a:p>
                      <a:pPr>
                        <a:buNone/>
                      </a:pPr>
                      <a:r>
                        <a:rPr lang="fr-FR" sz="900" b="1" dirty="0"/>
                        <a:t>Dotations, fonds divers </a:t>
                      </a:r>
                      <a:r>
                        <a:rPr lang="fr-FR" sz="900" b="1" dirty="0">
                          <a:solidFill>
                            <a:srgbClr val="0070C0"/>
                          </a:solidFill>
                        </a:rPr>
                        <a:t>43,44 %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FCTVA, taxe d’aménagement, fond de compensation, excédents capitalisés</a:t>
                      </a:r>
                    </a:p>
                  </a:txBody>
                  <a:tcPr anchor="ctr">
                    <a:lnL>
                      <a:noFill/>
                    </a:lnL>
                    <a:lnR>
                      <a:noFill/>
                    </a:lnR>
                    <a:lnT>
                      <a:noFill/>
                    </a:lnT>
                    <a:lnB>
                      <a:noFill/>
                    </a:lnB>
                    <a:noFill/>
                  </a:tcPr>
                </a:tc>
                <a:extLst>
                  <a:ext uri="{0D108BD9-81ED-4DB2-BD59-A6C34878D82A}">
                    <a16:rowId xmlns:a16="http://schemas.microsoft.com/office/drawing/2014/main" val="1983833438"/>
                  </a:ext>
                </a:extLst>
              </a:tr>
              <a:tr h="462012">
                <a:tc>
                  <a:txBody>
                    <a:bodyPr/>
                    <a:lstStyle/>
                    <a:p>
                      <a:pPr>
                        <a:buNone/>
                      </a:pPr>
                      <a:r>
                        <a:rPr lang="fr-FR" sz="900" b="1" dirty="0"/>
                        <a:t>Emprunts et dettes assimilées</a:t>
                      </a:r>
                    </a:p>
                    <a:p>
                      <a:pPr>
                        <a:buNone/>
                      </a:pPr>
                      <a:r>
                        <a:rPr lang="fr-FR" sz="900" b="1" dirty="0"/>
                        <a:t> </a:t>
                      </a:r>
                      <a:r>
                        <a:rPr lang="fr-FR" sz="900" b="1" dirty="0">
                          <a:solidFill>
                            <a:srgbClr val="0070C0"/>
                          </a:solidFill>
                        </a:rPr>
                        <a:t>0,17 %</a:t>
                      </a:r>
                      <a:endParaRPr lang="fr-FR" sz="900" dirty="0">
                        <a:solidFill>
                          <a:srgbClr val="0070C0"/>
                        </a:solidFill>
                      </a:endParaRPr>
                    </a:p>
                  </a:txBody>
                  <a:tcPr anchor="ctr">
                    <a:lnL>
                      <a:noFill/>
                    </a:lnL>
                    <a:lnR>
                      <a:noFill/>
                    </a:lnR>
                    <a:lnT>
                      <a:noFill/>
                    </a:lnT>
                    <a:lnB>
                      <a:noFill/>
                    </a:lnB>
                    <a:noFill/>
                  </a:tcPr>
                </a:tc>
                <a:tc>
                  <a:txBody>
                    <a:bodyPr/>
                    <a:lstStyle/>
                    <a:p>
                      <a:pPr>
                        <a:buNone/>
                      </a:pPr>
                      <a:r>
                        <a:rPr lang="fr-FR" sz="900" dirty="0"/>
                        <a:t>Emprunts et cautionnement reçus</a:t>
                      </a:r>
                    </a:p>
                  </a:txBody>
                  <a:tcPr anchor="ctr">
                    <a:lnL>
                      <a:noFill/>
                    </a:lnL>
                    <a:lnR>
                      <a:noFill/>
                    </a:lnR>
                    <a:lnT>
                      <a:noFill/>
                    </a:lnT>
                    <a:lnB>
                      <a:noFill/>
                    </a:lnB>
                    <a:noFill/>
                  </a:tcPr>
                </a:tc>
                <a:extLst>
                  <a:ext uri="{0D108BD9-81ED-4DB2-BD59-A6C34878D82A}">
                    <a16:rowId xmlns:a16="http://schemas.microsoft.com/office/drawing/2014/main" val="2577089181"/>
                  </a:ext>
                </a:extLst>
              </a:tr>
              <a:tr h="336958">
                <a:tc>
                  <a:txBody>
                    <a:bodyPr/>
                    <a:lstStyle/>
                    <a:p>
                      <a:pPr>
                        <a:buNone/>
                      </a:pPr>
                      <a:endParaRPr lang="fr-FR" sz="900" b="1"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4197038399"/>
                  </a:ext>
                </a:extLst>
              </a:tr>
              <a:tr h="462012">
                <a:tc>
                  <a:txBody>
                    <a:bodyPr/>
                    <a:lstStyle/>
                    <a:p>
                      <a:pPr>
                        <a:buNone/>
                      </a:pPr>
                      <a:endParaRPr lang="fr-FR" sz="900" dirty="0">
                        <a:solidFill>
                          <a:srgbClr val="0070C0"/>
                        </a:solidFill>
                      </a:endParaRPr>
                    </a:p>
                  </a:txBody>
                  <a:tcPr anchor="ctr">
                    <a:lnL>
                      <a:noFill/>
                    </a:lnL>
                    <a:lnR>
                      <a:noFill/>
                    </a:lnR>
                    <a:lnT>
                      <a:noFill/>
                    </a:lnT>
                    <a:lnB>
                      <a:noFill/>
                    </a:lnB>
                    <a:noFill/>
                  </a:tcPr>
                </a:tc>
                <a:tc>
                  <a:txBody>
                    <a:bodyPr/>
                    <a:lstStyle/>
                    <a:p>
                      <a:pPr>
                        <a:buNone/>
                      </a:pPr>
                      <a:endParaRPr lang="fr-FR" sz="900" dirty="0"/>
                    </a:p>
                  </a:txBody>
                  <a:tcPr anchor="ctr">
                    <a:lnL>
                      <a:noFill/>
                    </a:lnL>
                    <a:lnR>
                      <a:noFill/>
                    </a:lnR>
                    <a:lnT>
                      <a:noFill/>
                    </a:lnT>
                    <a:lnB>
                      <a:noFill/>
                    </a:lnB>
                    <a:noFill/>
                  </a:tcPr>
                </a:tc>
                <a:extLst>
                  <a:ext uri="{0D108BD9-81ED-4DB2-BD59-A6C34878D82A}">
                    <a16:rowId xmlns:a16="http://schemas.microsoft.com/office/drawing/2014/main" val="2744706167"/>
                  </a:ext>
                </a:extLst>
              </a:tr>
            </a:tbl>
          </a:graphicData>
        </a:graphic>
      </p:graphicFrame>
      <p:pic>
        <p:nvPicPr>
          <p:cNvPr id="21" name="Image 20">
            <a:extLst>
              <a:ext uri="{FF2B5EF4-FFF2-40B4-BE49-F238E27FC236}">
                <a16:creationId xmlns:a16="http://schemas.microsoft.com/office/drawing/2014/main" id="{56D7099A-4CD4-DFEF-0460-6621F9C270F7}"/>
              </a:ext>
            </a:extLst>
          </p:cNvPr>
          <p:cNvPicPr>
            <a:picLocks noChangeAspect="1"/>
          </p:cNvPicPr>
          <p:nvPr/>
        </p:nvPicPr>
        <p:blipFill>
          <a:blip r:embed="rId2"/>
          <a:stretch>
            <a:fillRect/>
          </a:stretch>
        </p:blipFill>
        <p:spPr>
          <a:xfrm>
            <a:off x="489109" y="2091968"/>
            <a:ext cx="2401672" cy="2429232"/>
          </a:xfrm>
          <a:prstGeom prst="rect">
            <a:avLst/>
          </a:prstGeom>
        </p:spPr>
      </p:pic>
      <p:pic>
        <p:nvPicPr>
          <p:cNvPr id="23" name="Image 22">
            <a:extLst>
              <a:ext uri="{FF2B5EF4-FFF2-40B4-BE49-F238E27FC236}">
                <a16:creationId xmlns:a16="http://schemas.microsoft.com/office/drawing/2014/main" id="{EB384CB4-80F6-C2E5-D0FA-A6D88C494F20}"/>
              </a:ext>
            </a:extLst>
          </p:cNvPr>
          <p:cNvPicPr>
            <a:picLocks noChangeAspect="1"/>
          </p:cNvPicPr>
          <p:nvPr/>
        </p:nvPicPr>
        <p:blipFill>
          <a:blip r:embed="rId3"/>
          <a:stretch>
            <a:fillRect/>
          </a:stretch>
        </p:blipFill>
        <p:spPr>
          <a:xfrm>
            <a:off x="499203" y="6456403"/>
            <a:ext cx="2329102" cy="24342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795C8-0CEF-5071-1A7F-2697D6D14A9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8C52C37-598D-9855-461C-183804E509E4}"/>
              </a:ext>
            </a:extLst>
          </p:cNvPr>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a:extLst>
              <a:ext uri="{FF2B5EF4-FFF2-40B4-BE49-F238E27FC236}">
                <a16:creationId xmlns:a16="http://schemas.microsoft.com/office/drawing/2014/main" id="{649B0CE6-6752-08DF-8970-A997C094AE50}"/>
              </a:ext>
            </a:extLst>
          </p:cNvPr>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10AF1386-8B2B-5CD8-F03B-CD61DE47853C}"/>
              </a:ext>
            </a:extLst>
          </p:cNvPr>
          <p:cNvSpPr txBox="1"/>
          <p:nvPr/>
        </p:nvSpPr>
        <p:spPr>
          <a:xfrm>
            <a:off x="3578083" y="1411909"/>
            <a:ext cx="3027433" cy="8386911"/>
          </a:xfrm>
          <a:prstGeom prst="rect">
            <a:avLst/>
          </a:prstGeom>
          <a:noFill/>
        </p:spPr>
        <p:txBody>
          <a:bodyPr wrap="square" rtlCol="0">
            <a:spAutoFit/>
          </a:bodyPr>
          <a:lstStyle/>
          <a:p>
            <a:pPr algn="just"/>
            <a:r>
              <a:rPr lang="fr-FR" sz="1100" dirty="0"/>
              <a:t>Ces délégations permettront d’assurer une gestion plus efficace et réactive des affaires courantes de la commune, dans les limites fixées par la réglementation en vigueur et sous le contrôle du Conseil Municipal.</a:t>
            </a:r>
          </a:p>
          <a:p>
            <a:pPr algn="just"/>
            <a:r>
              <a:rPr lang="fr-FR" sz="1100" dirty="0"/>
              <a:t>Madame le Maire demande à son Conseil Municipal de bien vouloir se prononcer sur cette nouvelle délibération.</a:t>
            </a:r>
          </a:p>
          <a:p>
            <a:pPr algn="just"/>
            <a:r>
              <a:rPr lang="fr-FR" sz="1100" dirty="0"/>
              <a:t>Accord unanime.</a:t>
            </a:r>
          </a:p>
          <a:p>
            <a:pPr algn="just"/>
            <a:r>
              <a:rPr lang="fr-FR" sz="1100" dirty="0"/>
              <a:t> </a:t>
            </a:r>
          </a:p>
          <a:p>
            <a:pPr algn="just"/>
            <a:r>
              <a:rPr lang="fr-FR" sz="1100" b="1" i="1" u="sng" dirty="0"/>
              <a:t>9 – SUBVENTIONS ASSOCIATIONS 2026</a:t>
            </a:r>
            <a:endParaRPr lang="fr-FR" sz="1100" dirty="0"/>
          </a:p>
          <a:p>
            <a:pPr algn="r"/>
            <a:r>
              <a:rPr lang="fr-FR" sz="1100" b="1" i="1" dirty="0"/>
              <a:t>Délibération : DE_032_2026</a:t>
            </a:r>
            <a:endParaRPr lang="fr-FR" sz="1100" dirty="0"/>
          </a:p>
          <a:p>
            <a:pPr algn="just"/>
            <a:r>
              <a:rPr lang="fr-FR" sz="1100" dirty="0"/>
              <a:t> </a:t>
            </a:r>
          </a:p>
          <a:p>
            <a:pPr algn="just"/>
            <a:r>
              <a:rPr lang="fr-FR" sz="1100" dirty="0"/>
              <a:t>Considérant que l’obtention de subventions est nécessaire aux associations pour réaliser et développer leurs activités, Madame le Maire donne lecture des demandes :</a:t>
            </a:r>
          </a:p>
          <a:p>
            <a:pPr algn="just"/>
            <a:r>
              <a:rPr lang="fr-FR" sz="1100" dirty="0"/>
              <a:t> </a:t>
            </a:r>
          </a:p>
          <a:p>
            <a:pPr algn="just"/>
            <a:r>
              <a:rPr lang="fr-FR" sz="1100" dirty="0"/>
              <a:t>ACCA : 		                   500 €</a:t>
            </a:r>
          </a:p>
          <a:p>
            <a:pPr algn="just"/>
            <a:r>
              <a:rPr lang="fr-FR" sz="1100" dirty="0"/>
              <a:t>AMAD : 		                   600 €</a:t>
            </a:r>
          </a:p>
          <a:p>
            <a:pPr algn="just"/>
            <a:r>
              <a:rPr lang="fr-FR" sz="1100" dirty="0"/>
              <a:t>Les Tongs Imprévisibles (foot vétérans) :       500 €</a:t>
            </a:r>
          </a:p>
          <a:p>
            <a:pPr algn="just"/>
            <a:r>
              <a:rPr lang="fr-FR" sz="1100" dirty="0"/>
              <a:t>La Gaule Frontenacaise (pêche) :                     600 €</a:t>
            </a:r>
          </a:p>
          <a:p>
            <a:pPr algn="just"/>
            <a:r>
              <a:rPr lang="fr-FR" sz="1100" dirty="0"/>
              <a:t>La Boule Frontenacaise (Pétanque) :               500 €</a:t>
            </a:r>
          </a:p>
          <a:p>
            <a:pPr algn="just"/>
            <a:r>
              <a:rPr lang="fr-FR" sz="1100" dirty="0"/>
              <a:t>Chevreuils VTT : 	                                                 500 €</a:t>
            </a:r>
          </a:p>
          <a:p>
            <a:pPr algn="just"/>
            <a:r>
              <a:rPr lang="fr-FR" sz="1100" dirty="0"/>
              <a:t>Blablacrawl33 (modélisme) :                            400 €</a:t>
            </a:r>
          </a:p>
          <a:p>
            <a:pPr algn="just"/>
            <a:r>
              <a:rPr lang="fr-FR" sz="1100" dirty="0"/>
              <a:t>RAG (</a:t>
            </a:r>
            <a:r>
              <a:rPr lang="fr-FR" sz="1000" dirty="0"/>
              <a:t>Recherches Archéologiques Girondines</a:t>
            </a:r>
            <a:r>
              <a:rPr lang="fr-FR" sz="1100" dirty="0"/>
              <a:t>) :  500 €</a:t>
            </a:r>
          </a:p>
          <a:p>
            <a:pPr algn="just"/>
            <a:r>
              <a:rPr lang="fr-FR" sz="1100" dirty="0"/>
              <a:t>La Cagouille rageuse (trial) :                           1000 €</a:t>
            </a:r>
          </a:p>
          <a:p>
            <a:pPr algn="just"/>
            <a:r>
              <a:rPr lang="fr-FR" sz="1100" dirty="0"/>
              <a:t>APE : 		                   300 €</a:t>
            </a:r>
          </a:p>
          <a:p>
            <a:pPr algn="just"/>
            <a:r>
              <a:rPr lang="fr-FR" sz="1100" dirty="0"/>
              <a:t>Restos du Coeur : 	                   300 €</a:t>
            </a:r>
          </a:p>
          <a:p>
            <a:pPr algn="just"/>
            <a:r>
              <a:rPr lang="fr-FR" sz="1100" dirty="0"/>
              <a:t>La récré de Frontenac :                                      800 €</a:t>
            </a:r>
          </a:p>
          <a:p>
            <a:r>
              <a:rPr lang="fr-FR" sz="1100" dirty="0"/>
              <a:t>Comité des fêtes Frontenac festif :                  600 €</a:t>
            </a:r>
          </a:p>
          <a:p>
            <a:r>
              <a:rPr lang="fr-FR" sz="1100" dirty="0"/>
              <a:t>ASPECT : 		                     50 €	</a:t>
            </a:r>
            <a:r>
              <a:rPr lang="fr-FR" sz="1100" b="1" dirty="0"/>
              <a:t>TOTAL : 	               7 150 €</a:t>
            </a:r>
          </a:p>
          <a:p>
            <a:r>
              <a:rPr lang="fr-FR" sz="1100" dirty="0"/>
              <a:t> </a:t>
            </a:r>
          </a:p>
          <a:p>
            <a:pPr algn="just"/>
            <a:r>
              <a:rPr lang="fr-FR" sz="1100" dirty="0"/>
              <a:t>Madame NEVEU informe le Conseil Municipal que l’association Sainte Présentine a fait une demande de subvention en début d’année. Cette demande de subvention n’ayant pas été transmise à la nouvelle équipe municipale, elle n’a pas pu être étudiée.</a:t>
            </a:r>
          </a:p>
          <a:p>
            <a:pPr algn="just"/>
            <a:r>
              <a:rPr lang="fr-FR" sz="1100" dirty="0"/>
              <a:t> </a:t>
            </a:r>
          </a:p>
          <a:p>
            <a:pPr algn="just"/>
            <a:r>
              <a:rPr lang="fr-FR" sz="1100" b="1" i="1" dirty="0"/>
              <a:t>Madame le Maire rappelle que toute demande de subvention doit être adressée officiellement à la mairie afin de pouvoir être examinée dans les mêmes conditions pour l’ensemble des associations.</a:t>
            </a:r>
            <a:endParaRPr lang="fr-FR" sz="1100" b="1" dirty="0"/>
          </a:p>
          <a:p>
            <a:r>
              <a:rPr lang="fr-FR" sz="1100" dirty="0"/>
              <a:t> </a:t>
            </a:r>
          </a:p>
          <a:p>
            <a:r>
              <a:rPr lang="fr-FR" sz="1100" dirty="0"/>
              <a:t>Accord unanime.</a:t>
            </a:r>
          </a:p>
          <a:p>
            <a:pPr algn="just"/>
            <a:r>
              <a:rPr lang="fr-FR" sz="1100" dirty="0"/>
              <a:t> </a:t>
            </a:r>
          </a:p>
        </p:txBody>
      </p:sp>
      <p:sp>
        <p:nvSpPr>
          <p:cNvPr id="7" name="ZoneTexte 6">
            <a:extLst>
              <a:ext uri="{FF2B5EF4-FFF2-40B4-BE49-F238E27FC236}">
                <a16:creationId xmlns:a16="http://schemas.microsoft.com/office/drawing/2014/main" id="{DA1A4B77-1DAD-1702-9641-26E06AB3E9B3}"/>
              </a:ext>
            </a:extLst>
          </p:cNvPr>
          <p:cNvSpPr txBox="1"/>
          <p:nvPr/>
        </p:nvSpPr>
        <p:spPr>
          <a:xfrm>
            <a:off x="298166" y="1411909"/>
            <a:ext cx="3027433" cy="7879080"/>
          </a:xfrm>
          <a:prstGeom prst="rect">
            <a:avLst/>
          </a:prstGeom>
          <a:noFill/>
        </p:spPr>
        <p:txBody>
          <a:bodyPr wrap="square" rtlCol="0">
            <a:spAutoFit/>
          </a:bodyPr>
          <a:lstStyle/>
          <a:p>
            <a:pPr algn="just"/>
            <a:r>
              <a:rPr lang="fr-FR" sz="1100" b="1" i="1" u="sng" dirty="0"/>
              <a:t>7 – MISE EN DISPONIBILITE D’UN AGENT EXTERIEUR</a:t>
            </a:r>
            <a:endParaRPr lang="fr-FR" sz="1100" dirty="0"/>
          </a:p>
          <a:p>
            <a:pPr algn="r"/>
            <a:r>
              <a:rPr lang="fr-FR" sz="1100" b="1" i="1" dirty="0"/>
              <a:t>Délibération : DE_027_2026</a:t>
            </a:r>
            <a:endParaRPr lang="fr-FR" sz="1100" dirty="0"/>
          </a:p>
          <a:p>
            <a:pPr algn="just"/>
            <a:r>
              <a:rPr lang="fr-FR" sz="1100" b="1" i="1" dirty="0"/>
              <a:t> </a:t>
            </a:r>
            <a:endParaRPr lang="fr-FR" sz="1100" dirty="0"/>
          </a:p>
          <a:p>
            <a:pPr algn="just"/>
            <a:r>
              <a:rPr lang="fr-FR" sz="1100" dirty="0"/>
              <a:t>Madame le Maire informe le Conseil Municipal qu’en raison de l’absence des deux secrétaires de mairie actuellement en arrêt maladie, elle assure seule l’ensemble des tâches administratives de la commune. Elle précise pouvoir compter sur l’aide précieuse des adjoints, qui apportent leur concours au fonctionnement quotidien de la mairie. Toutefois, malgré leur implication, cela ne permet pas d’assurer durablement l’ensemble des missions dans des conditions satisfaisantes.</a:t>
            </a:r>
          </a:p>
          <a:p>
            <a:pPr algn="just"/>
            <a:r>
              <a:rPr lang="fr-FR" sz="1100" dirty="0"/>
              <a:t>Compte tenu de la charge de travail et des réunions extérieures liées à l’exercice de ses fonctions, il apparaît nécessaire de recourir au renfort d’un agent administratif afin d’assurer la continuité du service public communal.</a:t>
            </a:r>
          </a:p>
          <a:p>
            <a:pPr algn="just"/>
            <a:r>
              <a:rPr lang="fr-FR" sz="1100" dirty="0"/>
              <a:t>À cet effet, une convention de mise à disposition d’un agent administratif par la commune de Romagne au profit de la commune de Frontenac est proposée, à raison de 12 heures hebdomadaires.</a:t>
            </a:r>
          </a:p>
          <a:p>
            <a:pPr algn="just"/>
            <a:r>
              <a:rPr lang="fr-FR" sz="1100" dirty="0"/>
              <a:t>Cette convention fixe les conditions et modalités de mise à disposition de cet agent afin d’exercer les fonctions de secrétaire de mairie remplaçante.</a:t>
            </a:r>
          </a:p>
          <a:p>
            <a:pPr algn="just"/>
            <a:r>
              <a:rPr lang="fr-FR" sz="1100" dirty="0"/>
              <a:t>Accord unanime.</a:t>
            </a:r>
          </a:p>
          <a:p>
            <a:pPr algn="just"/>
            <a:r>
              <a:rPr lang="fr-FR" sz="1100" dirty="0"/>
              <a:t> </a:t>
            </a:r>
          </a:p>
          <a:p>
            <a:pPr algn="just"/>
            <a:r>
              <a:rPr lang="fr-FR" sz="1100" b="1" i="1" u="sng" dirty="0"/>
              <a:t>8 – DELEGATIONS CONSENTIES AU MAIRE PAR LE CONSEIL MUNICIPAL</a:t>
            </a:r>
            <a:endParaRPr lang="fr-FR" sz="1100" dirty="0"/>
          </a:p>
          <a:p>
            <a:pPr algn="r"/>
            <a:r>
              <a:rPr lang="fr-FR" sz="1100" b="1" i="1" dirty="0"/>
              <a:t>Délibération : DE_031_2026</a:t>
            </a:r>
            <a:endParaRPr lang="fr-FR" sz="1100" dirty="0"/>
          </a:p>
          <a:p>
            <a:pPr algn="just"/>
            <a:r>
              <a:rPr lang="fr-FR" sz="1100" dirty="0"/>
              <a:t> </a:t>
            </a:r>
          </a:p>
          <a:p>
            <a:pPr algn="just"/>
            <a:r>
              <a:rPr lang="fr-FR" sz="1100" dirty="0"/>
              <a:t>Madame le Maire informe le Conseil municipal que, suite à une demande de la Sous-Préfecture, il convient d’annuler la délibération n° 008_2026 du 22 mars 2026 et de la remplacer par une nouvelle délibération conforme aux dispositions de l’article L.2122-22 du Code général des collectivités territoriales.</a:t>
            </a:r>
          </a:p>
          <a:p>
            <a:pPr algn="just"/>
            <a:r>
              <a:rPr lang="fr-FR" sz="1100" dirty="0"/>
              <a:t>Cette nouvelle délibération a pour objet de déléguer à Madame le Maire, pour la durée de son mandat, certaines compétences relevant du Conseil Municipal, notamment en matière de gestion administrative, financière, patrimoniale, juridique, d’urbanisme et de marchés publics.</a:t>
            </a:r>
          </a:p>
        </p:txBody>
      </p:sp>
    </p:spTree>
    <p:extLst>
      <p:ext uri="{BB962C8B-B14F-4D97-AF65-F5344CB8AC3E}">
        <p14:creationId xmlns:p14="http://schemas.microsoft.com/office/powerpoint/2010/main" val="4259825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B231F-8248-2B5F-04CC-AA00E5CA9D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C124EA1-B925-FF2A-FC3F-64CF64FAA13C}"/>
              </a:ext>
            </a:extLst>
          </p:cNvPr>
          <p:cNvSpPr/>
          <p:nvPr/>
        </p:nvSpPr>
        <p:spPr>
          <a:xfrm>
            <a:off x="0" y="0"/>
            <a:ext cx="6858000" cy="12502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AU CŒUR DU CONSEIL MUNICIPAL</a:t>
            </a:r>
          </a:p>
        </p:txBody>
      </p:sp>
      <p:sp>
        <p:nvSpPr>
          <p:cNvPr id="6" name="Rectangle 5">
            <a:extLst>
              <a:ext uri="{FF2B5EF4-FFF2-40B4-BE49-F238E27FC236}">
                <a16:creationId xmlns:a16="http://schemas.microsoft.com/office/drawing/2014/main" id="{BEC27079-C0B6-61A3-EDFC-EF173BDA1AC9}"/>
              </a:ext>
            </a:extLst>
          </p:cNvPr>
          <p:cNvSpPr/>
          <p:nvPr/>
        </p:nvSpPr>
        <p:spPr>
          <a:xfrm>
            <a:off x="0" y="9568531"/>
            <a:ext cx="6858000" cy="3374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2CC146F0-2C6D-B3F8-264D-4C3B294DBCB8}"/>
              </a:ext>
            </a:extLst>
          </p:cNvPr>
          <p:cNvSpPr txBox="1"/>
          <p:nvPr/>
        </p:nvSpPr>
        <p:spPr>
          <a:xfrm>
            <a:off x="3578083" y="1411909"/>
            <a:ext cx="3027433" cy="8048357"/>
          </a:xfrm>
          <a:prstGeom prst="rect">
            <a:avLst/>
          </a:prstGeom>
          <a:noFill/>
        </p:spPr>
        <p:txBody>
          <a:bodyPr wrap="square" rtlCol="0">
            <a:spAutoFit/>
          </a:bodyPr>
          <a:lstStyle/>
          <a:p>
            <a:pPr algn="just"/>
            <a:r>
              <a:rPr lang="fr-FR" sz="1100" dirty="0"/>
              <a:t>Madame le Maire précise que la commune est concernée par ce syndicat dans la mesure où un tronçon du Dropt traverse le territoire communal (à </a:t>
            </a:r>
            <a:r>
              <a:rPr lang="fr-FR" sz="1100" dirty="0" err="1"/>
              <a:t>Sallebruneau</a:t>
            </a:r>
            <a:r>
              <a:rPr lang="fr-FR" sz="1100" dirty="0"/>
              <a:t>).</a:t>
            </a:r>
          </a:p>
          <a:p>
            <a:pPr algn="just"/>
            <a:r>
              <a:rPr lang="fr-FR" sz="1100" dirty="0"/>
              <a:t>Vote à l’unanimité des membres présents et représentés :</a:t>
            </a:r>
          </a:p>
          <a:p>
            <a:pPr lvl="0" algn="just"/>
            <a:r>
              <a:rPr lang="fr-FR" sz="1100" dirty="0"/>
              <a:t>Sandrine Kies en qualité de déléguée titulaire ; </a:t>
            </a:r>
          </a:p>
          <a:p>
            <a:pPr lvl="0" algn="just"/>
            <a:r>
              <a:rPr lang="fr-FR" sz="1100" dirty="0"/>
              <a:t>Michel </a:t>
            </a:r>
            <a:r>
              <a:rPr lang="fr-FR" sz="1100" dirty="0" err="1"/>
              <a:t>Delbary</a:t>
            </a:r>
            <a:r>
              <a:rPr lang="fr-FR" sz="1100" dirty="0"/>
              <a:t> en qualité de délégué suppléant. </a:t>
            </a:r>
          </a:p>
          <a:p>
            <a:pPr algn="just"/>
            <a:r>
              <a:rPr lang="fr-FR" sz="1100" dirty="0"/>
              <a:t> </a:t>
            </a:r>
          </a:p>
          <a:p>
            <a:pPr algn="just"/>
            <a:endParaRPr lang="fr-FR" sz="1100" dirty="0"/>
          </a:p>
          <a:p>
            <a:pPr algn="just"/>
            <a:r>
              <a:rPr lang="fr-FR" sz="1100" b="1" i="1" u="sng" dirty="0"/>
              <a:t>13– FONCTIONNEMENT DU SIRP (Syndicat Intercommunal de Regroupement Pédagogique)</a:t>
            </a:r>
            <a:endParaRPr lang="fr-FR" sz="1100" dirty="0"/>
          </a:p>
          <a:p>
            <a:pPr algn="just"/>
            <a:endParaRPr lang="fr-FR" sz="1100" dirty="0"/>
          </a:p>
          <a:p>
            <a:pPr algn="just"/>
            <a:r>
              <a:rPr lang="fr-FR" sz="1100" dirty="0"/>
              <a:t>Madame le Maire informe son Conseil Municipal que suite à l’élection du bureau du SIRP, Monsieur Brun (Maire de Lugasson) a été élu président, Madame Cruchon (élue de Baigneaux) et Madame Reynaud (élue de Cessac), vices présidentes.</a:t>
            </a:r>
          </a:p>
          <a:p>
            <a:pPr algn="just"/>
            <a:r>
              <a:rPr lang="fr-FR" sz="1100" dirty="0"/>
              <a:t>La commune de Frontenac qui représente au sein du RPI la structure d’accueil la plus importante et qui contribue de manière significative au budget global, ne fait plus partie du bureau et le conseil s’interroge sur la place qui lui est accordée au sein de ce dispositif.</a:t>
            </a:r>
          </a:p>
          <a:p>
            <a:pPr algn="just"/>
            <a:endParaRPr lang="fr-FR" sz="1100" dirty="0"/>
          </a:p>
          <a:p>
            <a:pPr algn="just"/>
            <a:endParaRPr lang="fr-FR" sz="1100" dirty="0"/>
          </a:p>
          <a:p>
            <a:pPr algn="just"/>
            <a:r>
              <a:rPr lang="fr-FR" sz="1100" b="1" i="1" u="sng" dirty="0"/>
              <a:t>DIVERS</a:t>
            </a:r>
          </a:p>
          <a:p>
            <a:pPr algn="just"/>
            <a:endParaRPr lang="fr-FR" sz="1100" dirty="0"/>
          </a:p>
          <a:p>
            <a:pPr algn="just"/>
            <a:r>
              <a:rPr lang="fr-FR" sz="1100" b="1" dirty="0">
                <a:solidFill>
                  <a:srgbClr val="0070C0"/>
                </a:solidFill>
              </a:rPr>
              <a:t>Parc de jeux de la Lirette</a:t>
            </a:r>
            <a:endParaRPr lang="fr-FR" sz="1100" dirty="0">
              <a:solidFill>
                <a:srgbClr val="0070C0"/>
              </a:solidFill>
            </a:endParaRPr>
          </a:p>
          <a:p>
            <a:pPr algn="just"/>
            <a:r>
              <a:rPr lang="fr-FR" sz="1100" dirty="0"/>
              <a:t> </a:t>
            </a:r>
          </a:p>
          <a:p>
            <a:pPr algn="just"/>
            <a:r>
              <a:rPr lang="fr-FR" sz="1100" dirty="0"/>
              <a:t>Le parc de jeux de la Lirette doit faire l’objet d’un entretien par la société KOMPAN pour lequel un devis de 3000 € a été validé par l’ancienne municipalité. </a:t>
            </a:r>
          </a:p>
          <a:p>
            <a:pPr algn="just"/>
            <a:r>
              <a:rPr lang="fr-FR" sz="1100" dirty="0"/>
              <a:t>En raison de la découverte de plusieurs pièces défectueuses sur le site, nous avons décidé de prendre un arrêté d’interdiction d’accès au parc, provisoire. Un devis complémentaire a été demandé à l’entreprise KOMPAN, qui s’élève à 6 000 €. </a:t>
            </a:r>
          </a:p>
          <a:p>
            <a:pPr algn="just"/>
            <a:r>
              <a:rPr lang="fr-FR" sz="1100" dirty="0"/>
              <a:t>Monsieur </a:t>
            </a:r>
            <a:r>
              <a:rPr lang="fr-FR" sz="1100" dirty="0" err="1"/>
              <a:t>Ravoux</a:t>
            </a:r>
            <a:r>
              <a:rPr lang="fr-FR" sz="1100" dirty="0"/>
              <a:t> a réussi à faire diminuer le devis à 1 800 € après étude de celui-ci. Merci à lui !</a:t>
            </a:r>
          </a:p>
          <a:p>
            <a:pPr algn="just"/>
            <a:endParaRPr lang="fr-FR" sz="1100" dirty="0"/>
          </a:p>
          <a:p>
            <a:pPr algn="just"/>
            <a:endParaRPr lang="fr-FR" sz="1100" dirty="0"/>
          </a:p>
          <a:p>
            <a:pPr algn="just"/>
            <a:endParaRPr lang="fr-FR" sz="1100" dirty="0"/>
          </a:p>
          <a:p>
            <a:pPr algn="just"/>
            <a:r>
              <a:rPr lang="fr-FR" sz="1100" dirty="0"/>
              <a:t>Clôture de la séance à 20 heures 15.</a:t>
            </a:r>
          </a:p>
        </p:txBody>
      </p:sp>
      <p:sp>
        <p:nvSpPr>
          <p:cNvPr id="7" name="ZoneTexte 6">
            <a:extLst>
              <a:ext uri="{FF2B5EF4-FFF2-40B4-BE49-F238E27FC236}">
                <a16:creationId xmlns:a16="http://schemas.microsoft.com/office/drawing/2014/main" id="{06BF29B1-E1E2-8C88-473C-73CA3BFB2D01}"/>
              </a:ext>
            </a:extLst>
          </p:cNvPr>
          <p:cNvSpPr txBox="1"/>
          <p:nvPr/>
        </p:nvSpPr>
        <p:spPr>
          <a:xfrm>
            <a:off x="298166" y="1411909"/>
            <a:ext cx="3027433" cy="8386911"/>
          </a:xfrm>
          <a:prstGeom prst="rect">
            <a:avLst/>
          </a:prstGeom>
          <a:noFill/>
        </p:spPr>
        <p:txBody>
          <a:bodyPr wrap="square" rtlCol="0">
            <a:spAutoFit/>
          </a:bodyPr>
          <a:lstStyle/>
          <a:p>
            <a:pPr algn="just"/>
            <a:r>
              <a:rPr lang="fr-FR" sz="1100" b="1" i="1" u="sng" dirty="0"/>
              <a:t>10 – DELEGUE(E)S CCID (Commission Communale des Impôts Directs)</a:t>
            </a:r>
            <a:endParaRPr lang="fr-FR" sz="1100" dirty="0"/>
          </a:p>
          <a:p>
            <a:pPr algn="r"/>
            <a:r>
              <a:rPr lang="fr-FR" sz="1100" b="1" i="1" dirty="0"/>
              <a:t>Délibération : DE_029_2026</a:t>
            </a:r>
            <a:endParaRPr lang="fr-FR" sz="1100" dirty="0"/>
          </a:p>
          <a:p>
            <a:pPr algn="just"/>
            <a:r>
              <a:rPr lang="fr-FR" sz="1100" dirty="0"/>
              <a:t> </a:t>
            </a:r>
          </a:p>
          <a:p>
            <a:pPr algn="just"/>
            <a:r>
              <a:rPr lang="fr-FR" sz="1100" dirty="0"/>
              <a:t>Madame le Maire donne lecture du courrier reçu de la DRFIP de la Gironde demandant le renouvellement de la Commission Communale des Impôts Directs (CCID) suite aux élections municipales des 15 et 22 mars 2026.</a:t>
            </a:r>
          </a:p>
          <a:p>
            <a:pPr algn="just"/>
            <a:r>
              <a:rPr lang="fr-FR" sz="1100" dirty="0"/>
              <a:t> </a:t>
            </a:r>
          </a:p>
          <a:p>
            <a:pPr algn="just"/>
            <a:r>
              <a:rPr lang="fr-FR" sz="1100" dirty="0"/>
              <a:t>Elle précise que, pour les communes de moins de 2000 habitants, 24 propositions de personnes sont attendues mais 12 personnes seulement siègeront.</a:t>
            </a:r>
          </a:p>
          <a:p>
            <a:pPr algn="just"/>
            <a:r>
              <a:rPr lang="fr-FR" sz="1100" dirty="0"/>
              <a:t> </a:t>
            </a:r>
          </a:p>
          <a:p>
            <a:pPr algn="just"/>
            <a:r>
              <a:rPr lang="fr-FR" sz="1100" dirty="0"/>
              <a:t>Le Conseil Municipal, à l'unanimité des membres présents et représentés, établit la liste de proposition des personnes appelées à siéger à la Commission Communale des Impôts Directs (CCID).</a:t>
            </a:r>
          </a:p>
          <a:p>
            <a:pPr algn="just"/>
            <a:r>
              <a:rPr lang="fr-FR" sz="1100" dirty="0"/>
              <a:t> </a:t>
            </a:r>
          </a:p>
          <a:p>
            <a:pPr algn="just"/>
            <a:r>
              <a:rPr lang="fr-FR" sz="1100" dirty="0"/>
              <a:t> </a:t>
            </a:r>
          </a:p>
          <a:p>
            <a:pPr algn="just"/>
            <a:r>
              <a:rPr lang="fr-FR" sz="1100" b="1" i="1" u="sng" dirty="0"/>
              <a:t>11 – DELEGUE(E)S CLE et SDEEG</a:t>
            </a:r>
            <a:endParaRPr lang="fr-FR" sz="1100" dirty="0"/>
          </a:p>
          <a:p>
            <a:pPr algn="r"/>
            <a:r>
              <a:rPr lang="fr-FR" sz="1100" b="1" i="1" dirty="0"/>
              <a:t>Délibération : DE_020_2026</a:t>
            </a:r>
          </a:p>
          <a:p>
            <a:pPr algn="r"/>
            <a:endParaRPr lang="fr-FR" sz="1100" dirty="0"/>
          </a:p>
          <a:p>
            <a:pPr algn="just"/>
            <a:r>
              <a:rPr lang="fr-FR" sz="1100" dirty="0"/>
              <a:t>Suite au renouvellement du Conseil Municipal, il convient de désigner les représentants de la commune au sein de la Commission Locale de l’Énergie de l’Entre-deux-Mers (CLE) et des instances du Syndicat Départemental d'Énergie Électrique de la Gironde (SDEEG)</a:t>
            </a:r>
          </a:p>
          <a:p>
            <a:pPr algn="just"/>
            <a:endParaRPr lang="fr-FR" sz="1100" dirty="0"/>
          </a:p>
          <a:p>
            <a:pPr algn="just"/>
            <a:r>
              <a:rPr lang="fr-FR" sz="1100" dirty="0"/>
              <a:t>Madame le Maire rappelle que la commune de Frontenac a transféré la compétence « éclairage public » au SDEEG.</a:t>
            </a:r>
          </a:p>
          <a:p>
            <a:pPr algn="just"/>
            <a:r>
              <a:rPr lang="fr-FR" sz="1100" dirty="0"/>
              <a:t>Accord unanime :</a:t>
            </a:r>
          </a:p>
          <a:p>
            <a:pPr lvl="0" algn="just"/>
            <a:r>
              <a:rPr lang="fr-FR" sz="1100" dirty="0"/>
              <a:t>Michel DELBARY et Sandrine KIES en qualité de représentants à la Commission Locale de l’Énergie de l’Entre-deux-Mers,</a:t>
            </a:r>
          </a:p>
          <a:p>
            <a:pPr lvl="0" algn="just"/>
            <a:r>
              <a:rPr lang="fr-FR" sz="1100" dirty="0"/>
              <a:t>Michel DELBARY en qualité de délégué au SDEEG.</a:t>
            </a:r>
          </a:p>
          <a:p>
            <a:pPr algn="just"/>
            <a:r>
              <a:rPr lang="fr-FR" sz="1100" b="1" i="1" dirty="0"/>
              <a:t> </a:t>
            </a:r>
          </a:p>
          <a:p>
            <a:pPr algn="just"/>
            <a:endParaRPr lang="fr-FR" sz="1100" dirty="0"/>
          </a:p>
          <a:p>
            <a:pPr algn="just"/>
            <a:r>
              <a:rPr lang="fr-FR" sz="1100" b="1" i="1" u="sng" dirty="0"/>
              <a:t>12 – DELEGUE(E)S SYNDICAT MIXTE DROPT AVAL</a:t>
            </a:r>
            <a:endParaRPr lang="fr-FR" sz="1100" dirty="0"/>
          </a:p>
          <a:p>
            <a:pPr algn="r"/>
            <a:r>
              <a:rPr lang="fr-FR" sz="1100" b="1" i="1" dirty="0"/>
              <a:t>Délibération : DE_024_2026</a:t>
            </a:r>
          </a:p>
          <a:p>
            <a:pPr algn="just"/>
            <a:endParaRPr lang="fr-FR" sz="1100" dirty="0"/>
          </a:p>
          <a:p>
            <a:pPr algn="just"/>
            <a:r>
              <a:rPr lang="fr-FR" sz="1100" dirty="0"/>
              <a:t>Le Conseil Municipal procède à l’élection d’un délégué titulaire et d’un délégué suppléant au sein du Syndicat Mixte du Dropt Aval.</a:t>
            </a:r>
          </a:p>
          <a:p>
            <a:pPr algn="just"/>
            <a:endParaRPr lang="fr-FR" sz="1100" dirty="0"/>
          </a:p>
        </p:txBody>
      </p:sp>
    </p:spTree>
    <p:extLst>
      <p:ext uri="{BB962C8B-B14F-4D97-AF65-F5344CB8AC3E}">
        <p14:creationId xmlns:p14="http://schemas.microsoft.com/office/powerpoint/2010/main" val="3586603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1250288"/>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r>
              <a:rPr lang="fr-FR" sz="3000" b="1" i="1" dirty="0"/>
              <a:t>	  		LES MOMENTS DE VIE</a:t>
            </a:r>
          </a:p>
        </p:txBody>
      </p:sp>
      <p:sp>
        <p:nvSpPr>
          <p:cNvPr id="3" name="Rectangle 2"/>
          <p:cNvSpPr/>
          <p:nvPr/>
        </p:nvSpPr>
        <p:spPr>
          <a:xfrm>
            <a:off x="0" y="9568531"/>
            <a:ext cx="6858000" cy="337469"/>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74754" name="Picture 2" descr="80ème anniversaire de la Victoire du 8 mai 1945 | Mairie de Bozouls"/>
          <p:cNvPicPr>
            <a:picLocks noChangeAspect="1" noChangeArrowheads="1"/>
          </p:cNvPicPr>
          <p:nvPr/>
        </p:nvPicPr>
        <p:blipFill>
          <a:blip r:embed="rId2" cstate="print"/>
          <a:srcRect l="15449" r="16178"/>
          <a:stretch>
            <a:fillRect/>
          </a:stretch>
        </p:blipFill>
        <p:spPr bwMode="auto">
          <a:xfrm>
            <a:off x="368034" y="1331903"/>
            <a:ext cx="2784143" cy="1603420"/>
          </a:xfrm>
          <a:prstGeom prst="rect">
            <a:avLst/>
          </a:prstGeom>
          <a:noFill/>
        </p:spPr>
      </p:pic>
      <p:sp>
        <p:nvSpPr>
          <p:cNvPr id="13" name="ZoneTexte 12"/>
          <p:cNvSpPr txBox="1"/>
          <p:nvPr/>
        </p:nvSpPr>
        <p:spPr>
          <a:xfrm>
            <a:off x="3705825" y="1365831"/>
            <a:ext cx="2908300" cy="1389389"/>
          </a:xfrm>
          <a:prstGeom prst="rect">
            <a:avLst/>
          </a:prstGeom>
          <a:noFill/>
        </p:spPr>
        <p:txBody>
          <a:bodyPr wrap="square" lIns="95793" tIns="47896" rIns="95793" bIns="47896" rtlCol="0">
            <a:spAutoFit/>
          </a:bodyPr>
          <a:lstStyle/>
          <a:p>
            <a:pPr algn="just"/>
            <a:r>
              <a:rPr lang="fr-FR" sz="1200" i="1" dirty="0"/>
              <a:t>Se souvenir est un devoir de mémoire essentiel afin que les mots prononcés au lendemain de la guerre </a:t>
            </a:r>
          </a:p>
          <a:p>
            <a:pPr algn="ctr"/>
            <a:r>
              <a:rPr lang="fr-FR" sz="1200" b="1" i="1" dirty="0"/>
              <a:t>« Plus jamais ça »</a:t>
            </a:r>
          </a:p>
          <a:p>
            <a:pPr algn="just"/>
            <a:r>
              <a:rPr lang="fr-FR" sz="1200" i="1" dirty="0"/>
              <a:t>continuent de résonner auprès des générations qui ont eu la chance d’être épargnées par les conflits.</a:t>
            </a:r>
          </a:p>
        </p:txBody>
      </p:sp>
      <p:sp>
        <p:nvSpPr>
          <p:cNvPr id="14" name="Ellipse 13"/>
          <p:cNvSpPr/>
          <p:nvPr/>
        </p:nvSpPr>
        <p:spPr>
          <a:xfrm>
            <a:off x="2816351" y="4697576"/>
            <a:ext cx="2187617" cy="2231983"/>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a:p>
        </p:txBody>
      </p:sp>
      <p:sp>
        <p:nvSpPr>
          <p:cNvPr id="15" name="Rectangle à coins arrondis 14"/>
          <p:cNvSpPr/>
          <p:nvPr/>
        </p:nvSpPr>
        <p:spPr>
          <a:xfrm rot="5400000">
            <a:off x="109254" y="6483536"/>
            <a:ext cx="2934179" cy="2795803"/>
          </a:xfrm>
          <a:prstGeom prst="round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a:p>
        </p:txBody>
      </p:sp>
      <p:sp>
        <p:nvSpPr>
          <p:cNvPr id="16" name="Rectangle à coins arrondis 15"/>
          <p:cNvSpPr/>
          <p:nvPr/>
        </p:nvSpPr>
        <p:spPr>
          <a:xfrm rot="5400000">
            <a:off x="4516313" y="7452772"/>
            <a:ext cx="1905008" cy="2012001"/>
          </a:xfrm>
          <a:prstGeom prst="round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dirty="0"/>
          </a:p>
        </p:txBody>
      </p:sp>
      <p:sp>
        <p:nvSpPr>
          <p:cNvPr id="4" name="ZoneTexte 3">
            <a:extLst>
              <a:ext uri="{FF2B5EF4-FFF2-40B4-BE49-F238E27FC236}">
                <a16:creationId xmlns:a16="http://schemas.microsoft.com/office/drawing/2014/main" id="{5C4F3C91-69B0-1318-A617-2921F1484F33}"/>
              </a:ext>
            </a:extLst>
          </p:cNvPr>
          <p:cNvSpPr txBox="1"/>
          <p:nvPr/>
        </p:nvSpPr>
        <p:spPr>
          <a:xfrm>
            <a:off x="591137" y="3196271"/>
            <a:ext cx="5746163" cy="1200329"/>
          </a:xfrm>
          <a:prstGeom prst="rect">
            <a:avLst/>
          </a:prstGeom>
          <a:noFill/>
        </p:spPr>
        <p:txBody>
          <a:bodyPr wrap="square" rtlCol="0">
            <a:spAutoFit/>
          </a:bodyPr>
          <a:lstStyle/>
          <a:p>
            <a:pPr algn="just"/>
            <a:r>
              <a:rPr lang="fr-FR" sz="1200" i="1" dirty="0"/>
              <a:t>Nous avons eu le plaisir de vous retrouver aux monuments aux morts de </a:t>
            </a:r>
            <a:r>
              <a:rPr lang="fr-FR" sz="1200" i="1" dirty="0" err="1"/>
              <a:t>Sallebruneau</a:t>
            </a:r>
            <a:r>
              <a:rPr lang="fr-FR" sz="1200" i="1" dirty="0"/>
              <a:t> et de Frontenac pour rendre un hommage solennel à celles et ceux qui ont sacrifié leur vie pour les libertés dont nous jouissons aujourd’hui.</a:t>
            </a:r>
          </a:p>
          <a:p>
            <a:endParaRPr lang="fr-FR" sz="1200" i="1" dirty="0"/>
          </a:p>
          <a:p>
            <a:pPr algn="ctr"/>
            <a:r>
              <a:rPr lang="fr-FR" sz="1200" i="1" dirty="0"/>
              <a:t>Un grand merci à Emile et à Aurore</a:t>
            </a:r>
          </a:p>
          <a:p>
            <a:pPr algn="ctr"/>
            <a:r>
              <a:rPr lang="fr-FR" sz="1200" i="1" dirty="0"/>
              <a:t>pour leur précieuse participation à cette cérémonie.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1981082" y="5315784"/>
            <a:ext cx="2315594" cy="3569321"/>
          </a:xfrm>
          <a:prstGeom prst="rect">
            <a:avLst/>
          </a:prstGeom>
          <a:noFill/>
          <a:ln w="9525">
            <a:noFill/>
            <a:miter lim="800000"/>
            <a:headEnd/>
            <a:tailEnd/>
          </a:ln>
          <a:effectLst/>
        </p:spPr>
      </p:pic>
      <p:sp>
        <p:nvSpPr>
          <p:cNvPr id="7" name="ZoneTexte 6"/>
          <p:cNvSpPr txBox="1"/>
          <p:nvPr/>
        </p:nvSpPr>
        <p:spPr>
          <a:xfrm>
            <a:off x="409433" y="1020895"/>
            <a:ext cx="5927867" cy="3436103"/>
          </a:xfrm>
          <a:prstGeom prst="rect">
            <a:avLst/>
          </a:prstGeom>
          <a:noFill/>
        </p:spPr>
        <p:txBody>
          <a:bodyPr wrap="square" lIns="95793" tIns="47896" rIns="95793" bIns="47896" rtlCol="0">
            <a:spAutoFit/>
          </a:bodyPr>
          <a:lstStyle/>
          <a:p>
            <a:pPr algn="ctr"/>
            <a:endParaRPr lang="fr-FR" sz="2100" dirty="0">
              <a:solidFill>
                <a:srgbClr val="E622CA"/>
              </a:solidFill>
              <a:latin typeface="Gabriola" pitchFamily="82" charset="0"/>
            </a:endParaRPr>
          </a:p>
          <a:p>
            <a:pPr algn="ctr"/>
            <a:r>
              <a:rPr lang="fr-FR" b="1" i="1" dirty="0">
                <a:solidFill>
                  <a:schemeClr val="accent6">
                    <a:lumMod val="50000"/>
                  </a:schemeClr>
                </a:solidFill>
                <a:latin typeface="Book Antiqua" pitchFamily="18" charset="0"/>
              </a:rPr>
              <a:t>LA MAIADE – vendredi 29 mai 2026</a:t>
            </a:r>
          </a:p>
          <a:p>
            <a:pPr algn="ctr"/>
            <a:endParaRPr lang="fr-FR" b="1" i="1" dirty="0">
              <a:solidFill>
                <a:schemeClr val="accent6">
                  <a:lumMod val="50000"/>
                </a:schemeClr>
              </a:solidFill>
              <a:latin typeface="Book Antiqua" pitchFamily="18" charset="0"/>
            </a:endParaRPr>
          </a:p>
          <a:p>
            <a:r>
              <a:rPr lang="fr-FR" sz="1200" b="1" dirty="0"/>
              <a:t>Un grand merci </a:t>
            </a:r>
            <a:r>
              <a:rPr lang="fr-FR" sz="1200" dirty="0"/>
              <a:t>à toutes celles et ceux qui ont participé à cette belle </a:t>
            </a:r>
            <a:r>
              <a:rPr lang="fr-FR" sz="1200" dirty="0" err="1"/>
              <a:t>Maïade</a:t>
            </a:r>
            <a:r>
              <a:rPr lang="fr-FR" sz="1200" dirty="0"/>
              <a:t> et contribué à faire de cette soirée un moment chaleureux et convivial.</a:t>
            </a:r>
          </a:p>
          <a:p>
            <a:endParaRPr lang="fr-FR" sz="1200" dirty="0"/>
          </a:p>
          <a:p>
            <a:pPr algn="just"/>
            <a:r>
              <a:rPr lang="fr-FR" sz="1200" dirty="0"/>
              <a:t>Nous adressons également nos remerciements à Valérie et Quinquin pour leur implication, Yannick Garras et à Michel </a:t>
            </a:r>
            <a:r>
              <a:rPr lang="fr-FR" sz="1200" dirty="0" err="1"/>
              <a:t>Delbary</a:t>
            </a:r>
            <a:r>
              <a:rPr lang="fr-FR" sz="1200" dirty="0"/>
              <a:t> pour leur généreuse contribution avec l’offre du vin partagé, Yvette pour la réalisation des décorations des tables.</a:t>
            </a:r>
          </a:p>
          <a:p>
            <a:pPr algn="just"/>
            <a:r>
              <a:rPr lang="fr-FR" sz="1200" dirty="0"/>
              <a:t>Remerciements à Carole l’Épicerie « A la </a:t>
            </a:r>
            <a:r>
              <a:rPr lang="fr-FR" sz="1200" dirty="0" err="1"/>
              <a:t>res’course</a:t>
            </a:r>
            <a:r>
              <a:rPr lang="fr-FR" sz="1200" dirty="0"/>
              <a:t> », Christian « Bar l’Archange », Nicolas « La Boulange » et Nicolas « le crêpier », qui ont régalé nos papilles tout au long de cette soirée.</a:t>
            </a:r>
          </a:p>
          <a:p>
            <a:pPr algn="just"/>
            <a:r>
              <a:rPr lang="fr-FR" sz="1200" dirty="0"/>
              <a:t>Enfin, nous remercions tout particulièrement les enfants de la commune pour</a:t>
            </a:r>
          </a:p>
          <a:p>
            <a:pPr algn="just"/>
            <a:r>
              <a:rPr lang="fr-FR" sz="1200" dirty="0"/>
              <a:t>leurs touchants vœux et leurs messages pleins d’espoir pour l’avenir.</a:t>
            </a:r>
          </a:p>
          <a:p>
            <a:pPr marL="1528763" defTabSz="628650"/>
            <a:endParaRPr lang="fr-FR" sz="1400" dirty="0"/>
          </a:p>
          <a:p>
            <a:pPr algn="ctr" defTabSz="628650"/>
            <a:r>
              <a:rPr lang="fr-FR" sz="1200" b="1" i="1" dirty="0">
                <a:solidFill>
                  <a:srgbClr val="7030A0"/>
                </a:solidFill>
              </a:rPr>
              <a:t>Vous pouvez encore venir découvrir ces messages accrochés à l’arbre de la </a:t>
            </a:r>
            <a:r>
              <a:rPr lang="fr-FR" sz="1200" b="1" i="1" dirty="0" err="1">
                <a:solidFill>
                  <a:srgbClr val="7030A0"/>
                </a:solidFill>
              </a:rPr>
              <a:t>Maïade</a:t>
            </a:r>
            <a:endParaRPr lang="fr-FR" sz="1200" b="1" i="1" dirty="0">
              <a:solidFill>
                <a:srgbClr val="7030A0"/>
              </a:solidFill>
            </a:endParaRPr>
          </a:p>
        </p:txBody>
      </p:sp>
      <p:pic>
        <p:nvPicPr>
          <p:cNvPr id="7178" name="Picture 10"/>
          <p:cNvPicPr>
            <a:picLocks noChangeAspect="1" noChangeArrowheads="1"/>
          </p:cNvPicPr>
          <p:nvPr/>
        </p:nvPicPr>
        <p:blipFill>
          <a:blip r:embed="rId3" cstate="print"/>
          <a:srcRect r="23806"/>
          <a:stretch>
            <a:fillRect/>
          </a:stretch>
        </p:blipFill>
        <p:spPr bwMode="auto">
          <a:xfrm>
            <a:off x="357400" y="8018729"/>
            <a:ext cx="1524910" cy="1327636"/>
          </a:xfrm>
          <a:prstGeom prst="rect">
            <a:avLst/>
          </a:prstGeom>
          <a:noFill/>
          <a:ln w="9525">
            <a:noFill/>
            <a:miter lim="800000"/>
            <a:headEnd/>
            <a:tailEnd/>
          </a:ln>
          <a:effectLst/>
        </p:spPr>
      </p:pic>
      <p:pic>
        <p:nvPicPr>
          <p:cNvPr id="13" name="Picture 7"/>
          <p:cNvPicPr>
            <a:picLocks noChangeAspect="1" noChangeArrowheads="1"/>
          </p:cNvPicPr>
          <p:nvPr/>
        </p:nvPicPr>
        <p:blipFill>
          <a:blip r:embed="rId4" cstate="print"/>
          <a:srcRect l="-1556"/>
          <a:stretch>
            <a:fillRect/>
          </a:stretch>
        </p:blipFill>
        <p:spPr bwMode="auto">
          <a:xfrm>
            <a:off x="4343417" y="7397671"/>
            <a:ext cx="2254233" cy="1921334"/>
          </a:xfrm>
          <a:prstGeom prst="rect">
            <a:avLst/>
          </a:prstGeom>
          <a:noFill/>
          <a:ln w="9525">
            <a:noFill/>
            <a:miter lim="800000"/>
            <a:headEnd/>
            <a:tailEnd/>
          </a:ln>
          <a:effectLst/>
        </p:spPr>
      </p:pic>
      <p:pic>
        <p:nvPicPr>
          <p:cNvPr id="68609" name="Picture 1"/>
          <p:cNvPicPr>
            <a:picLocks noChangeAspect="1" noChangeArrowheads="1"/>
          </p:cNvPicPr>
          <p:nvPr/>
        </p:nvPicPr>
        <p:blipFill>
          <a:blip r:embed="rId5" cstate="print"/>
          <a:srcRect l="7502" r="15108"/>
          <a:stretch>
            <a:fillRect/>
          </a:stretch>
        </p:blipFill>
        <p:spPr bwMode="auto">
          <a:xfrm>
            <a:off x="4395450" y="4953000"/>
            <a:ext cx="2202200" cy="1921334"/>
          </a:xfrm>
          <a:prstGeom prst="rect">
            <a:avLst/>
          </a:prstGeom>
          <a:noFill/>
          <a:ln w="9525">
            <a:noFill/>
            <a:miter lim="800000"/>
            <a:headEnd/>
            <a:tailEnd/>
          </a:ln>
          <a:effectLst/>
        </p:spPr>
      </p:pic>
      <p:sp>
        <p:nvSpPr>
          <p:cNvPr id="12" name="Rectangle 11"/>
          <p:cNvSpPr/>
          <p:nvPr/>
        </p:nvSpPr>
        <p:spPr>
          <a:xfrm>
            <a:off x="0" y="9568531"/>
            <a:ext cx="6858000" cy="337469"/>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7177" name="Picture 9"/>
          <p:cNvPicPr>
            <a:picLocks noChangeAspect="1" noChangeArrowheads="1"/>
          </p:cNvPicPr>
          <p:nvPr/>
        </p:nvPicPr>
        <p:blipFill>
          <a:blip r:embed="rId6" cstate="print"/>
          <a:srcRect/>
          <a:stretch>
            <a:fillRect/>
          </a:stretch>
        </p:blipFill>
        <p:spPr bwMode="auto">
          <a:xfrm>
            <a:off x="357401" y="4953000"/>
            <a:ext cx="1524910" cy="2913606"/>
          </a:xfrm>
          <a:prstGeom prst="rect">
            <a:avLst/>
          </a:prstGeom>
          <a:noFill/>
          <a:ln w="9525">
            <a:noFill/>
            <a:miter lim="800000"/>
            <a:headEnd/>
            <a:tailEnd/>
          </a:ln>
          <a:effectLst/>
        </p:spPr>
      </p:pic>
      <p:sp>
        <p:nvSpPr>
          <p:cNvPr id="3" name="Rectangle 2">
            <a:extLst>
              <a:ext uri="{FF2B5EF4-FFF2-40B4-BE49-F238E27FC236}">
                <a16:creationId xmlns:a16="http://schemas.microsoft.com/office/drawing/2014/main" id="{1161F58A-7B71-267C-480C-A3C266453BBF}"/>
              </a:ext>
            </a:extLst>
          </p:cNvPr>
          <p:cNvSpPr/>
          <p:nvPr/>
        </p:nvSpPr>
        <p:spPr>
          <a:xfrm>
            <a:off x="0" y="0"/>
            <a:ext cx="6858000" cy="1250288"/>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r>
              <a:rPr lang="fr-FR" sz="3000" b="1" i="1" dirty="0"/>
              <a:t>	  		LES MOMENTS DE VIE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568531"/>
            <a:ext cx="6858000" cy="337469"/>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4" name="Picture 2"/>
          <p:cNvPicPr>
            <a:picLocks noChangeAspect="1" noChangeArrowheads="1"/>
          </p:cNvPicPr>
          <p:nvPr/>
        </p:nvPicPr>
        <p:blipFill>
          <a:blip r:embed="rId2" cstate="print"/>
          <a:srcRect/>
          <a:stretch>
            <a:fillRect/>
          </a:stretch>
        </p:blipFill>
        <p:spPr bwMode="auto">
          <a:xfrm>
            <a:off x="464025" y="2495181"/>
            <a:ext cx="2017486" cy="3063188"/>
          </a:xfrm>
          <a:prstGeom prst="rect">
            <a:avLst/>
          </a:prstGeom>
          <a:noFill/>
          <a:ln w="9525">
            <a:noFill/>
            <a:miter lim="800000"/>
            <a:headEnd/>
            <a:tailEnd/>
          </a:ln>
          <a:effectLst/>
        </p:spPr>
      </p:pic>
      <p:sp>
        <p:nvSpPr>
          <p:cNvPr id="5" name="ZoneTexte 4"/>
          <p:cNvSpPr txBox="1"/>
          <p:nvPr/>
        </p:nvSpPr>
        <p:spPr>
          <a:xfrm>
            <a:off x="313899" y="1414029"/>
            <a:ext cx="6242232" cy="1189334"/>
          </a:xfrm>
          <a:prstGeom prst="rect">
            <a:avLst/>
          </a:prstGeom>
          <a:noFill/>
        </p:spPr>
        <p:txBody>
          <a:bodyPr wrap="square" lIns="95793" tIns="47896" rIns="95793" bIns="47896" rtlCol="0">
            <a:spAutoFit/>
          </a:bodyPr>
          <a:lstStyle/>
          <a:p>
            <a:pPr algn="ctr"/>
            <a:r>
              <a:rPr lang="fr-FR" sz="2000" b="1" dirty="0">
                <a:solidFill>
                  <a:srgbClr val="BEA6DE"/>
                </a:solidFill>
                <a:latin typeface="Book Antiqua" panose="02040602050305030304" pitchFamily="18" charset="0"/>
              </a:rPr>
              <a:t>RAID DES PRINCES NOIRS </a:t>
            </a:r>
          </a:p>
          <a:p>
            <a:pPr algn="ctr"/>
            <a:endParaRPr lang="fr-FR" sz="1200" b="1" i="1" dirty="0">
              <a:solidFill>
                <a:srgbClr val="BEA6DE"/>
              </a:solidFill>
              <a:latin typeface="Bahnschrift Light" pitchFamily="34" charset="0"/>
            </a:endParaRPr>
          </a:p>
          <a:p>
            <a:pPr algn="just"/>
            <a:r>
              <a:rPr lang="fr-FR" sz="1200" dirty="0"/>
              <a:t>Le 04 avril 2026, nous avons eu le plaisir de recevoir sur notre commune les participants du Raid des Princes Noirs.</a:t>
            </a:r>
          </a:p>
          <a:p>
            <a:pPr algn="ctr"/>
            <a:endParaRPr lang="fr-FR" sz="1500" b="1" i="1" dirty="0">
              <a:solidFill>
                <a:srgbClr val="BEA6DE"/>
              </a:solidFill>
              <a:latin typeface="Bahnschrift Light" pitchFamily="34" charset="0"/>
            </a:endParaRPr>
          </a:p>
        </p:txBody>
      </p:sp>
      <p:pic>
        <p:nvPicPr>
          <p:cNvPr id="1026" name="Picture 2">
            <a:extLst>
              <a:ext uri="{FF2B5EF4-FFF2-40B4-BE49-F238E27FC236}">
                <a16:creationId xmlns:a16="http://schemas.microsoft.com/office/drawing/2014/main" id="{430E807F-F8C4-0C8D-F609-843166528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52" y="5760800"/>
            <a:ext cx="1743481" cy="2324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9D732A-AB1D-E478-D3AD-DDCDEEAAB9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470" y="2422100"/>
            <a:ext cx="3085500" cy="1389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BA15DD6-D0E3-1D32-2668-E4B722FFDB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089181"/>
            <a:ext cx="3085500" cy="138918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34B5225-C9A8-2FB5-1A93-BBF9A416F0FD}"/>
              </a:ext>
            </a:extLst>
          </p:cNvPr>
          <p:cNvSpPr txBox="1"/>
          <p:nvPr/>
        </p:nvSpPr>
        <p:spPr>
          <a:xfrm>
            <a:off x="272269" y="8239943"/>
            <a:ext cx="6242231" cy="1200329"/>
          </a:xfrm>
          <a:prstGeom prst="rect">
            <a:avLst/>
          </a:prstGeom>
          <a:noFill/>
        </p:spPr>
        <p:txBody>
          <a:bodyPr wrap="square" rtlCol="0">
            <a:spAutoFit/>
          </a:bodyPr>
          <a:lstStyle/>
          <a:p>
            <a:pPr algn="just"/>
            <a:r>
              <a:rPr lang="fr-FR" sz="1200" dirty="0"/>
              <a:t>Un enchaînement rythmé entre VTT’O, trail, différentes épreuves de course d’orientation, tir laser et escalade… de quoi solliciter autant les jambes que la tête !</a:t>
            </a:r>
          </a:p>
          <a:p>
            <a:pPr algn="just"/>
            <a:r>
              <a:rPr lang="fr-FR" sz="1200" dirty="0"/>
              <a:t>Jeunes et adultes, par équipes de 2, se sont lancés dans l’aventure avec engagement, … mais toujours avec le sourire. </a:t>
            </a:r>
          </a:p>
          <a:p>
            <a:pPr algn="just"/>
            <a:endParaRPr lang="fr-FR" sz="1000" dirty="0"/>
          </a:p>
          <a:p>
            <a:pPr algn="r"/>
            <a:r>
              <a:rPr lang="fr-FR" sz="1400" b="1" i="1" dirty="0"/>
              <a:t>Au plaisir de les retrouver prochainement sur notre commune</a:t>
            </a:r>
          </a:p>
        </p:txBody>
      </p:sp>
      <p:pic>
        <p:nvPicPr>
          <p:cNvPr id="1032" name="Picture 8">
            <a:extLst>
              <a:ext uri="{FF2B5EF4-FFF2-40B4-BE49-F238E27FC236}">
                <a16:creationId xmlns:a16="http://schemas.microsoft.com/office/drawing/2014/main" id="{9CB3FA57-80F0-C0A4-7D4A-A1EA5DC953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3384" y="5756264"/>
            <a:ext cx="3121116" cy="23291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5340A0-69DB-597D-C0F6-200D5DB87457}"/>
              </a:ext>
            </a:extLst>
          </p:cNvPr>
          <p:cNvSpPr/>
          <p:nvPr/>
        </p:nvSpPr>
        <p:spPr>
          <a:xfrm>
            <a:off x="0" y="0"/>
            <a:ext cx="6858000" cy="1250288"/>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r>
              <a:rPr lang="fr-FR" sz="3000" b="1" i="1" dirty="0"/>
              <a:t>	  		LES MOMENTS DE VIE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F4AD131F-5ED1-54B9-6FCD-9D61FEC7F606}"/>
              </a:ext>
            </a:extLst>
          </p:cNvPr>
          <p:cNvPicPr>
            <a:picLocks noChangeAspect="1" noChangeArrowheads="1"/>
          </p:cNvPicPr>
          <p:nvPr/>
        </p:nvPicPr>
        <p:blipFill>
          <a:blip r:embed="rId2" cstate="print"/>
          <a:srcRect/>
          <a:stretch>
            <a:fillRect/>
          </a:stretch>
        </p:blipFill>
        <p:spPr bwMode="auto">
          <a:xfrm>
            <a:off x="411096" y="5437744"/>
            <a:ext cx="2918085" cy="2899881"/>
          </a:xfrm>
          <a:prstGeom prst="rect">
            <a:avLst/>
          </a:prstGeom>
          <a:noFill/>
          <a:ln w="9525">
            <a:noFill/>
            <a:miter lim="800000"/>
            <a:headEnd/>
            <a:tailEnd/>
          </a:ln>
          <a:effectLst/>
        </p:spPr>
      </p:pic>
      <p:sp>
        <p:nvSpPr>
          <p:cNvPr id="9" name="Rectangle 8">
            <a:extLst>
              <a:ext uri="{FF2B5EF4-FFF2-40B4-BE49-F238E27FC236}">
                <a16:creationId xmlns:a16="http://schemas.microsoft.com/office/drawing/2014/main" id="{62718CC6-0EF0-DDDD-7929-A2CD7E0B9BBF}"/>
              </a:ext>
            </a:extLst>
          </p:cNvPr>
          <p:cNvSpPr/>
          <p:nvPr/>
        </p:nvSpPr>
        <p:spPr>
          <a:xfrm>
            <a:off x="0" y="9568531"/>
            <a:ext cx="6858000" cy="337469"/>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11" name="ZoneTexte 10">
            <a:extLst>
              <a:ext uri="{FF2B5EF4-FFF2-40B4-BE49-F238E27FC236}">
                <a16:creationId xmlns:a16="http://schemas.microsoft.com/office/drawing/2014/main" id="{5C2820E6-27DA-5810-6AD2-24156F2461EF}"/>
              </a:ext>
            </a:extLst>
          </p:cNvPr>
          <p:cNvSpPr txBox="1"/>
          <p:nvPr/>
        </p:nvSpPr>
        <p:spPr>
          <a:xfrm>
            <a:off x="1026994" y="1482370"/>
            <a:ext cx="5073555" cy="3046988"/>
          </a:xfrm>
          <a:prstGeom prst="rect">
            <a:avLst/>
          </a:prstGeom>
          <a:noFill/>
        </p:spPr>
        <p:txBody>
          <a:bodyPr wrap="square">
            <a:spAutoFit/>
          </a:bodyPr>
          <a:lstStyle/>
          <a:p>
            <a:pPr algn="ctr">
              <a:buNone/>
            </a:pPr>
            <a:r>
              <a:rPr lang="fr-FR" sz="2000" b="1" dirty="0">
                <a:solidFill>
                  <a:srgbClr val="7030A0"/>
                </a:solidFill>
                <a:latin typeface="Book Antiqua" panose="02040602050305030304" pitchFamily="18" charset="0"/>
              </a:rPr>
              <a:t>SKATE PARK</a:t>
            </a:r>
          </a:p>
          <a:p>
            <a:pPr algn="ctr">
              <a:buNone/>
            </a:pPr>
            <a:r>
              <a:rPr lang="fr-FR" sz="2000" b="1" dirty="0">
                <a:solidFill>
                  <a:srgbClr val="7030A0"/>
                </a:solidFill>
                <a:latin typeface="Book Antiqua" panose="02040602050305030304" pitchFamily="18" charset="0"/>
              </a:rPr>
              <a:t>des sièges pour les parents et… </a:t>
            </a:r>
          </a:p>
          <a:p>
            <a:pPr algn="ctr">
              <a:buNone/>
            </a:pPr>
            <a:r>
              <a:rPr lang="fr-FR" sz="2000" b="1" dirty="0">
                <a:solidFill>
                  <a:srgbClr val="7030A0"/>
                </a:solidFill>
                <a:latin typeface="Book Antiqua" panose="02040602050305030304" pitchFamily="18" charset="0"/>
              </a:rPr>
              <a:t>grands parents !</a:t>
            </a:r>
            <a:endParaRPr lang="fr-FR" sz="2000" dirty="0">
              <a:solidFill>
                <a:srgbClr val="7030A0"/>
              </a:solidFill>
              <a:latin typeface="Book Antiqua" panose="02040602050305030304" pitchFamily="18" charset="0"/>
            </a:endParaRPr>
          </a:p>
          <a:p>
            <a:pPr>
              <a:buNone/>
            </a:pPr>
            <a:endParaRPr lang="fr-FR" sz="1600" dirty="0"/>
          </a:p>
          <a:p>
            <a:pPr>
              <a:buNone/>
            </a:pPr>
            <a:endParaRPr lang="fr-FR" sz="1600" dirty="0"/>
          </a:p>
          <a:p>
            <a:pPr algn="just">
              <a:buNone/>
            </a:pPr>
            <a:r>
              <a:rPr lang="fr-FR" sz="1200" dirty="0"/>
              <a:t>Suite aux nombreuses demandes des familles, la commune a enfin mis fin au “marathon debout” des accompagnants du skate </a:t>
            </a:r>
            <a:r>
              <a:rPr lang="fr-FR" sz="1200" dirty="0" err="1"/>
              <a:t>park</a:t>
            </a:r>
            <a:r>
              <a:rPr lang="fr-FR" sz="1200" dirty="0"/>
              <a:t>.</a:t>
            </a:r>
          </a:p>
          <a:p>
            <a:pPr algn="just">
              <a:buNone/>
            </a:pPr>
            <a:endParaRPr lang="fr-FR" sz="1200" dirty="0"/>
          </a:p>
          <a:p>
            <a:pPr algn="just">
              <a:buNone/>
            </a:pPr>
            <a:r>
              <a:rPr lang="fr-FR" sz="1200" dirty="0"/>
              <a:t>Trois bancs et trois tables avec assises intégrées ont été installés : de quoi permettre aux parents de souffler, observer… et juger les figures acrobatiques de leurs champions dans de bien meilleures conditions !</a:t>
            </a:r>
          </a:p>
          <a:p>
            <a:pPr algn="just">
              <a:buNone/>
            </a:pPr>
            <a:endParaRPr lang="fr-FR" sz="1400" dirty="0"/>
          </a:p>
          <a:p>
            <a:pPr algn="just">
              <a:buNone/>
            </a:pPr>
            <a:r>
              <a:rPr lang="fr-FR" sz="1400" b="1" i="1" dirty="0">
                <a:solidFill>
                  <a:srgbClr val="7030A0"/>
                </a:solidFill>
              </a:rPr>
              <a:t>Un petit équipement, mais un grand pas pour le confort de tous !</a:t>
            </a:r>
          </a:p>
        </p:txBody>
      </p:sp>
      <p:sp>
        <p:nvSpPr>
          <p:cNvPr id="4" name="Rectangle 3">
            <a:extLst>
              <a:ext uri="{FF2B5EF4-FFF2-40B4-BE49-F238E27FC236}">
                <a16:creationId xmlns:a16="http://schemas.microsoft.com/office/drawing/2014/main" id="{7F60C3E1-6D97-6E55-1E0E-D8C259B7224D}"/>
              </a:ext>
            </a:extLst>
          </p:cNvPr>
          <p:cNvSpPr/>
          <p:nvPr/>
        </p:nvSpPr>
        <p:spPr>
          <a:xfrm>
            <a:off x="0" y="0"/>
            <a:ext cx="6858000" cy="1250288"/>
          </a:xfrm>
          <a:prstGeom prst="rect">
            <a:avLst/>
          </a:prstGeom>
          <a:solidFill>
            <a:srgbClr val="BEA6DE"/>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r>
              <a:rPr lang="fr-FR" sz="3000" b="1" i="1" dirty="0"/>
              <a:t>	  		LES MOMENTS DE VIE</a:t>
            </a:r>
          </a:p>
        </p:txBody>
      </p:sp>
      <p:pic>
        <p:nvPicPr>
          <p:cNvPr id="5" name="Image 4">
            <a:extLst>
              <a:ext uri="{FF2B5EF4-FFF2-40B4-BE49-F238E27FC236}">
                <a16:creationId xmlns:a16="http://schemas.microsoft.com/office/drawing/2014/main" id="{292975A4-6E67-0ABF-A6C1-39F5314E6158}"/>
              </a:ext>
            </a:extLst>
          </p:cNvPr>
          <p:cNvPicPr>
            <a:picLocks noChangeAspect="1"/>
          </p:cNvPicPr>
          <p:nvPr/>
        </p:nvPicPr>
        <p:blipFill>
          <a:blip r:embed="rId3"/>
          <a:stretch>
            <a:fillRect/>
          </a:stretch>
        </p:blipFill>
        <p:spPr>
          <a:xfrm>
            <a:off x="3953195" y="4953000"/>
            <a:ext cx="2348187" cy="1731491"/>
          </a:xfrm>
          <a:prstGeom prst="rect">
            <a:avLst/>
          </a:prstGeom>
        </p:spPr>
      </p:pic>
      <p:pic>
        <p:nvPicPr>
          <p:cNvPr id="7" name="Image 6">
            <a:extLst>
              <a:ext uri="{FF2B5EF4-FFF2-40B4-BE49-F238E27FC236}">
                <a16:creationId xmlns:a16="http://schemas.microsoft.com/office/drawing/2014/main" id="{2BA73AC7-56F8-EF75-CD44-2F83477D44FC}"/>
              </a:ext>
            </a:extLst>
          </p:cNvPr>
          <p:cNvPicPr>
            <a:picLocks noChangeAspect="1"/>
          </p:cNvPicPr>
          <p:nvPr/>
        </p:nvPicPr>
        <p:blipFill>
          <a:blip r:embed="rId4"/>
          <a:stretch>
            <a:fillRect/>
          </a:stretch>
        </p:blipFill>
        <p:spPr>
          <a:xfrm>
            <a:off x="3953195" y="6931133"/>
            <a:ext cx="2322095" cy="1731491"/>
          </a:xfrm>
          <a:prstGeom prst="rect">
            <a:avLst/>
          </a:prstGeom>
        </p:spPr>
      </p:pic>
    </p:spTree>
    <p:extLst>
      <p:ext uri="{BB962C8B-B14F-4D97-AF65-F5344CB8AC3E}">
        <p14:creationId xmlns:p14="http://schemas.microsoft.com/office/powerpoint/2010/main" val="50289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1250288"/>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LE COIN SPORT, CULTURE &amp; LOISIRS</a:t>
            </a:r>
          </a:p>
          <a:p>
            <a:pPr algn="ctr"/>
            <a:r>
              <a:rPr lang="fr-FR" sz="1800" b="1" i="1" dirty="0"/>
              <a:t>			</a:t>
            </a:r>
            <a:r>
              <a:rPr lang="fr-FR" sz="1800" b="1" i="1" dirty="0">
                <a:solidFill>
                  <a:srgbClr val="996633"/>
                </a:solidFill>
              </a:rPr>
              <a:t>                      </a:t>
            </a:r>
            <a:r>
              <a:rPr lang="fr-FR" sz="1800" b="1" i="1" dirty="0">
                <a:solidFill>
                  <a:srgbClr val="FF0000"/>
                </a:solidFill>
              </a:rPr>
              <a:t>Pour nos enfants dès 6 ans</a:t>
            </a:r>
          </a:p>
        </p:txBody>
      </p:sp>
      <p:sp>
        <p:nvSpPr>
          <p:cNvPr id="3" name="Rectangle 2"/>
          <p:cNvSpPr/>
          <p:nvPr/>
        </p:nvSpPr>
        <p:spPr>
          <a:xfrm>
            <a:off x="0" y="9568531"/>
            <a:ext cx="6858000" cy="337469"/>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6" name="Picture 2"/>
          <p:cNvPicPr>
            <a:picLocks noChangeAspect="1" noChangeArrowheads="1"/>
          </p:cNvPicPr>
          <p:nvPr/>
        </p:nvPicPr>
        <p:blipFill>
          <a:blip r:embed="rId2" cstate="print"/>
          <a:srcRect/>
          <a:stretch>
            <a:fillRect/>
          </a:stretch>
        </p:blipFill>
        <p:spPr bwMode="auto">
          <a:xfrm>
            <a:off x="4160740" y="1685904"/>
            <a:ext cx="2256154" cy="3249504"/>
          </a:xfrm>
          <a:prstGeom prst="rect">
            <a:avLst/>
          </a:prstGeom>
          <a:noFill/>
          <a:ln w="9525">
            <a:noFill/>
            <a:miter lim="800000"/>
            <a:headEnd/>
            <a:tailEnd/>
          </a:ln>
          <a:effectLst/>
        </p:spPr>
      </p:pic>
      <p:sp>
        <p:nvSpPr>
          <p:cNvPr id="5" name="ZoneTexte 4">
            <a:extLst>
              <a:ext uri="{FF2B5EF4-FFF2-40B4-BE49-F238E27FC236}">
                <a16:creationId xmlns:a16="http://schemas.microsoft.com/office/drawing/2014/main" id="{A3A17AF8-7B43-C3CD-64E8-B70B050E3E6C}"/>
              </a:ext>
            </a:extLst>
          </p:cNvPr>
          <p:cNvSpPr txBox="1"/>
          <p:nvPr/>
        </p:nvSpPr>
        <p:spPr>
          <a:xfrm>
            <a:off x="142260" y="9594553"/>
            <a:ext cx="6299484" cy="307777"/>
          </a:xfrm>
          <a:prstGeom prst="rect">
            <a:avLst/>
          </a:prstGeom>
          <a:noFill/>
        </p:spPr>
        <p:txBody>
          <a:bodyPr wrap="square" rtlCol="0">
            <a:spAutoFit/>
          </a:bodyPr>
          <a:lstStyle/>
          <a:p>
            <a:pPr algn="r"/>
            <a:r>
              <a:rPr lang="fr-FR" sz="1400" b="1" dirty="0">
                <a:solidFill>
                  <a:srgbClr val="008000"/>
                </a:solidFill>
              </a:rPr>
              <a:t>* Bulletins d’adhésion en fin de journal</a:t>
            </a:r>
          </a:p>
        </p:txBody>
      </p:sp>
      <p:sp>
        <p:nvSpPr>
          <p:cNvPr id="7" name="ZoneTexte 6">
            <a:extLst>
              <a:ext uri="{FF2B5EF4-FFF2-40B4-BE49-F238E27FC236}">
                <a16:creationId xmlns:a16="http://schemas.microsoft.com/office/drawing/2014/main" id="{ED93C762-8306-CE5C-9DD3-C4B0368324F6}"/>
              </a:ext>
            </a:extLst>
          </p:cNvPr>
          <p:cNvSpPr txBox="1"/>
          <p:nvPr/>
        </p:nvSpPr>
        <p:spPr>
          <a:xfrm>
            <a:off x="4083718" y="5067204"/>
            <a:ext cx="2358026" cy="523220"/>
          </a:xfrm>
          <a:prstGeom prst="rect">
            <a:avLst/>
          </a:prstGeom>
          <a:noFill/>
        </p:spPr>
        <p:txBody>
          <a:bodyPr wrap="square" rtlCol="0">
            <a:spAutoFit/>
          </a:bodyPr>
          <a:lstStyle/>
          <a:p>
            <a:r>
              <a:rPr lang="fr-FR" sz="1400" b="1" dirty="0">
                <a:solidFill>
                  <a:schemeClr val="bg1"/>
                </a:solidFill>
                <a:highlight>
                  <a:srgbClr val="008000"/>
                </a:highlight>
              </a:rPr>
              <a:t>Pour les enfants de 3 à 5 ans, </a:t>
            </a:r>
          </a:p>
          <a:p>
            <a:pPr algn="ctr"/>
            <a:r>
              <a:rPr lang="fr-FR" sz="1400" b="1" dirty="0">
                <a:solidFill>
                  <a:schemeClr val="bg1"/>
                </a:solidFill>
                <a:highlight>
                  <a:srgbClr val="008000"/>
                </a:highlight>
              </a:rPr>
              <a:t>merci de contacter la mairie</a:t>
            </a:r>
          </a:p>
        </p:txBody>
      </p:sp>
      <p:sp>
        <p:nvSpPr>
          <p:cNvPr id="8" name="ZoneTexte 7">
            <a:extLst>
              <a:ext uri="{FF2B5EF4-FFF2-40B4-BE49-F238E27FC236}">
                <a16:creationId xmlns:a16="http://schemas.microsoft.com/office/drawing/2014/main" id="{7795B9B7-E575-6CF7-C53B-1B8962017B7A}"/>
              </a:ext>
            </a:extLst>
          </p:cNvPr>
          <p:cNvSpPr txBox="1"/>
          <p:nvPr/>
        </p:nvSpPr>
        <p:spPr>
          <a:xfrm>
            <a:off x="316544" y="1297540"/>
            <a:ext cx="3411941" cy="4585871"/>
          </a:xfrm>
          <a:prstGeom prst="rect">
            <a:avLst/>
          </a:prstGeom>
          <a:noFill/>
        </p:spPr>
        <p:txBody>
          <a:bodyPr wrap="square" rtlCol="0">
            <a:spAutoFit/>
          </a:bodyPr>
          <a:lstStyle/>
          <a:p>
            <a:pPr algn="ctr"/>
            <a:r>
              <a:rPr lang="fr-FR" sz="3200" b="1" dirty="0">
                <a:solidFill>
                  <a:srgbClr val="FF0000"/>
                </a:solidFill>
              </a:rPr>
              <a:t>          NOUVEAU</a:t>
            </a:r>
          </a:p>
          <a:p>
            <a:endParaRPr lang="fr-FR" sz="800" b="1" dirty="0">
              <a:solidFill>
                <a:srgbClr val="FF0000"/>
              </a:solidFill>
            </a:endParaRPr>
          </a:p>
          <a:p>
            <a:r>
              <a:rPr lang="fr-FR" sz="1600" b="1" dirty="0">
                <a:solidFill>
                  <a:srgbClr val="FF0000"/>
                </a:solidFill>
              </a:rPr>
              <a:t>CHÈQUE SPORT – CULTURE – LOISIRS</a:t>
            </a:r>
          </a:p>
          <a:p>
            <a:r>
              <a:rPr lang="fr-FR" sz="1200" dirty="0"/>
              <a:t>La commune de Frontenac met en place une aide financière pour encourager la pratique des activités sportives, culturelles et de loisirs.</a:t>
            </a:r>
            <a:endParaRPr lang="fr-FR" sz="1200" b="1" dirty="0"/>
          </a:p>
          <a:p>
            <a:r>
              <a:rPr lang="fr-FR" sz="1200" b="1" dirty="0">
                <a:solidFill>
                  <a:srgbClr val="FF0000"/>
                </a:solidFill>
              </a:rPr>
              <a:t>Pour qui ?</a:t>
            </a:r>
          </a:p>
          <a:p>
            <a:r>
              <a:rPr lang="fr-FR" sz="1200" dirty="0"/>
              <a:t>Les enfants de </a:t>
            </a:r>
            <a:r>
              <a:rPr lang="fr-FR" sz="1200" b="1" dirty="0"/>
              <a:t>1 à 18 ans</a:t>
            </a:r>
            <a:r>
              <a:rPr lang="fr-FR" sz="1200" dirty="0"/>
              <a:t>, domiciliés à Frontenac (résidence principale) et inscrits dans une association communale.</a:t>
            </a:r>
          </a:p>
          <a:p>
            <a:r>
              <a:rPr lang="fr-FR" sz="1200" b="1" dirty="0">
                <a:solidFill>
                  <a:srgbClr val="FF0000"/>
                </a:solidFill>
              </a:rPr>
              <a:t>Quel montant ?</a:t>
            </a:r>
          </a:p>
          <a:p>
            <a:r>
              <a:rPr lang="fr-FR" sz="1200" dirty="0"/>
              <a:t>Jusqu’à </a:t>
            </a:r>
            <a:r>
              <a:rPr lang="fr-FR" sz="1200" b="1" dirty="0"/>
              <a:t>50 € par enfant et par an </a:t>
            </a:r>
            <a:r>
              <a:rPr lang="fr-FR" sz="1200" b="1" dirty="0">
                <a:solidFill>
                  <a:srgbClr val="008000"/>
                </a:solidFill>
              </a:rPr>
              <a:t>*</a:t>
            </a:r>
            <a:endParaRPr lang="fr-FR" sz="1200" dirty="0">
              <a:solidFill>
                <a:srgbClr val="008000"/>
              </a:solidFill>
            </a:endParaRPr>
          </a:p>
          <a:p>
            <a:r>
              <a:rPr lang="fr-FR" sz="1200" b="1" dirty="0">
                <a:solidFill>
                  <a:srgbClr val="FF0000"/>
                </a:solidFill>
              </a:rPr>
              <a:t>Comment ça fonctionne ?</a:t>
            </a:r>
          </a:p>
          <a:p>
            <a:r>
              <a:rPr lang="fr-FR" sz="1200" dirty="0"/>
              <a:t>L’aide est </a:t>
            </a:r>
            <a:r>
              <a:rPr lang="fr-FR" sz="1200" b="1" dirty="0"/>
              <a:t>directement déduite</a:t>
            </a:r>
            <a:r>
              <a:rPr lang="fr-FR" sz="1200" dirty="0"/>
              <a:t> du montant de l’adhésion ou de la licence auprès de l’association.</a:t>
            </a:r>
          </a:p>
          <a:p>
            <a:r>
              <a:rPr lang="fr-FR" sz="1200" b="1" dirty="0">
                <a:solidFill>
                  <a:srgbClr val="FF0000"/>
                </a:solidFill>
              </a:rPr>
              <a:t>Objectifs</a:t>
            </a:r>
          </a:p>
          <a:p>
            <a:r>
              <a:rPr lang="fr-FR" sz="1200" dirty="0"/>
              <a:t>Favoriser l’accès aux activités sportives, culturelles et de loisirs</a:t>
            </a:r>
          </a:p>
          <a:p>
            <a:r>
              <a:rPr lang="fr-FR" sz="1200" dirty="0"/>
              <a:t>Soutenir les associations de la commune</a:t>
            </a:r>
          </a:p>
          <a:p>
            <a:r>
              <a:rPr lang="fr-FR" sz="1200" dirty="0"/>
              <a:t>Alléger le coût pour les familles</a:t>
            </a:r>
          </a:p>
          <a:p>
            <a:endParaRPr lang="fr-FR" sz="1200" dirty="0"/>
          </a:p>
          <a:p>
            <a:r>
              <a:rPr lang="fr-FR" sz="1200" b="1" dirty="0">
                <a:solidFill>
                  <a:srgbClr val="FF0000"/>
                </a:solidFill>
              </a:rPr>
              <a:t>Profitez de ce nouveau dispositif dès cette année !</a:t>
            </a:r>
            <a:endParaRPr lang="fr-FR" sz="1200" b="1" i="1" dirty="0">
              <a:solidFill>
                <a:srgbClr val="FF0000"/>
              </a:solidFill>
            </a:endParaRPr>
          </a:p>
        </p:txBody>
      </p:sp>
      <p:pic>
        <p:nvPicPr>
          <p:cNvPr id="18" name="Image 17">
            <a:extLst>
              <a:ext uri="{FF2B5EF4-FFF2-40B4-BE49-F238E27FC236}">
                <a16:creationId xmlns:a16="http://schemas.microsoft.com/office/drawing/2014/main" id="{0B5F7100-B4C1-D2E0-CE00-9C642AE44891}"/>
              </a:ext>
            </a:extLst>
          </p:cNvPr>
          <p:cNvPicPr>
            <a:picLocks noChangeAspect="1"/>
          </p:cNvPicPr>
          <p:nvPr/>
        </p:nvPicPr>
        <p:blipFill>
          <a:blip r:embed="rId3"/>
          <a:stretch>
            <a:fillRect/>
          </a:stretch>
        </p:blipFill>
        <p:spPr>
          <a:xfrm rot="20611213">
            <a:off x="149227" y="995065"/>
            <a:ext cx="1392924" cy="740708"/>
          </a:xfrm>
          <a:prstGeom prst="rect">
            <a:avLst/>
          </a:prstGeom>
        </p:spPr>
      </p:pic>
      <p:graphicFrame>
        <p:nvGraphicFramePr>
          <p:cNvPr id="10" name="Objet 9">
            <a:extLst>
              <a:ext uri="{FF2B5EF4-FFF2-40B4-BE49-F238E27FC236}">
                <a16:creationId xmlns:a16="http://schemas.microsoft.com/office/drawing/2014/main" id="{8A0600E4-84CB-18FD-F39C-F49497424702}"/>
              </a:ext>
            </a:extLst>
          </p:cNvPr>
          <p:cNvGraphicFramePr>
            <a:graphicFrameLocks noChangeAspect="1"/>
          </p:cNvGraphicFramePr>
          <p:nvPr>
            <p:extLst>
              <p:ext uri="{D42A27DB-BD31-4B8C-83A1-F6EECF244321}">
                <p14:modId xmlns:p14="http://schemas.microsoft.com/office/powerpoint/2010/main" val="2646479751"/>
              </p:ext>
            </p:extLst>
          </p:nvPr>
        </p:nvGraphicFramePr>
        <p:xfrm>
          <a:off x="2064675" y="5930663"/>
          <a:ext cx="2454653" cy="3485725"/>
        </p:xfrm>
        <a:graphic>
          <a:graphicData uri="http://schemas.openxmlformats.org/presentationml/2006/ole">
            <mc:AlternateContent xmlns:mc="http://schemas.openxmlformats.org/markup-compatibility/2006">
              <mc:Choice xmlns:v="urn:schemas-microsoft-com:vml" Requires="v">
                <p:oleObj name="Acrobat Document" r:id="rId4" imgW="3990664" imgH="5667202" progId="Acrobat.Document.DC">
                  <p:embed/>
                </p:oleObj>
              </mc:Choice>
              <mc:Fallback>
                <p:oleObj name="Acrobat Document" r:id="rId4" imgW="3990664" imgH="5667202" progId="Acrobat.Document.DC">
                  <p:embed/>
                  <p:pic>
                    <p:nvPicPr>
                      <p:cNvPr id="0" name=""/>
                      <p:cNvPicPr/>
                      <p:nvPr/>
                    </p:nvPicPr>
                    <p:blipFill>
                      <a:blip r:embed="rId5"/>
                      <a:stretch>
                        <a:fillRect/>
                      </a:stretch>
                    </p:blipFill>
                    <p:spPr>
                      <a:xfrm>
                        <a:off x="2064675" y="5930663"/>
                        <a:ext cx="2454653" cy="3485725"/>
                      </a:xfrm>
                      <a:prstGeom prst="rect">
                        <a:avLst/>
                      </a:prstGeom>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1250288"/>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defTabSz="581025"/>
            <a:r>
              <a:rPr lang="fr-FR" sz="3000" b="1" i="1" dirty="0"/>
              <a:t>	  LE COIN SPORT, CULTURE &amp; LOISIRS</a:t>
            </a:r>
          </a:p>
          <a:p>
            <a:pPr algn="r"/>
            <a:r>
              <a:rPr lang="fr-FR" sz="1800" b="1" i="1" dirty="0">
                <a:solidFill>
                  <a:srgbClr val="FF0000"/>
                </a:solidFill>
              </a:rPr>
              <a:t>… et nos passionnés confirmés</a:t>
            </a:r>
          </a:p>
        </p:txBody>
      </p:sp>
      <p:sp>
        <p:nvSpPr>
          <p:cNvPr id="3" name="Rectangle 2"/>
          <p:cNvSpPr/>
          <p:nvPr/>
        </p:nvSpPr>
        <p:spPr>
          <a:xfrm>
            <a:off x="0" y="9568531"/>
            <a:ext cx="6858000" cy="337469"/>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1200" b="1" i="1" dirty="0">
                <a:solidFill>
                  <a:srgbClr val="008000"/>
                </a:solidFill>
              </a:rPr>
              <a:t>N’hésitez pas à nous faire parvenir vos affiches !</a:t>
            </a:r>
          </a:p>
        </p:txBody>
      </p:sp>
      <p:pic>
        <p:nvPicPr>
          <p:cNvPr id="4" name="Picture 4"/>
          <p:cNvPicPr>
            <a:picLocks noChangeAspect="1" noChangeArrowheads="1"/>
          </p:cNvPicPr>
          <p:nvPr/>
        </p:nvPicPr>
        <p:blipFill>
          <a:blip r:embed="rId2" cstate="print"/>
          <a:srcRect/>
          <a:stretch>
            <a:fillRect/>
          </a:stretch>
        </p:blipFill>
        <p:spPr bwMode="auto">
          <a:xfrm>
            <a:off x="3590419" y="7665097"/>
            <a:ext cx="2862603" cy="1748110"/>
          </a:xfrm>
          <a:prstGeom prst="rect">
            <a:avLst/>
          </a:prstGeom>
          <a:solidFill>
            <a:srgbClr val="FFFFFF"/>
          </a:solidFill>
          <a:ln w="9525">
            <a:noFill/>
            <a:miter lim="800000"/>
            <a:headEnd/>
            <a:tailEnd/>
          </a:ln>
        </p:spPr>
      </p:pic>
      <p:sp>
        <p:nvSpPr>
          <p:cNvPr id="5" name="Rectangle 4"/>
          <p:cNvSpPr/>
          <p:nvPr/>
        </p:nvSpPr>
        <p:spPr>
          <a:xfrm>
            <a:off x="3239471" y="7387567"/>
            <a:ext cx="3429000" cy="1297056"/>
          </a:xfrm>
          <a:prstGeom prst="rect">
            <a:avLst/>
          </a:prstGeom>
        </p:spPr>
        <p:txBody>
          <a:bodyPr wrap="square" lIns="95793" tIns="47896" rIns="95793" bIns="47896">
            <a:spAutoFit/>
          </a:bodyPr>
          <a:lstStyle/>
          <a:p>
            <a:pPr algn="ctr"/>
            <a:r>
              <a:rPr lang="en-US" sz="1300" b="1" dirty="0">
                <a:solidFill>
                  <a:srgbClr val="008000"/>
                </a:solidFill>
              </a:rPr>
              <a:t>    LES TONGS IMPRÉVISIBLES FRONTENACAISES </a:t>
            </a:r>
          </a:p>
          <a:p>
            <a:pPr algn="ctr"/>
            <a:endParaRPr lang="en-US" sz="1300" b="1" dirty="0">
              <a:solidFill>
                <a:srgbClr val="008000"/>
              </a:solidFill>
            </a:endParaRPr>
          </a:p>
          <a:p>
            <a:pPr algn="ctr"/>
            <a:endParaRPr lang="en-US" sz="1300" b="1" dirty="0">
              <a:solidFill>
                <a:srgbClr val="008000"/>
              </a:solidFill>
            </a:endParaRPr>
          </a:p>
          <a:p>
            <a:pPr algn="ctr"/>
            <a:endParaRPr lang="en-US" sz="1300" b="1" dirty="0">
              <a:solidFill>
                <a:srgbClr val="008000"/>
              </a:solidFill>
            </a:endParaRPr>
          </a:p>
          <a:p>
            <a:pPr algn="ctr"/>
            <a:endParaRPr lang="en-US" sz="1300" b="1" dirty="0">
              <a:solidFill>
                <a:srgbClr val="008000"/>
              </a:solidFill>
            </a:endParaRPr>
          </a:p>
          <a:p>
            <a:pPr algn="ctr"/>
            <a:endParaRPr lang="en-US" sz="1300" b="1" dirty="0">
              <a:solidFill>
                <a:srgbClr val="008000"/>
              </a:solidFill>
            </a:endParaRPr>
          </a:p>
        </p:txBody>
      </p:sp>
      <p:pic>
        <p:nvPicPr>
          <p:cNvPr id="10241" name="Picture 1"/>
          <p:cNvPicPr>
            <a:picLocks noChangeAspect="1" noChangeArrowheads="1"/>
          </p:cNvPicPr>
          <p:nvPr/>
        </p:nvPicPr>
        <p:blipFill>
          <a:blip r:embed="rId3" cstate="print"/>
          <a:srcRect/>
          <a:stretch>
            <a:fillRect/>
          </a:stretch>
        </p:blipFill>
        <p:spPr bwMode="auto">
          <a:xfrm>
            <a:off x="3891368" y="3455896"/>
            <a:ext cx="2593756" cy="3704671"/>
          </a:xfrm>
          <a:prstGeom prst="rect">
            <a:avLst/>
          </a:prstGeom>
          <a:noFill/>
          <a:ln w="9525">
            <a:solidFill>
              <a:srgbClr val="193DEF"/>
            </a:solidFill>
            <a:miter lim="800000"/>
            <a:headEnd/>
            <a:tailEnd/>
          </a:ln>
          <a:effectLst/>
        </p:spPr>
      </p:pic>
      <p:pic>
        <p:nvPicPr>
          <p:cNvPr id="13313" name="Picture 1"/>
          <p:cNvPicPr>
            <a:picLocks noChangeAspect="1" noChangeArrowheads="1"/>
          </p:cNvPicPr>
          <p:nvPr/>
        </p:nvPicPr>
        <p:blipFill>
          <a:blip r:embed="rId4" cstate="print"/>
          <a:srcRect/>
          <a:stretch>
            <a:fillRect/>
          </a:stretch>
        </p:blipFill>
        <p:spPr bwMode="auto">
          <a:xfrm>
            <a:off x="404978" y="5727943"/>
            <a:ext cx="2582415" cy="3704671"/>
          </a:xfrm>
          <a:prstGeom prst="rect">
            <a:avLst/>
          </a:prstGeom>
          <a:noFill/>
          <a:ln w="9525">
            <a:noFill/>
            <a:miter lim="800000"/>
            <a:headEnd/>
            <a:tailEnd/>
          </a:ln>
          <a:effectLst/>
        </p:spPr>
      </p:pic>
      <p:pic>
        <p:nvPicPr>
          <p:cNvPr id="9" name="Image 8">
            <a:extLst>
              <a:ext uri="{FF2B5EF4-FFF2-40B4-BE49-F238E27FC236}">
                <a16:creationId xmlns:a16="http://schemas.microsoft.com/office/drawing/2014/main" id="{10CE301D-82F1-E7C6-DB67-3A33CB483C52}"/>
              </a:ext>
            </a:extLst>
          </p:cNvPr>
          <p:cNvPicPr>
            <a:picLocks noChangeAspect="1"/>
          </p:cNvPicPr>
          <p:nvPr/>
        </p:nvPicPr>
        <p:blipFill>
          <a:blip r:embed="rId5"/>
          <a:stretch>
            <a:fillRect/>
          </a:stretch>
        </p:blipFill>
        <p:spPr>
          <a:xfrm>
            <a:off x="340235" y="1464968"/>
            <a:ext cx="2711899" cy="3821021"/>
          </a:xfrm>
          <a:prstGeom prst="rect">
            <a:avLst/>
          </a:prstGeom>
        </p:spPr>
      </p:pic>
      <p:sp>
        <p:nvSpPr>
          <p:cNvPr id="10" name="ZoneTexte 9">
            <a:extLst>
              <a:ext uri="{FF2B5EF4-FFF2-40B4-BE49-F238E27FC236}">
                <a16:creationId xmlns:a16="http://schemas.microsoft.com/office/drawing/2014/main" id="{4C792745-D734-A595-07AD-4909FF5ADD5E}"/>
              </a:ext>
            </a:extLst>
          </p:cNvPr>
          <p:cNvSpPr txBox="1"/>
          <p:nvPr/>
        </p:nvSpPr>
        <p:spPr>
          <a:xfrm>
            <a:off x="3778503" y="1366848"/>
            <a:ext cx="2819485" cy="1862048"/>
          </a:xfrm>
          <a:prstGeom prst="rect">
            <a:avLst/>
          </a:prstGeom>
          <a:noFill/>
        </p:spPr>
        <p:txBody>
          <a:bodyPr wrap="square" rtlCol="0">
            <a:spAutoFit/>
          </a:bodyPr>
          <a:lstStyle/>
          <a:p>
            <a:pPr algn="ctr"/>
            <a:r>
              <a:rPr lang="fr-FR" sz="1100" b="1" dirty="0">
                <a:solidFill>
                  <a:srgbClr val="FF0000"/>
                </a:solidFill>
              </a:rPr>
              <a:t>RENDEZ-VOUS LE 13 SEPTEMBRE 2026 !</a:t>
            </a:r>
          </a:p>
          <a:p>
            <a:pPr algn="ctr"/>
            <a:endParaRPr lang="fr-FR" sz="800" dirty="0">
              <a:solidFill>
                <a:srgbClr val="FF0000"/>
              </a:solidFill>
            </a:endParaRPr>
          </a:p>
          <a:p>
            <a:r>
              <a:rPr lang="fr-FR" sz="1100" dirty="0"/>
              <a:t>Envie de découvrir une nouvelle activité, de rencontrer les associations locales ou de vous engager dans la vie de la commune ?</a:t>
            </a:r>
          </a:p>
          <a:p>
            <a:r>
              <a:rPr lang="fr-FR" sz="1100" dirty="0"/>
              <a:t>Le </a:t>
            </a:r>
            <a:r>
              <a:rPr lang="fr-FR" sz="1100" b="1" dirty="0"/>
              <a:t>Forum des Associations</a:t>
            </a:r>
            <a:r>
              <a:rPr lang="fr-FR" sz="1100" dirty="0"/>
              <a:t> est l'occasion idéale pour échanger, s'informer et préparer sa rentrée dans une ambiance conviviale.</a:t>
            </a:r>
          </a:p>
          <a:p>
            <a:endParaRPr lang="fr-FR" sz="800" dirty="0"/>
          </a:p>
          <a:p>
            <a:pPr algn="ctr"/>
            <a:r>
              <a:rPr lang="fr-FR" sz="1100" dirty="0">
                <a:solidFill>
                  <a:srgbClr val="FF0000"/>
                </a:solidFill>
              </a:rPr>
              <a:t>✨ </a:t>
            </a:r>
            <a:r>
              <a:rPr lang="fr-FR" sz="1100" b="1" dirty="0">
                <a:solidFill>
                  <a:srgbClr val="FF0000"/>
                </a:solidFill>
              </a:rPr>
              <a:t>Venez nombreux découvrir le dynamisme de notre tissu associatif !</a:t>
            </a:r>
            <a:endParaRPr lang="fr-FR" sz="11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4024" y="1501253"/>
            <a:ext cx="6032310" cy="13423453"/>
          </a:xfrm>
          <a:prstGeom prst="rect">
            <a:avLst/>
          </a:prstGeom>
          <a:noFill/>
          <a:ln w="47625">
            <a:noFill/>
          </a:ln>
          <a:scene3d>
            <a:camera prst="orthographicFront"/>
            <a:lightRig rig="threePt" dir="t"/>
          </a:scene3d>
          <a:sp3d>
            <a:bevelT w="165100" prst="coolSlant"/>
          </a:sp3d>
        </p:spPr>
        <p:txBody>
          <a:bodyPr wrap="square" lIns="95793" tIns="47896" rIns="95793" bIns="47896" rtlCol="0">
            <a:spAutoFit/>
          </a:bodyPr>
          <a:lstStyle/>
          <a:p>
            <a:pPr algn="ctr"/>
            <a:r>
              <a:rPr lang="fr-FR" sz="1400" b="1" dirty="0"/>
              <a:t>Chères Frontenacaises, chers Frontenacais,</a:t>
            </a:r>
          </a:p>
          <a:p>
            <a:endParaRPr lang="fr-FR" sz="1100" dirty="0"/>
          </a:p>
          <a:p>
            <a:pPr algn="just"/>
            <a:r>
              <a:rPr lang="fr-FR" sz="1800" dirty="0"/>
              <a:t>C</a:t>
            </a:r>
            <a:r>
              <a:rPr lang="fr-FR" sz="1100" dirty="0"/>
              <a:t>'est avec beaucoup d'émotion et de gratitude que je m'adresse à vous pour la première fois dans les pages de notre journal communal.</a:t>
            </a:r>
          </a:p>
          <a:p>
            <a:pPr algn="just"/>
            <a:endParaRPr lang="fr-FR" sz="1100" dirty="0"/>
          </a:p>
          <a:p>
            <a:pPr algn="just"/>
            <a:r>
              <a:rPr lang="fr-FR" sz="1100" dirty="0"/>
              <a:t>Les élections municipales viennent de s'achever et vous avez choisi de nous accorder votre confiance pour écrire ensemble une nouvelle page de l'histoire de notre commune. Avec l'ensemble du conseil municipal, nous tenons à remercier sincèrement toutes celles et ceux qui se sont déplacés pour voter. Cette participation témoigne de l'attachement que nous portons collectivement à Frontenac, à sa qualité de vie et à son avenir.</a:t>
            </a:r>
          </a:p>
          <a:p>
            <a:pPr algn="just"/>
            <a:endParaRPr lang="fr-FR" sz="1100" dirty="0"/>
          </a:p>
          <a:p>
            <a:pPr algn="just"/>
            <a:r>
              <a:rPr lang="fr-FR" sz="1100" dirty="0"/>
              <a:t>Être maire aujourd'hui, c'est avant tout être à l'écoute, rassembler les énergies et accompagner les initiatives qui font la richesse de notre village : ses habitants, ses associations, ses bénévoles, ses familles et toutes les personnes qui contribuent, chaque jour, à faire battre le cœur de notre commune.</a:t>
            </a:r>
          </a:p>
          <a:p>
            <a:pPr algn="just"/>
            <a:endParaRPr lang="fr-FR" sz="1100" dirty="0"/>
          </a:p>
          <a:p>
            <a:pPr algn="just"/>
            <a:r>
              <a:rPr lang="fr-FR" sz="1100" dirty="0"/>
              <a:t>Vous remarquerez peut-être que cette édition présente une mise en page plus simple que les précédentes. Nous avons fait le choix de réaliser ce journal en interne afin de maîtriser davantage les coûts tout en consacrant plus d'espace à l'information et à la vie de notre commune. Moins sophistiqué dans sa présentation, ce journal se veut avant tout plus riche en contenu, plus proche de l'actualité de notre commune et de celles et ceux qui la font vivre.</a:t>
            </a:r>
          </a:p>
          <a:p>
            <a:pPr algn="just"/>
            <a:endParaRPr lang="fr-FR" sz="1100" dirty="0"/>
          </a:p>
          <a:p>
            <a:pPr algn="just"/>
            <a:r>
              <a:rPr lang="fr-FR" sz="1100" dirty="0"/>
              <a:t>Au fil de ces pages, vous découvrirez les événements de ces derniers mois, les initiatives de nos associations, les projets à venir ainsi que les actions engagées par la municipalité. Vous y retrouverez également de beaux moments de partage qui illustrent l'esprit de solidarité et de convivialité qui caractérise Frontenac.</a:t>
            </a:r>
          </a:p>
          <a:p>
            <a:pPr algn="just"/>
            <a:endParaRPr lang="fr-FR" sz="1100" dirty="0"/>
          </a:p>
          <a:p>
            <a:pPr marL="3228975" algn="just"/>
            <a:r>
              <a:rPr lang="fr-FR" sz="1100" dirty="0"/>
              <a:t>Nous souhaitons que ce journal soit un lien entre nous tous, un espace d'information, mais aussi de partage.</a:t>
            </a:r>
          </a:p>
          <a:p>
            <a:pPr marL="3495675" algn="just"/>
            <a:endParaRPr lang="fr-FR" sz="1100" dirty="0"/>
          </a:p>
          <a:p>
            <a:pPr marL="3495675" algn="just"/>
            <a:endParaRPr lang="fr-FR" sz="1100" dirty="0"/>
          </a:p>
          <a:p>
            <a:pPr marL="3676650" algn="just"/>
            <a:r>
              <a:rPr lang="fr-FR" sz="1100" dirty="0"/>
              <a:t>Je vous souhaite une excellente lecture et un très bel été à toutes et à tous.</a:t>
            </a:r>
          </a:p>
          <a:p>
            <a:endParaRPr lang="fr-FR" sz="1100" dirty="0"/>
          </a:p>
          <a:p>
            <a:endParaRPr lang="fr-FR" sz="1100" dirty="0"/>
          </a:p>
          <a:p>
            <a:r>
              <a:rPr lang="fr-FR" sz="1100" dirty="0"/>
              <a:t>					   Le Maire</a:t>
            </a:r>
          </a:p>
          <a:p>
            <a:r>
              <a:rPr lang="fr-FR" sz="1100" dirty="0"/>
              <a:t>					Sandrine KIES</a:t>
            </a:r>
          </a:p>
          <a:p>
            <a:pPr marL="804863" algn="just"/>
            <a:r>
              <a:rPr lang="fr-FR" sz="1100" dirty="0"/>
              <a:t>.</a:t>
            </a:r>
          </a:p>
          <a:p>
            <a:pPr marL="804863" algn="just"/>
            <a:endParaRPr lang="fr-FR" sz="1100" dirty="0"/>
          </a:p>
          <a:p>
            <a:pPr marL="804863" algn="just"/>
            <a:endParaRPr lang="fr-FR" sz="1100" dirty="0"/>
          </a:p>
          <a:p>
            <a:pPr marL="804863" algn="just"/>
            <a:endParaRPr lang="fr-FR" sz="1100" dirty="0"/>
          </a:p>
          <a:p>
            <a:pPr marL="804863" algn="just"/>
            <a:endParaRPr lang="fr-FR" sz="1100" dirty="0"/>
          </a:p>
          <a:p>
            <a:pPr marL="804863" algn="just"/>
            <a:endParaRPr lang="fr-FR" sz="1100" dirty="0"/>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pPr algn="ctr"/>
            <a:endParaRPr lang="fr-FR" i="1" dirty="0">
              <a:solidFill>
                <a:schemeClr val="accent6">
                  <a:lumMod val="50000"/>
                </a:schemeClr>
              </a:solidFill>
              <a:latin typeface="Book Antiqua" pitchFamily="18" charset="0"/>
            </a:endParaRPr>
          </a:p>
          <a:p>
            <a:endParaRPr lang="fr-FR" dirty="0"/>
          </a:p>
          <a:p>
            <a:endParaRPr lang="fr-FR" dirty="0"/>
          </a:p>
        </p:txBody>
      </p:sp>
      <p:sp>
        <p:nvSpPr>
          <p:cNvPr id="8" name="Rectangle 7"/>
          <p:cNvSpPr/>
          <p:nvPr/>
        </p:nvSpPr>
        <p:spPr>
          <a:xfrm>
            <a:off x="0" y="0"/>
            <a:ext cx="6858000" cy="12502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EDITO</a:t>
            </a:r>
          </a:p>
        </p:txBody>
      </p:sp>
      <p:sp>
        <p:nvSpPr>
          <p:cNvPr id="12" name="Rectangle 11"/>
          <p:cNvSpPr/>
          <p:nvPr/>
        </p:nvSpPr>
        <p:spPr>
          <a:xfrm>
            <a:off x="0" y="9568531"/>
            <a:ext cx="6858000" cy="3374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4" name="Ellipse 3">
            <a:extLst>
              <a:ext uri="{FF2B5EF4-FFF2-40B4-BE49-F238E27FC236}">
                <a16:creationId xmlns:a16="http://schemas.microsoft.com/office/drawing/2014/main" id="{FD11C66C-C3D4-902F-1569-47A8ED1413EA}"/>
              </a:ext>
            </a:extLst>
          </p:cNvPr>
          <p:cNvSpPr/>
          <p:nvPr/>
        </p:nvSpPr>
        <p:spPr>
          <a:xfrm>
            <a:off x="464024" y="6478925"/>
            <a:ext cx="3452883" cy="2754573"/>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1250288"/>
          </a:xfrm>
          <a:prstGeom prst="rect">
            <a:avLst/>
          </a:prstGeom>
          <a:solidFill>
            <a:schemeClr val="accent6">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defTabSz="179388"/>
            <a:r>
              <a:rPr lang="fr-FR" sz="3000" b="1" i="1" dirty="0"/>
              <a:t>	  	</a:t>
            </a:r>
            <a:r>
              <a:rPr lang="fr-FR" sz="3000" b="1" i="1" dirty="0">
                <a:solidFill>
                  <a:schemeClr val="bg1"/>
                </a:solidFill>
              </a:rPr>
              <a:t>                            LA PAGE PAROISSIALE</a:t>
            </a:r>
          </a:p>
        </p:txBody>
      </p:sp>
      <p:sp>
        <p:nvSpPr>
          <p:cNvPr id="6" name="Rectangle 5"/>
          <p:cNvSpPr/>
          <p:nvPr/>
        </p:nvSpPr>
        <p:spPr>
          <a:xfrm>
            <a:off x="0" y="9568531"/>
            <a:ext cx="6858000" cy="337469"/>
          </a:xfrm>
          <a:prstGeom prst="rect">
            <a:avLst/>
          </a:prstGeom>
          <a:solidFill>
            <a:schemeClr val="accent6">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2050" name="Picture 2"/>
          <p:cNvPicPr>
            <a:picLocks noChangeAspect="1" noChangeArrowheads="1"/>
          </p:cNvPicPr>
          <p:nvPr/>
        </p:nvPicPr>
        <p:blipFill>
          <a:blip r:embed="rId2" cstate="print"/>
          <a:srcRect l="5482" t="2393" r="3685" b="1855"/>
          <a:stretch>
            <a:fillRect/>
          </a:stretch>
        </p:blipFill>
        <p:spPr bwMode="auto">
          <a:xfrm>
            <a:off x="1531961" y="1827369"/>
            <a:ext cx="3794077" cy="7693910"/>
          </a:xfrm>
          <a:prstGeom prst="rect">
            <a:avLst/>
          </a:prstGeom>
          <a:noFill/>
          <a:ln w="9525">
            <a:noFill/>
            <a:miter lim="800000"/>
            <a:headEnd/>
            <a:tailEnd/>
          </a:ln>
          <a:effectLst/>
        </p:spPr>
      </p:pic>
      <p:sp>
        <p:nvSpPr>
          <p:cNvPr id="2" name="ZoneTexte 1">
            <a:extLst>
              <a:ext uri="{FF2B5EF4-FFF2-40B4-BE49-F238E27FC236}">
                <a16:creationId xmlns:a16="http://schemas.microsoft.com/office/drawing/2014/main" id="{41DAC3E2-ABB3-4BF8-16E9-ED240104A688}"/>
              </a:ext>
            </a:extLst>
          </p:cNvPr>
          <p:cNvSpPr txBox="1"/>
          <p:nvPr/>
        </p:nvSpPr>
        <p:spPr>
          <a:xfrm>
            <a:off x="0" y="1297540"/>
            <a:ext cx="6858000" cy="461665"/>
          </a:xfrm>
          <a:prstGeom prst="rect">
            <a:avLst/>
          </a:prstGeom>
          <a:noFill/>
        </p:spPr>
        <p:txBody>
          <a:bodyPr wrap="square" rtlCol="0">
            <a:spAutoFit/>
          </a:bodyPr>
          <a:lstStyle/>
          <a:p>
            <a:pPr algn="ctr"/>
            <a:r>
              <a:rPr lang="fr-FR" sz="2400" b="1" dirty="0">
                <a:solidFill>
                  <a:schemeClr val="accent2">
                    <a:lumMod val="75000"/>
                  </a:schemeClr>
                </a:solidFill>
              </a:rPr>
              <a:t>Planning des messes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tretch>
            <a:fillRect/>
          </a:stretch>
        </p:blipFill>
        <p:spPr>
          <a:xfrm>
            <a:off x="698120" y="1297540"/>
            <a:ext cx="5899530" cy="5269072"/>
          </a:xfrm>
          <a:prstGeom prst="rect">
            <a:avLst/>
          </a:prstGeom>
        </p:spPr>
      </p:pic>
      <p:pic>
        <p:nvPicPr>
          <p:cNvPr id="3" name="Image 2"/>
          <p:cNvPicPr/>
          <p:nvPr/>
        </p:nvPicPr>
        <p:blipFill>
          <a:blip r:embed="rId3" cstate="print">
            <a:extLst>
              <a:ext uri="{28A0092B-C50C-407E-A947-70E740481C1C}">
                <a14:useLocalDpi xmlns:a14="http://schemas.microsoft.com/office/drawing/2010/main" val="0"/>
              </a:ext>
            </a:extLst>
          </a:blip>
          <a:stretch>
            <a:fillRect/>
          </a:stretch>
        </p:blipFill>
        <p:spPr>
          <a:xfrm>
            <a:off x="465090" y="6547333"/>
            <a:ext cx="5859123" cy="2973946"/>
          </a:xfrm>
          <a:prstGeom prst="rect">
            <a:avLst/>
          </a:prstGeom>
        </p:spPr>
      </p:pic>
      <p:sp>
        <p:nvSpPr>
          <p:cNvPr id="5" name="Rectangle 4"/>
          <p:cNvSpPr/>
          <p:nvPr/>
        </p:nvSpPr>
        <p:spPr>
          <a:xfrm>
            <a:off x="0" y="9568531"/>
            <a:ext cx="6858000" cy="3374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7" name="Rectangle 6">
            <a:extLst>
              <a:ext uri="{FF2B5EF4-FFF2-40B4-BE49-F238E27FC236}">
                <a16:creationId xmlns:a16="http://schemas.microsoft.com/office/drawing/2014/main" id="{413DD5DB-A9B0-80B9-982B-218A27A074ED}"/>
              </a:ext>
            </a:extLst>
          </p:cNvPr>
          <p:cNvSpPr/>
          <p:nvPr/>
        </p:nvSpPr>
        <p:spPr>
          <a:xfrm>
            <a:off x="0" y="0"/>
            <a:ext cx="6858000" cy="1250288"/>
          </a:xfrm>
          <a:prstGeom prst="rect">
            <a:avLst/>
          </a:prstGeom>
          <a:solidFill>
            <a:schemeClr val="accent6">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defTabSz="179388"/>
            <a:r>
              <a:rPr lang="fr-FR" sz="3000" b="1" i="1" dirty="0"/>
              <a:t>	  	</a:t>
            </a:r>
            <a:r>
              <a:rPr lang="fr-FR" sz="3000" b="1" i="1" dirty="0">
                <a:solidFill>
                  <a:schemeClr val="bg1"/>
                </a:solidFill>
              </a:rPr>
              <a:t>                            LA PAGE PAROISSIALE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1F1DEFE-B3AE-5439-8CF8-5D0C9EBD336A}"/>
              </a:ext>
            </a:extLst>
          </p:cNvPr>
          <p:cNvSpPr/>
          <p:nvPr/>
        </p:nvSpPr>
        <p:spPr>
          <a:xfrm>
            <a:off x="2019868" y="3508739"/>
            <a:ext cx="4667535" cy="558421"/>
          </a:xfrm>
          <a:prstGeom prst="rect">
            <a:avLst/>
          </a:prstGeom>
          <a:solidFill>
            <a:srgbClr val="FEDE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25501" y="1428901"/>
            <a:ext cx="5861902" cy="3851602"/>
          </a:xfrm>
          <a:prstGeom prst="rect">
            <a:avLst/>
          </a:prstGeom>
          <a:noFill/>
        </p:spPr>
        <p:txBody>
          <a:bodyPr wrap="square" lIns="95793" tIns="47896" rIns="95793" bIns="47896" rtlCol="0">
            <a:spAutoFit/>
          </a:bodyPr>
          <a:lstStyle/>
          <a:p>
            <a:r>
              <a:rPr lang="fr-FR" sz="1800" b="1" dirty="0">
                <a:solidFill>
                  <a:srgbClr val="FF00FF"/>
                </a:solidFill>
              </a:rPr>
              <a:t>DATE</a:t>
            </a:r>
            <a:r>
              <a:rPr lang="fr-FR" sz="1300" b="1" dirty="0">
                <a:solidFill>
                  <a:srgbClr val="FF00FF"/>
                </a:solidFill>
              </a:rPr>
              <a:t>		</a:t>
            </a:r>
            <a:r>
              <a:rPr lang="fr-FR" sz="1800" b="1" dirty="0">
                <a:solidFill>
                  <a:srgbClr val="FF00FF"/>
                </a:solidFill>
              </a:rPr>
              <a:t>EVENEMENTS</a:t>
            </a:r>
          </a:p>
          <a:p>
            <a:pPr>
              <a:tabLst>
                <a:tab pos="1255713" algn="l"/>
              </a:tabLst>
            </a:pPr>
            <a:endParaRPr lang="fr-FR" sz="1300" dirty="0">
              <a:solidFill>
                <a:srgbClr val="FF3300"/>
              </a:solidFill>
            </a:endParaRPr>
          </a:p>
          <a:p>
            <a:pPr>
              <a:tabLst>
                <a:tab pos="1255713" algn="l"/>
                <a:tab pos="1528763" algn="l"/>
              </a:tabLst>
            </a:pPr>
            <a:r>
              <a:rPr lang="fr-FR" sz="1300" b="1" dirty="0"/>
              <a:t>20 juin </a:t>
            </a:r>
            <a:r>
              <a:rPr lang="fr-FR" sz="1300" dirty="0"/>
              <a:t>		Concours de pétanque</a:t>
            </a:r>
          </a:p>
          <a:p>
            <a:pPr>
              <a:tabLst>
                <a:tab pos="1255713" algn="l"/>
                <a:tab pos="1528763" algn="l"/>
              </a:tabLst>
            </a:pPr>
            <a:endParaRPr lang="fr-FR" sz="1300" dirty="0"/>
          </a:p>
          <a:p>
            <a:pPr>
              <a:tabLst>
                <a:tab pos="1255713" algn="l"/>
                <a:tab pos="1528763" algn="l"/>
              </a:tabLst>
            </a:pPr>
            <a:r>
              <a:rPr lang="fr-FR" sz="1300" b="1" dirty="0"/>
              <a:t>21 juin </a:t>
            </a:r>
            <a:r>
              <a:rPr lang="fr-FR" sz="1300" dirty="0"/>
              <a:t>		Loto pour l’association « Génération foot »</a:t>
            </a:r>
          </a:p>
          <a:p>
            <a:pPr>
              <a:tabLst>
                <a:tab pos="1255713" algn="l"/>
                <a:tab pos="1528763" algn="l"/>
              </a:tabLst>
            </a:pPr>
            <a:endParaRPr lang="fr-FR" sz="1300" dirty="0"/>
          </a:p>
          <a:p>
            <a:pPr>
              <a:tabLst>
                <a:tab pos="1255713" algn="l"/>
                <a:tab pos="1528763" algn="l"/>
              </a:tabLst>
            </a:pPr>
            <a:r>
              <a:rPr lang="fr-FR" sz="1300" b="1" dirty="0"/>
              <a:t>4/5/6 septembre </a:t>
            </a:r>
            <a:r>
              <a:rPr lang="fr-FR" sz="1300" dirty="0"/>
              <a:t>		</a:t>
            </a:r>
            <a:r>
              <a:rPr lang="fr-FR" sz="1300" b="1" dirty="0"/>
              <a:t>FETE COMMUNALE </a:t>
            </a:r>
            <a:r>
              <a:rPr lang="fr-FR" sz="1300" dirty="0"/>
              <a:t>organisée par Frontenac Festif</a:t>
            </a:r>
          </a:p>
          <a:p>
            <a:pPr>
              <a:tabLst>
                <a:tab pos="1255713" algn="l"/>
                <a:tab pos="1528763" algn="l"/>
              </a:tabLst>
            </a:pPr>
            <a:endParaRPr lang="fr-FR" sz="1300" dirty="0"/>
          </a:p>
          <a:p>
            <a:pPr>
              <a:tabLst>
                <a:tab pos="1255713" algn="l"/>
                <a:tab pos="1528763" algn="l"/>
              </a:tabLst>
            </a:pPr>
            <a:r>
              <a:rPr lang="fr-FR" sz="1300" b="1" dirty="0"/>
              <a:t>13 septembre </a:t>
            </a:r>
            <a:r>
              <a:rPr lang="fr-FR" sz="1300" dirty="0"/>
              <a:t>		Forum des associations et brocante l’Amicale Frontenacaise </a:t>
            </a:r>
          </a:p>
          <a:p>
            <a:pPr>
              <a:tabLst>
                <a:tab pos="1255713" algn="l"/>
                <a:tab pos="1528763" algn="l"/>
              </a:tabLst>
            </a:pPr>
            <a:endParaRPr lang="fr-FR" sz="1400" dirty="0">
              <a:solidFill>
                <a:srgbClr val="FF3300"/>
              </a:solidFill>
            </a:endParaRPr>
          </a:p>
          <a:p>
            <a:pPr marL="1350963" algn="just"/>
            <a:r>
              <a:rPr lang="fr-FR" sz="1100" i="1" dirty="0">
                <a:solidFill>
                  <a:srgbClr val="193DEF"/>
                </a:solidFill>
              </a:rPr>
              <a:t>A cette occasion, les habitants de la rue de Rauzan, route de Rauzan, route de Sauveterre, chemin des falaises, place du 19  mars 1962 et rue de l’Abbé Labrie pourront exposer gratuitement devant leur domicile.</a:t>
            </a:r>
          </a:p>
          <a:p>
            <a:pPr>
              <a:tabLst>
                <a:tab pos="1255713" algn="l"/>
                <a:tab pos="1528763" algn="l"/>
              </a:tabLst>
            </a:pPr>
            <a:endParaRPr lang="fr-FR" sz="1300" dirty="0">
              <a:solidFill>
                <a:srgbClr val="FF3300"/>
              </a:solidFill>
            </a:endParaRPr>
          </a:p>
          <a:p>
            <a:pPr>
              <a:tabLst>
                <a:tab pos="1255713" algn="l"/>
                <a:tab pos="1528763" algn="l"/>
              </a:tabLst>
            </a:pPr>
            <a:r>
              <a:rPr lang="fr-FR" sz="1300" b="1" dirty="0"/>
              <a:t>19/20 septembre 	</a:t>
            </a:r>
            <a:r>
              <a:rPr lang="fr-FR" sz="1300" dirty="0"/>
              <a:t>	Journées du patrimoine</a:t>
            </a:r>
          </a:p>
          <a:p>
            <a:pPr>
              <a:buFont typeface="Wingdings"/>
              <a:buChar char="w"/>
              <a:tabLst>
                <a:tab pos="1255713" algn="l"/>
                <a:tab pos="1528763" algn="l"/>
              </a:tabLst>
            </a:pPr>
            <a:endParaRPr lang="fr-FR" sz="1300" dirty="0"/>
          </a:p>
          <a:p>
            <a:pPr>
              <a:tabLst>
                <a:tab pos="1255713" algn="l"/>
                <a:tab pos="1528763" algn="l"/>
              </a:tabLst>
            </a:pPr>
            <a:r>
              <a:rPr lang="fr-FR" sz="1300" b="1" dirty="0"/>
              <a:t>17 octobre</a:t>
            </a:r>
            <a:r>
              <a:rPr lang="fr-FR" sz="1300" dirty="0"/>
              <a:t>		Octobre rose</a:t>
            </a:r>
          </a:p>
          <a:p>
            <a:endParaRPr lang="fr-FR" dirty="0"/>
          </a:p>
        </p:txBody>
      </p:sp>
      <p:sp>
        <p:nvSpPr>
          <p:cNvPr id="11" name="Rectangle à coins arrondis 10"/>
          <p:cNvSpPr/>
          <p:nvPr/>
        </p:nvSpPr>
        <p:spPr>
          <a:xfrm>
            <a:off x="3721100" y="5649485"/>
            <a:ext cx="2553588" cy="36823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r>
              <a:rPr lang="fr-FR" b="1" dirty="0">
                <a:solidFill>
                  <a:schemeClr val="accent6">
                    <a:lumMod val="75000"/>
                  </a:schemeClr>
                </a:solidFill>
                <a:latin typeface="Arial Narrow" pitchFamily="34" charset="0"/>
              </a:rPr>
              <a:t>LOTOS de </a:t>
            </a:r>
          </a:p>
          <a:p>
            <a:pPr algn="ctr"/>
            <a:r>
              <a:rPr lang="fr-FR" b="1" dirty="0">
                <a:solidFill>
                  <a:schemeClr val="accent6">
                    <a:lumMod val="75000"/>
                  </a:schemeClr>
                </a:solidFill>
                <a:latin typeface="Arial Narrow" pitchFamily="34" charset="0"/>
              </a:rPr>
              <a:t>L’Amicale Frontenacaise</a:t>
            </a:r>
          </a:p>
          <a:p>
            <a:pPr algn="ctr"/>
            <a:endParaRPr lang="fr-FR" dirty="0">
              <a:solidFill>
                <a:schemeClr val="accent6">
                  <a:lumMod val="75000"/>
                </a:schemeClr>
              </a:solidFill>
              <a:latin typeface="Arial Narrow" pitchFamily="34" charset="0"/>
            </a:endParaRPr>
          </a:p>
          <a:p>
            <a:pPr algn="ctr"/>
            <a:endParaRPr lang="fr-FR" dirty="0">
              <a:solidFill>
                <a:schemeClr val="accent6">
                  <a:lumMod val="75000"/>
                </a:schemeClr>
              </a:solidFill>
              <a:latin typeface="Arial Narrow" pitchFamily="34" charset="0"/>
            </a:endParaRPr>
          </a:p>
          <a:p>
            <a:pPr algn="ctr"/>
            <a:endParaRPr lang="fr-FR" dirty="0">
              <a:solidFill>
                <a:schemeClr val="accent6">
                  <a:lumMod val="75000"/>
                </a:schemeClr>
              </a:solidFill>
              <a:latin typeface="Arial Narrow" pitchFamily="34" charset="0"/>
            </a:endParaRPr>
          </a:p>
          <a:p>
            <a:pPr algn="ctr"/>
            <a:endParaRPr lang="fr-FR" dirty="0">
              <a:solidFill>
                <a:schemeClr val="accent6">
                  <a:lumMod val="75000"/>
                </a:schemeClr>
              </a:solidFill>
              <a:latin typeface="Arial Narrow" pitchFamily="34" charset="0"/>
            </a:endParaRPr>
          </a:p>
          <a:p>
            <a:pPr algn="ctr"/>
            <a:r>
              <a:rPr lang="fr-FR" sz="1400" dirty="0">
                <a:solidFill>
                  <a:schemeClr val="accent6">
                    <a:lumMod val="75000"/>
                  </a:schemeClr>
                </a:solidFill>
                <a:latin typeface="Arial Narrow" pitchFamily="34" charset="0"/>
              </a:rPr>
              <a:t>Les dimanches :</a:t>
            </a:r>
          </a:p>
          <a:p>
            <a:pPr algn="ctr"/>
            <a:r>
              <a:rPr lang="fr-FR" sz="1400" dirty="0">
                <a:solidFill>
                  <a:schemeClr val="accent6">
                    <a:lumMod val="75000"/>
                  </a:schemeClr>
                </a:solidFill>
                <a:latin typeface="Arial Narrow" pitchFamily="34" charset="0"/>
              </a:rPr>
              <a:t> 30 août 2026</a:t>
            </a:r>
          </a:p>
          <a:p>
            <a:pPr algn="ctr"/>
            <a:r>
              <a:rPr lang="fr-FR" sz="1400" dirty="0">
                <a:solidFill>
                  <a:schemeClr val="accent6">
                    <a:lumMod val="75000"/>
                  </a:schemeClr>
                </a:solidFill>
                <a:latin typeface="Arial Narrow" pitchFamily="34" charset="0"/>
              </a:rPr>
              <a:t>6 et 20 septembre 2026</a:t>
            </a:r>
          </a:p>
          <a:p>
            <a:pPr algn="ctr"/>
            <a:r>
              <a:rPr lang="fr-FR" sz="1400" dirty="0">
                <a:solidFill>
                  <a:schemeClr val="accent6">
                    <a:lumMod val="75000"/>
                  </a:schemeClr>
                </a:solidFill>
                <a:latin typeface="Arial Narrow" pitchFamily="34" charset="0"/>
              </a:rPr>
              <a:t>18 octobre 2026</a:t>
            </a:r>
          </a:p>
          <a:p>
            <a:pPr algn="ctr"/>
            <a:r>
              <a:rPr lang="fr-FR" sz="1400" dirty="0">
                <a:solidFill>
                  <a:schemeClr val="accent6">
                    <a:lumMod val="75000"/>
                  </a:schemeClr>
                </a:solidFill>
                <a:latin typeface="Arial Narrow" pitchFamily="34" charset="0"/>
              </a:rPr>
              <a:t>1, 15 et 29 novembre 2026</a:t>
            </a:r>
          </a:p>
          <a:p>
            <a:pPr algn="ctr"/>
            <a:r>
              <a:rPr lang="fr-FR" sz="1400" dirty="0">
                <a:solidFill>
                  <a:schemeClr val="accent6">
                    <a:lumMod val="75000"/>
                  </a:schemeClr>
                </a:solidFill>
                <a:latin typeface="Arial Narrow" pitchFamily="34" charset="0"/>
              </a:rPr>
              <a:t>13 et 27 décembre 2026</a:t>
            </a:r>
          </a:p>
        </p:txBody>
      </p:sp>
      <p:pic>
        <p:nvPicPr>
          <p:cNvPr id="12" name="Image 11" descr="loto.jpg"/>
          <p:cNvPicPr>
            <a:picLocks noGrp="1" noChangeAspect="1"/>
          </p:cNvPicPr>
          <p:nvPr isPhoto="1"/>
        </p:nvPicPr>
        <p:blipFill>
          <a:blip r:embed="rId2" cstate="print">
            <a:lum/>
          </a:blip>
          <a:stretch>
            <a:fillRect/>
          </a:stretch>
        </p:blipFill>
        <p:spPr>
          <a:xfrm>
            <a:off x="4556287" y="6794837"/>
            <a:ext cx="903023" cy="1027338"/>
          </a:xfrm>
          <a:prstGeom prst="rect">
            <a:avLst/>
          </a:prstGeom>
          <a:noFill/>
          <a:ln>
            <a:noFill/>
          </a:ln>
        </p:spPr>
      </p:pic>
      <p:sp>
        <p:nvSpPr>
          <p:cNvPr id="13" name="Rectangle 12"/>
          <p:cNvSpPr/>
          <p:nvPr/>
        </p:nvSpPr>
        <p:spPr>
          <a:xfrm>
            <a:off x="0" y="0"/>
            <a:ext cx="6858000" cy="1250288"/>
          </a:xfrm>
          <a:prstGeom prst="rect">
            <a:avLst/>
          </a:prstGeom>
          <a:solidFill>
            <a:srgbClr val="F9B1EF"/>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t>
            </a:r>
            <a:r>
              <a:rPr lang="fr-FR" sz="3000" b="1" i="1" dirty="0">
                <a:solidFill>
                  <a:schemeClr val="bg1"/>
                </a:solidFill>
              </a:rPr>
              <a:t>     A VOS AGENDAS !!</a:t>
            </a:r>
          </a:p>
        </p:txBody>
      </p:sp>
      <p:pic>
        <p:nvPicPr>
          <p:cNvPr id="14" name="Picture 9"/>
          <p:cNvPicPr>
            <a:picLocks noChangeAspect="1" noChangeArrowheads="1"/>
          </p:cNvPicPr>
          <p:nvPr/>
        </p:nvPicPr>
        <p:blipFill>
          <a:blip r:embed="rId3" cstate="print"/>
          <a:srcRect/>
          <a:stretch>
            <a:fillRect/>
          </a:stretch>
        </p:blipFill>
        <p:spPr bwMode="auto">
          <a:xfrm>
            <a:off x="235797" y="160935"/>
            <a:ext cx="1044822" cy="994148"/>
          </a:xfrm>
          <a:prstGeom prst="rect">
            <a:avLst/>
          </a:prstGeom>
          <a:noFill/>
          <a:ln w="9525">
            <a:noFill/>
            <a:miter lim="800000"/>
            <a:headEnd/>
            <a:tailEnd/>
          </a:ln>
          <a:effectLst/>
        </p:spPr>
      </p:pic>
      <p:sp>
        <p:nvSpPr>
          <p:cNvPr id="17" name="Rectangle 16"/>
          <p:cNvSpPr/>
          <p:nvPr/>
        </p:nvSpPr>
        <p:spPr>
          <a:xfrm>
            <a:off x="0" y="9568531"/>
            <a:ext cx="6858000" cy="337469"/>
          </a:xfrm>
          <a:prstGeom prst="rect">
            <a:avLst/>
          </a:prstGeom>
          <a:solidFill>
            <a:srgbClr val="F9B1EF"/>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16" name="Picture 3"/>
          <p:cNvPicPr>
            <a:picLocks noChangeAspect="1" noChangeArrowheads="1"/>
          </p:cNvPicPr>
          <p:nvPr/>
        </p:nvPicPr>
        <p:blipFill>
          <a:blip r:embed="rId4" cstate="print"/>
          <a:srcRect/>
          <a:stretch>
            <a:fillRect/>
          </a:stretch>
        </p:blipFill>
        <p:spPr bwMode="auto">
          <a:xfrm>
            <a:off x="426956" y="5297584"/>
            <a:ext cx="2653748" cy="403733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 y="0"/>
            <a:ext cx="6857999" cy="1481722"/>
          </a:xfrm>
          <a:prstGeom prst="rect">
            <a:avLst/>
          </a:prstGeom>
          <a:solidFill>
            <a:srgbClr val="92D050"/>
          </a:solidFill>
        </p:spPr>
        <p:txBody>
          <a:bodyPr wrap="square" lIns="95793" tIns="47896" rIns="95793" bIns="47896" rtlCol="0">
            <a:spAutoFit/>
          </a:bodyPr>
          <a:lstStyle/>
          <a:p>
            <a:pPr algn="ctr"/>
            <a:endParaRPr lang="fr-FR" sz="3000" dirty="0">
              <a:solidFill>
                <a:schemeClr val="bg1"/>
              </a:solidFill>
            </a:endParaRPr>
          </a:p>
          <a:p>
            <a:pPr algn="ctr"/>
            <a:r>
              <a:rPr lang="fr-FR" sz="3000" dirty="0">
                <a:solidFill>
                  <a:schemeClr val="bg1"/>
                </a:solidFill>
              </a:rPr>
              <a:t>			       INFOS PRATIQUES</a:t>
            </a:r>
          </a:p>
          <a:p>
            <a:pPr algn="ctr"/>
            <a:r>
              <a:rPr lang="fr-FR" sz="3000" dirty="0">
                <a:solidFill>
                  <a:schemeClr val="bg1"/>
                </a:solidFill>
              </a:rPr>
              <a:t>                        </a:t>
            </a:r>
          </a:p>
        </p:txBody>
      </p:sp>
      <p:sp>
        <p:nvSpPr>
          <p:cNvPr id="6" name="Rectangle 5"/>
          <p:cNvSpPr/>
          <p:nvPr/>
        </p:nvSpPr>
        <p:spPr>
          <a:xfrm>
            <a:off x="0" y="9266830"/>
            <a:ext cx="6858000" cy="62714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1400" dirty="0">
                <a:solidFill>
                  <a:srgbClr val="FF0000"/>
                </a:solidFill>
              </a:rPr>
              <a:t>Avis aux entreprises de la commune</a:t>
            </a:r>
          </a:p>
          <a:p>
            <a:r>
              <a:rPr lang="fr-FR" sz="1200" dirty="0">
                <a:solidFill>
                  <a:schemeClr val="tx1"/>
                </a:solidFill>
              </a:rPr>
              <a:t>Vous souhaitez apparaître dans le prochain bulletin ? Merci de nous faire parvenir votre carte de visite.</a:t>
            </a:r>
          </a:p>
        </p:txBody>
      </p:sp>
      <p:sp>
        <p:nvSpPr>
          <p:cNvPr id="5" name="Ellipse 4"/>
          <p:cNvSpPr/>
          <p:nvPr/>
        </p:nvSpPr>
        <p:spPr>
          <a:xfrm>
            <a:off x="421243" y="2068920"/>
            <a:ext cx="2402684" cy="1860508"/>
          </a:xfrm>
          <a:prstGeom prst="ellipse">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pPr algn="ctr"/>
            <a:endParaRPr lang="fr-FR"/>
          </a:p>
        </p:txBody>
      </p:sp>
      <p:sp>
        <p:nvSpPr>
          <p:cNvPr id="8" name="Rectangle à coins arrondis 7"/>
          <p:cNvSpPr/>
          <p:nvPr/>
        </p:nvSpPr>
        <p:spPr>
          <a:xfrm>
            <a:off x="3016156" y="1843053"/>
            <a:ext cx="3337966" cy="268800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5793" tIns="47896" rIns="95793" bIns="47896" rtlCol="0" anchor="ctr"/>
          <a:lstStyle/>
          <a:p>
            <a:endParaRPr lang="fr-FR" sz="1500" dirty="0">
              <a:solidFill>
                <a:schemeClr val="accent6">
                  <a:lumMod val="75000"/>
                </a:schemeClr>
              </a:solidFill>
            </a:endParaRPr>
          </a:p>
          <a:p>
            <a:pPr algn="just"/>
            <a:r>
              <a:rPr lang="fr-FR" sz="1400" b="1" dirty="0">
                <a:solidFill>
                  <a:schemeClr val="accent6">
                    <a:lumMod val="75000"/>
                  </a:schemeClr>
                </a:solidFill>
              </a:rPr>
              <a:t>Le restaurant-bar et chambres d’hôtes l’Archange </a:t>
            </a:r>
            <a:r>
              <a:rPr lang="fr-FR" sz="1400" dirty="0">
                <a:solidFill>
                  <a:schemeClr val="accent6">
                    <a:lumMod val="75000"/>
                  </a:schemeClr>
                </a:solidFill>
              </a:rPr>
              <a:t>vous accueille au cœur du village de Frontenac pour un repas savoureux, un verre entre amis ou un séjour tout confort.</a:t>
            </a:r>
          </a:p>
          <a:p>
            <a:pPr algn="just"/>
            <a:r>
              <a:rPr lang="fr-FR" sz="1400" dirty="0">
                <a:solidFill>
                  <a:schemeClr val="accent6">
                    <a:lumMod val="75000"/>
                  </a:schemeClr>
                </a:solidFill>
              </a:rPr>
              <a:t>Un lieu chaleureux, convivial et incontournable</a:t>
            </a:r>
          </a:p>
          <a:p>
            <a:pPr algn="just"/>
            <a:endParaRPr lang="fr-FR" sz="1400" dirty="0">
              <a:solidFill>
                <a:schemeClr val="accent6">
                  <a:lumMod val="75000"/>
                </a:schemeClr>
              </a:solidFill>
            </a:endParaRPr>
          </a:p>
          <a:p>
            <a:r>
              <a:rPr lang="fr-FR" sz="1400" b="1" dirty="0">
                <a:solidFill>
                  <a:schemeClr val="accent6">
                    <a:lumMod val="75000"/>
                  </a:schemeClr>
                </a:solidFill>
              </a:rPr>
              <a:t>L’Archange : simplicité, goût et accueil</a:t>
            </a:r>
          </a:p>
          <a:p>
            <a:endParaRPr lang="fr-FR" sz="1100" b="1" dirty="0">
              <a:solidFill>
                <a:schemeClr val="accent6">
                  <a:lumMod val="75000"/>
                </a:schemeClr>
              </a:solidFill>
            </a:endParaRPr>
          </a:p>
          <a:p>
            <a:pPr algn="ctr"/>
            <a:r>
              <a:rPr lang="fr-FR" sz="1600" b="1" dirty="0">
                <a:solidFill>
                  <a:schemeClr val="accent6">
                    <a:lumMod val="75000"/>
                  </a:schemeClr>
                </a:solidFill>
              </a:rPr>
              <a:t>Tel :  05.56.30.83.35</a:t>
            </a:r>
          </a:p>
          <a:p>
            <a:pPr algn="ctr"/>
            <a:endParaRPr lang="fr-FR" dirty="0"/>
          </a:p>
        </p:txBody>
      </p:sp>
      <p:sp>
        <p:nvSpPr>
          <p:cNvPr id="9" name="ZoneTexte 8"/>
          <p:cNvSpPr txBox="1"/>
          <p:nvPr/>
        </p:nvSpPr>
        <p:spPr>
          <a:xfrm>
            <a:off x="1535113" y="7696137"/>
            <a:ext cx="5018087" cy="1558666"/>
          </a:xfrm>
          <a:prstGeom prst="rect">
            <a:avLst/>
          </a:prstGeom>
          <a:noFill/>
        </p:spPr>
        <p:txBody>
          <a:bodyPr wrap="square" lIns="95793" tIns="47896" rIns="95793" bIns="47896" rtlCol="0">
            <a:spAutoFit/>
          </a:bodyPr>
          <a:lstStyle/>
          <a:p>
            <a:pPr algn="ctr"/>
            <a:endParaRPr lang="fr-FR" sz="900" dirty="0">
              <a:solidFill>
                <a:srgbClr val="193DEF"/>
              </a:solidFill>
            </a:endParaRPr>
          </a:p>
          <a:p>
            <a:pPr algn="ctr"/>
            <a:r>
              <a:rPr lang="fr-FR" sz="1400" b="1" dirty="0">
                <a:solidFill>
                  <a:srgbClr val="FF0000"/>
                </a:solidFill>
              </a:rPr>
              <a:t>Nouveau à l’épicerie du village</a:t>
            </a:r>
          </a:p>
          <a:p>
            <a:pPr algn="ctr"/>
            <a:r>
              <a:rPr lang="fr-FR" sz="1400" b="1" dirty="0"/>
              <a:t>  « À la Rés’ Course »</a:t>
            </a:r>
            <a:endParaRPr lang="fr-FR" sz="1400" dirty="0"/>
          </a:p>
          <a:p>
            <a:r>
              <a:rPr lang="fr-FR" sz="1400" dirty="0"/>
              <a:t>En plus de son service d’épicerie, Carole vous propose désormais de délicieuses </a:t>
            </a:r>
            <a:r>
              <a:rPr lang="fr-FR" sz="1400" dirty="0">
                <a:solidFill>
                  <a:srgbClr val="FF0000"/>
                </a:solidFill>
              </a:rPr>
              <a:t>pizzas, </a:t>
            </a:r>
            <a:r>
              <a:rPr lang="fr-FR" sz="1400" dirty="0"/>
              <a:t>préparées par ses soins et cuites sur place, </a:t>
            </a:r>
            <a:r>
              <a:rPr lang="fr-FR" sz="1400" dirty="0">
                <a:solidFill>
                  <a:srgbClr val="FF0000"/>
                </a:solidFill>
              </a:rPr>
              <a:t>à emporter </a:t>
            </a:r>
            <a:r>
              <a:rPr lang="fr-FR" sz="1400" dirty="0"/>
              <a:t>du mercredi au samedi soir.</a:t>
            </a:r>
          </a:p>
          <a:p>
            <a:r>
              <a:rPr lang="fr-FR" sz="1600" b="1" dirty="0"/>
              <a:t>Pensez à réserver avant 19 h au 06 12 72 21 54.</a:t>
            </a:r>
          </a:p>
        </p:txBody>
      </p:sp>
      <p:pic>
        <p:nvPicPr>
          <p:cNvPr id="11" name="Picture 2"/>
          <p:cNvPicPr>
            <a:picLocks noChangeAspect="1" noChangeArrowheads="1"/>
          </p:cNvPicPr>
          <p:nvPr/>
        </p:nvPicPr>
        <p:blipFill>
          <a:blip r:embed="rId3" cstate="print"/>
          <a:srcRect/>
          <a:stretch>
            <a:fillRect/>
          </a:stretch>
        </p:blipFill>
        <p:spPr bwMode="auto">
          <a:xfrm>
            <a:off x="406117" y="8102600"/>
            <a:ext cx="981887" cy="802899"/>
          </a:xfrm>
          <a:prstGeom prst="rect">
            <a:avLst/>
          </a:prstGeom>
          <a:noFill/>
          <a:ln w="9525">
            <a:noFill/>
            <a:miter lim="800000"/>
            <a:headEnd/>
            <a:tailEnd/>
          </a:ln>
          <a:effectLst/>
        </p:spPr>
      </p:pic>
      <p:pic>
        <p:nvPicPr>
          <p:cNvPr id="6145" name="Picture 1"/>
          <p:cNvPicPr>
            <a:picLocks noChangeAspect="1" noChangeArrowheads="1"/>
          </p:cNvPicPr>
          <p:nvPr/>
        </p:nvPicPr>
        <p:blipFill>
          <a:blip r:embed="rId4" cstate="print"/>
          <a:srcRect/>
          <a:stretch>
            <a:fillRect/>
          </a:stretch>
        </p:blipFill>
        <p:spPr bwMode="auto">
          <a:xfrm>
            <a:off x="1705221" y="5118255"/>
            <a:ext cx="3938587" cy="2500212"/>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A6CBDB-CD42-128B-74C7-5DA8AD5A0A80}"/>
              </a:ext>
            </a:extLst>
          </p:cNvPr>
          <p:cNvSpPr/>
          <p:nvPr/>
        </p:nvSpPr>
        <p:spPr>
          <a:xfrm>
            <a:off x="0" y="9568531"/>
            <a:ext cx="6858000" cy="33746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endParaRPr lang="fr-FR" sz="1300" b="1" i="1" dirty="0">
              <a:solidFill>
                <a:schemeClr val="tx1"/>
              </a:solidFill>
            </a:endParaRPr>
          </a:p>
        </p:txBody>
      </p:sp>
      <p:sp>
        <p:nvSpPr>
          <p:cNvPr id="7" name="ZoneTexte 6">
            <a:extLst>
              <a:ext uri="{FF2B5EF4-FFF2-40B4-BE49-F238E27FC236}">
                <a16:creationId xmlns:a16="http://schemas.microsoft.com/office/drawing/2014/main" id="{DAAD38A6-2259-BC7C-867B-103BAD973196}"/>
              </a:ext>
            </a:extLst>
          </p:cNvPr>
          <p:cNvSpPr txBox="1"/>
          <p:nvPr/>
        </p:nvSpPr>
        <p:spPr>
          <a:xfrm>
            <a:off x="446964" y="1514208"/>
            <a:ext cx="5964071" cy="3462486"/>
          </a:xfrm>
          <a:prstGeom prst="rect">
            <a:avLst/>
          </a:prstGeom>
          <a:noFill/>
        </p:spPr>
        <p:txBody>
          <a:bodyPr wrap="square">
            <a:spAutoFit/>
          </a:bodyPr>
          <a:lstStyle/>
          <a:p>
            <a:pPr algn="ctr">
              <a:lnSpc>
                <a:spcPct val="150000"/>
              </a:lnSpc>
              <a:buNone/>
            </a:pPr>
            <a:r>
              <a:rPr lang="fr-FR" sz="1800" b="1" dirty="0">
                <a:solidFill>
                  <a:srgbClr val="008000"/>
                </a:solidFill>
                <a:effectLst/>
                <a:latin typeface="Helvetica" panose="020B0604020202020204" pitchFamily="34" charset="0"/>
                <a:ea typeface="Calibri" panose="020F0502020204030204" pitchFamily="34" charset="0"/>
                <a:cs typeface="Aptos" panose="020B0004020202020204" pitchFamily="34" charset="0"/>
              </a:rPr>
              <a:t>RÉOUVERTURE DE L’ACCUEIL AU PUBLIC DE LA BRIGADE DE PROXIMITÉ DE TARGON</a:t>
            </a:r>
            <a:r>
              <a:rPr lang="fr-FR" sz="1800" dirty="0">
                <a:solidFill>
                  <a:srgbClr val="008000"/>
                </a:solidFill>
                <a:effectLst/>
                <a:latin typeface="Helvetica" panose="020B0604020202020204" pitchFamily="34" charset="0"/>
                <a:ea typeface="Calibri" panose="020F0502020204030204" pitchFamily="34" charset="0"/>
                <a:cs typeface="Aptos" panose="020B0004020202020204" pitchFamily="34" charset="0"/>
              </a:rPr>
              <a:t> </a:t>
            </a:r>
          </a:p>
          <a:p>
            <a:pPr algn="ctr">
              <a:lnSpc>
                <a:spcPct val="150000"/>
              </a:lnSpc>
              <a:buNone/>
            </a:pPr>
            <a:endParaRPr lang="fr-FR" sz="1400" dirty="0">
              <a:solidFill>
                <a:srgbClr val="008000"/>
              </a:solidFill>
              <a:effectLst/>
              <a:latin typeface="Aptos" panose="020B0004020202020204" pitchFamily="34" charset="0"/>
              <a:ea typeface="Calibri" panose="020F0502020204030204" pitchFamily="34" charset="0"/>
              <a:cs typeface="Aptos" panose="020B0004020202020204" pitchFamily="34" charset="0"/>
            </a:endParaRPr>
          </a:p>
          <a:p>
            <a:pPr algn="just">
              <a:buNone/>
            </a:pPr>
            <a:r>
              <a:rPr lang="fr-FR" sz="1200" dirty="0">
                <a:solidFill>
                  <a:srgbClr val="202020"/>
                </a:solidFill>
                <a:latin typeface="Helvetica" panose="020B0604020202020204" pitchFamily="34" charset="0"/>
                <a:ea typeface="Calibri" panose="020F0502020204030204" pitchFamily="34" charset="0"/>
              </a:rPr>
              <a:t>L</a:t>
            </a:r>
            <a:r>
              <a:rPr lang="fr-FR" sz="1200" dirty="0">
                <a:solidFill>
                  <a:srgbClr val="202020"/>
                </a:solidFill>
                <a:effectLst/>
                <a:latin typeface="Helvetica" panose="020B0604020202020204" pitchFamily="34" charset="0"/>
                <a:ea typeface="Calibri" panose="020F0502020204030204" pitchFamily="34" charset="0"/>
              </a:rPr>
              <a:t>a </a:t>
            </a:r>
            <a:r>
              <a:rPr lang="fr-FR" sz="1200" dirty="0">
                <a:solidFill>
                  <a:srgbClr val="202020"/>
                </a:solidFill>
                <a:latin typeface="Helvetica" panose="020B0604020202020204" pitchFamily="34" charset="0"/>
                <a:ea typeface="Calibri" panose="020F0502020204030204" pitchFamily="34" charset="0"/>
              </a:rPr>
              <a:t>gendarmerie </a:t>
            </a:r>
            <a:r>
              <a:rPr lang="fr-FR" sz="1200" dirty="0">
                <a:solidFill>
                  <a:srgbClr val="202020"/>
                </a:solidFill>
                <a:effectLst/>
                <a:latin typeface="Helvetica" panose="020B0604020202020204" pitchFamily="34" charset="0"/>
                <a:ea typeface="Calibri" panose="020F0502020204030204" pitchFamily="34" charset="0"/>
              </a:rPr>
              <a:t>de Targon rouvrira ses portes au public à compter du </a:t>
            </a:r>
            <a:r>
              <a:rPr lang="fr-FR" sz="1200" b="1" dirty="0">
                <a:solidFill>
                  <a:srgbClr val="202020"/>
                </a:solidFill>
                <a:effectLst/>
                <a:latin typeface="Helvetica" panose="020B0604020202020204" pitchFamily="34" charset="0"/>
                <a:ea typeface="Calibri" panose="020F0502020204030204" pitchFamily="34" charset="0"/>
              </a:rPr>
              <a:t>19 juin 2026.</a:t>
            </a:r>
          </a:p>
          <a:p>
            <a:pPr algn="just">
              <a:buNone/>
            </a:pPr>
            <a:br>
              <a:rPr lang="fr-FR" sz="1200" dirty="0">
                <a:solidFill>
                  <a:srgbClr val="202020"/>
                </a:solidFill>
                <a:effectLst/>
                <a:latin typeface="Helvetica" panose="020B0604020202020204" pitchFamily="34" charset="0"/>
                <a:ea typeface="Calibri" panose="020F0502020204030204" pitchFamily="34" charset="0"/>
              </a:rPr>
            </a:br>
            <a:r>
              <a:rPr lang="fr-FR" sz="1200" dirty="0">
                <a:solidFill>
                  <a:srgbClr val="202020"/>
                </a:solidFill>
                <a:effectLst/>
                <a:latin typeface="Helvetica" panose="020B0604020202020204" pitchFamily="34" charset="0"/>
                <a:ea typeface="Calibri" panose="020F0502020204030204" pitchFamily="34" charset="0"/>
              </a:rPr>
              <a:t>En cas de nécessité, vous pourrez donc vous rendre au </a:t>
            </a:r>
            <a:r>
              <a:rPr lang="fr-FR" sz="1200" b="1" dirty="0">
                <a:solidFill>
                  <a:srgbClr val="28AA28"/>
                </a:solidFill>
                <a:effectLst/>
                <a:latin typeface="Helvetica" panose="020B0604020202020204" pitchFamily="34" charset="0"/>
                <a:ea typeface="Calibri" panose="020F0502020204030204" pitchFamily="34" charset="0"/>
              </a:rPr>
              <a:t>16 rue de la gendarmerie à Targon le vendredi matin de 8 h à 12 h ou téléphoner au 05.57.34.45.20.</a:t>
            </a:r>
          </a:p>
          <a:p>
            <a:pPr algn="just">
              <a:buNone/>
            </a:pPr>
            <a:endParaRPr lang="fr-FR" sz="1200" dirty="0">
              <a:solidFill>
                <a:srgbClr val="202020"/>
              </a:solidFill>
              <a:latin typeface="Helvetica" panose="020B0604020202020204" pitchFamily="34" charset="0"/>
              <a:ea typeface="Calibri" panose="020F0502020204030204" pitchFamily="34" charset="0"/>
            </a:endParaRPr>
          </a:p>
          <a:p>
            <a:pPr algn="just">
              <a:buNone/>
            </a:pPr>
            <a:r>
              <a:rPr lang="fr-FR" sz="1200" dirty="0">
                <a:solidFill>
                  <a:srgbClr val="202020"/>
                </a:solidFill>
                <a:effectLst/>
                <a:latin typeface="Helvetica" panose="020B0604020202020204" pitchFamily="34" charset="0"/>
                <a:ea typeface="Calibri" panose="020F0502020204030204" pitchFamily="34" charset="0"/>
              </a:rPr>
              <a:t>En dehors de ces horaires d’ouverture, nous vous invitons à vous rendre à la gendarmerie de CREON qui accueille le public du Lundi au Dimanche de 8 à 12 h et de 14 h à 18 h.</a:t>
            </a:r>
          </a:p>
          <a:p>
            <a:pPr algn="just">
              <a:buNone/>
            </a:pPr>
            <a:br>
              <a:rPr lang="fr-FR" sz="1200" dirty="0">
                <a:solidFill>
                  <a:srgbClr val="202020"/>
                </a:solidFill>
                <a:effectLst/>
                <a:latin typeface="Helvetica" panose="020B0604020202020204" pitchFamily="34" charset="0"/>
                <a:ea typeface="Calibri" panose="020F0502020204030204" pitchFamily="34" charset="0"/>
              </a:rPr>
            </a:br>
            <a:r>
              <a:rPr lang="fr-FR" sz="1200" dirty="0">
                <a:solidFill>
                  <a:srgbClr val="202020"/>
                </a:solidFill>
                <a:effectLst/>
                <a:latin typeface="Helvetica" panose="020B0604020202020204" pitchFamily="34" charset="0"/>
                <a:ea typeface="Calibri" panose="020F0502020204030204" pitchFamily="34" charset="0"/>
              </a:rPr>
              <a:t>Les usagers pourront y être reçus pour leurs démarches, demandes de renseignements et signalements nécessitant un contact direct avec les services de la gendarmerie.</a:t>
            </a:r>
            <a:endParaRPr lang="fr-FR" sz="1200" dirty="0"/>
          </a:p>
        </p:txBody>
      </p:sp>
      <p:pic>
        <p:nvPicPr>
          <p:cNvPr id="1026" name="Picture 2">
            <a:extLst>
              <a:ext uri="{FF2B5EF4-FFF2-40B4-BE49-F238E27FC236}">
                <a16:creationId xmlns:a16="http://schemas.microsoft.com/office/drawing/2014/main" id="{C9292B32-6482-836A-88DC-B323FC5C9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08" r="18634"/>
          <a:stretch>
            <a:fillRect/>
          </a:stretch>
        </p:blipFill>
        <p:spPr bwMode="auto">
          <a:xfrm>
            <a:off x="460551" y="5753984"/>
            <a:ext cx="2625550" cy="35462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a:extLst>
              <a:ext uri="{FF2B5EF4-FFF2-40B4-BE49-F238E27FC236}">
                <a16:creationId xmlns:a16="http://schemas.microsoft.com/office/drawing/2014/main" id="{400DD882-257C-FE41-FF52-1EE4A0AF19D5}"/>
              </a:ext>
            </a:extLst>
          </p:cNvPr>
          <p:cNvGraphicFramePr>
            <a:graphicFrameLocks noGrp="1"/>
          </p:cNvGraphicFramePr>
          <p:nvPr/>
        </p:nvGraphicFramePr>
        <p:xfrm>
          <a:off x="342900" y="5119052"/>
          <a:ext cx="6172200" cy="922020"/>
        </p:xfrm>
        <a:graphic>
          <a:graphicData uri="http://schemas.openxmlformats.org/drawingml/2006/table">
            <a:tbl>
              <a:tblPr/>
              <a:tblGrid>
                <a:gridCol w="6172200">
                  <a:extLst>
                    <a:ext uri="{9D8B030D-6E8A-4147-A177-3AD203B41FA5}">
                      <a16:colId xmlns:a16="http://schemas.microsoft.com/office/drawing/2014/main" val="3658571848"/>
                    </a:ext>
                  </a:extLst>
                </a:gridCol>
              </a:tblGrid>
              <a:tr h="0">
                <a:tc>
                  <a:txBody>
                    <a:bodyPr/>
                    <a:lstStyle/>
                    <a:p>
                      <a:endParaRPr lang="fr-FR"/>
                    </a:p>
                  </a:txBody>
                  <a:tcPr marL="171450" marR="171450" marT="171450" marB="171450" anchor="ctr">
                    <a:lnL>
                      <a:noFill/>
                    </a:lnL>
                    <a:lnR>
                      <a:noFill/>
                    </a:lnR>
                    <a:lnT>
                      <a:noFill/>
                    </a:lnT>
                    <a:lnB w="19050"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3271301078"/>
                  </a:ext>
                </a:extLst>
              </a:tr>
              <a:tr h="0">
                <a:tc>
                  <a:txBody>
                    <a:bodyPr/>
                    <a:lstStyle/>
                    <a:p>
                      <a:pPr>
                        <a:buNone/>
                      </a:pPr>
                      <a:endParaRPr lang="fr-FR">
                        <a:effectLst/>
                      </a:endParaRPr>
                    </a:p>
                  </a:txBody>
                  <a:tcPr marL="0" marR="0" marT="0" marB="0" anchor="ctr">
                    <a:lnL>
                      <a:noFill/>
                    </a:lnL>
                    <a:lnR>
                      <a:noFill/>
                    </a:lnR>
                    <a:lnT w="19050" cap="flat" cmpd="sng" algn="ctr">
                      <a:solidFill>
                        <a:srgbClr val="EAEAEA"/>
                      </a:solidFill>
                      <a:prstDash val="solid"/>
                      <a:round/>
                      <a:headEnd type="none" w="med" len="med"/>
                      <a:tailEnd type="none" w="med" len="med"/>
                    </a:lnT>
                    <a:lnB>
                      <a:noFill/>
                    </a:lnB>
                    <a:noFill/>
                  </a:tcPr>
                </a:tc>
                <a:extLst>
                  <a:ext uri="{0D108BD9-81ED-4DB2-BD59-A6C34878D82A}">
                    <a16:rowId xmlns:a16="http://schemas.microsoft.com/office/drawing/2014/main" val="856785558"/>
                  </a:ext>
                </a:extLst>
              </a:tr>
            </a:tbl>
          </a:graphicData>
        </a:graphic>
      </p:graphicFrame>
      <p:graphicFrame>
        <p:nvGraphicFramePr>
          <p:cNvPr id="9" name="Tableau 8">
            <a:extLst>
              <a:ext uri="{FF2B5EF4-FFF2-40B4-BE49-F238E27FC236}">
                <a16:creationId xmlns:a16="http://schemas.microsoft.com/office/drawing/2014/main" id="{86B958C8-0AE7-4DCD-2464-FC11B20FCD30}"/>
              </a:ext>
            </a:extLst>
          </p:cNvPr>
          <p:cNvGraphicFramePr>
            <a:graphicFrameLocks noGrp="1"/>
          </p:cNvGraphicFramePr>
          <p:nvPr>
            <p:extLst>
              <p:ext uri="{D42A27DB-BD31-4B8C-83A1-F6EECF244321}">
                <p14:modId xmlns:p14="http://schemas.microsoft.com/office/powerpoint/2010/main" val="3817257463"/>
              </p:ext>
            </p:extLst>
          </p:nvPr>
        </p:nvGraphicFramePr>
        <p:xfrm>
          <a:off x="-95535" y="4741169"/>
          <a:ext cx="6953534" cy="726440"/>
        </p:xfrm>
        <a:graphic>
          <a:graphicData uri="http://schemas.openxmlformats.org/drawingml/2006/table">
            <a:tbl>
              <a:tblPr/>
              <a:tblGrid>
                <a:gridCol w="6953534">
                  <a:extLst>
                    <a:ext uri="{9D8B030D-6E8A-4147-A177-3AD203B41FA5}">
                      <a16:colId xmlns:a16="http://schemas.microsoft.com/office/drawing/2014/main" val="123265115"/>
                    </a:ext>
                  </a:extLst>
                </a:gridCol>
              </a:tblGrid>
              <a:tr h="0">
                <a:tc>
                  <a:txBody>
                    <a:bodyPr/>
                    <a:lstStyle/>
                    <a:p>
                      <a:endParaRPr lang="fr-FR" sz="1800" dirty="0"/>
                    </a:p>
                  </a:txBody>
                  <a:tcPr marL="0" marR="0" marT="85725" marB="0">
                    <a:lnL>
                      <a:noFill/>
                    </a:lnL>
                    <a:lnR>
                      <a:noFill/>
                    </a:lnR>
                    <a:lnT>
                      <a:noFill/>
                    </a:lnT>
                    <a:lnB>
                      <a:noFill/>
                    </a:lnB>
                    <a:noFill/>
                  </a:tcPr>
                </a:tc>
                <a:extLst>
                  <a:ext uri="{0D108BD9-81ED-4DB2-BD59-A6C34878D82A}">
                    <a16:rowId xmlns:a16="http://schemas.microsoft.com/office/drawing/2014/main" val="3153146528"/>
                  </a:ext>
                </a:extLst>
              </a:tr>
              <a:tr h="0">
                <a:tc>
                  <a:txBody>
                    <a:bodyPr/>
                    <a:lstStyle/>
                    <a:p>
                      <a:pPr algn="l" rtl="0">
                        <a:lnSpc>
                          <a:spcPts val="2438"/>
                        </a:lnSpc>
                        <a:buNone/>
                      </a:pPr>
                      <a:r>
                        <a:rPr lang="fr-FR" sz="1800" b="1" i="0" dirty="0">
                          <a:solidFill>
                            <a:srgbClr val="202020"/>
                          </a:solidFill>
                          <a:effectLst/>
                          <a:latin typeface="Helvetica" panose="020B0604020202020204" pitchFamily="34" charset="0"/>
                        </a:rPr>
                        <a:t>                     </a:t>
                      </a:r>
                      <a:r>
                        <a:rPr lang="fr-FR" sz="1800" b="1" i="0" dirty="0">
                          <a:solidFill>
                            <a:srgbClr val="008000"/>
                          </a:solidFill>
                          <a:effectLst/>
                          <a:latin typeface="Helvetica" panose="020B0604020202020204" pitchFamily="34" charset="0"/>
                        </a:rPr>
                        <a:t>SEMOCTOM : CHANGEMENT D'HORAIRES   </a:t>
                      </a:r>
                    </a:p>
                  </a:txBody>
                  <a:tcPr marL="171450" marR="171450" marT="0" marB="85725">
                    <a:lnL>
                      <a:noFill/>
                    </a:lnL>
                    <a:lnR>
                      <a:noFill/>
                    </a:lnR>
                    <a:lnT>
                      <a:noFill/>
                    </a:lnT>
                    <a:lnB>
                      <a:noFill/>
                    </a:lnB>
                    <a:noFill/>
                  </a:tcPr>
                </a:tc>
                <a:extLst>
                  <a:ext uri="{0D108BD9-81ED-4DB2-BD59-A6C34878D82A}">
                    <a16:rowId xmlns:a16="http://schemas.microsoft.com/office/drawing/2014/main" val="2881405485"/>
                  </a:ext>
                </a:extLst>
              </a:tr>
            </a:tbl>
          </a:graphicData>
        </a:graphic>
      </p:graphicFrame>
      <p:sp>
        <p:nvSpPr>
          <p:cNvPr id="11" name="ZoneTexte 10">
            <a:extLst>
              <a:ext uri="{FF2B5EF4-FFF2-40B4-BE49-F238E27FC236}">
                <a16:creationId xmlns:a16="http://schemas.microsoft.com/office/drawing/2014/main" id="{6A13D35C-8452-CC90-1500-281E698A3CE6}"/>
              </a:ext>
            </a:extLst>
          </p:cNvPr>
          <p:cNvSpPr txBox="1"/>
          <p:nvPr/>
        </p:nvSpPr>
        <p:spPr>
          <a:xfrm>
            <a:off x="3429000" y="5986103"/>
            <a:ext cx="2982035" cy="3008965"/>
          </a:xfrm>
          <a:prstGeom prst="rect">
            <a:avLst/>
          </a:prstGeom>
          <a:noFill/>
        </p:spPr>
        <p:txBody>
          <a:bodyPr wrap="square">
            <a:spAutoFit/>
          </a:bodyPr>
          <a:lstStyle/>
          <a:p>
            <a:pPr algn="just">
              <a:buNone/>
            </a:pPr>
            <a:r>
              <a:rPr lang="fr-FR" sz="1200" i="0" dirty="0">
                <a:solidFill>
                  <a:srgbClr val="202020"/>
                </a:solidFill>
                <a:effectLst/>
                <a:latin typeface="Helvetica" panose="020B0604020202020204" pitchFamily="34" charset="0"/>
              </a:rPr>
              <a:t>⚠️ Des travaux de modernisation des systèmes d’accès aux déchèteries sont prévus dans toutes déchèteries, perturbations jusqu’à mi-juillet.</a:t>
            </a:r>
          </a:p>
          <a:p>
            <a:pPr algn="just">
              <a:buNone/>
            </a:pPr>
            <a:br>
              <a:rPr lang="fr-FR" sz="1200" i="0" dirty="0">
                <a:solidFill>
                  <a:srgbClr val="202020"/>
                </a:solidFill>
                <a:effectLst/>
                <a:latin typeface="Helvetica" panose="020B0604020202020204" pitchFamily="34" charset="0"/>
              </a:rPr>
            </a:br>
            <a:r>
              <a:rPr lang="fr-FR" sz="1200" i="0" dirty="0">
                <a:solidFill>
                  <a:srgbClr val="202020"/>
                </a:solidFill>
                <a:effectLst/>
                <a:latin typeface="Helvetica" panose="020B0604020202020204" pitchFamily="34" charset="0"/>
              </a:rPr>
              <a:t>👉 Les déchèteries restent ouvertes et accessibles pendant toute la durée des travaux.</a:t>
            </a:r>
          </a:p>
          <a:p>
            <a:pPr algn="just">
              <a:lnSpc>
                <a:spcPts val="1800"/>
              </a:lnSpc>
              <a:spcBef>
                <a:spcPts val="750"/>
              </a:spcBef>
              <a:spcAft>
                <a:spcPts val="750"/>
              </a:spcAft>
              <a:buNone/>
            </a:pPr>
            <a:r>
              <a:rPr lang="fr-FR" sz="1200" i="0" dirty="0">
                <a:solidFill>
                  <a:srgbClr val="202020"/>
                </a:solidFill>
                <a:effectLst/>
                <a:latin typeface="Helvetica" panose="020B0604020202020204" pitchFamily="34" charset="0"/>
              </a:rPr>
              <a:t>Merci de noter que le vendredi 26 </a:t>
            </a:r>
            <a:r>
              <a:rPr lang="fr-FR" sz="1200" dirty="0">
                <a:solidFill>
                  <a:srgbClr val="202020"/>
                </a:solidFill>
                <a:latin typeface="Helvetica" panose="020B0604020202020204" pitchFamily="34" charset="0"/>
              </a:rPr>
              <a:t>juin</a:t>
            </a:r>
            <a:r>
              <a:rPr lang="fr-FR" sz="1200" i="0" dirty="0">
                <a:solidFill>
                  <a:srgbClr val="202020"/>
                </a:solidFill>
                <a:effectLst/>
                <a:latin typeface="Helvetica" panose="020B0604020202020204" pitchFamily="34" charset="0"/>
              </a:rPr>
              <a:t>, l'ensemble des déchèteries </a:t>
            </a:r>
            <a:r>
              <a:rPr lang="fr-FR" sz="1200" dirty="0">
                <a:solidFill>
                  <a:srgbClr val="202020"/>
                </a:solidFill>
                <a:latin typeface="Helvetica" panose="020B0604020202020204" pitchFamily="34" charset="0"/>
              </a:rPr>
              <a:t>et le </a:t>
            </a:r>
            <a:r>
              <a:rPr lang="fr-FR" sz="1200" i="0" dirty="0">
                <a:solidFill>
                  <a:srgbClr val="202020"/>
                </a:solidFill>
                <a:effectLst/>
                <a:latin typeface="Helvetica" panose="020B0604020202020204" pitchFamily="34" charset="0"/>
              </a:rPr>
              <a:t>bureau de Saint-Léon fermeront à 11h30.</a:t>
            </a:r>
            <a:endParaRPr lang="fr-FR" sz="1200" dirty="0">
              <a:solidFill>
                <a:srgbClr val="202020"/>
              </a:solidFill>
              <a:latin typeface="Helvetica" panose="020B0604020202020204" pitchFamily="34" charset="0"/>
            </a:endParaRPr>
          </a:p>
          <a:p>
            <a:pPr algn="just">
              <a:lnSpc>
                <a:spcPts val="1800"/>
              </a:lnSpc>
              <a:spcBef>
                <a:spcPts val="750"/>
              </a:spcBef>
              <a:spcAft>
                <a:spcPts val="750"/>
              </a:spcAft>
              <a:buNone/>
            </a:pPr>
            <a:r>
              <a:rPr lang="fr-FR" sz="1200" i="0" dirty="0">
                <a:solidFill>
                  <a:srgbClr val="202020"/>
                </a:solidFill>
                <a:effectLst/>
                <a:latin typeface="Helvetica" panose="020B0604020202020204" pitchFamily="34" charset="0"/>
              </a:rPr>
              <a:t>👉 Les déchèteries rouvriront dès le lendemain aux horaires d’été habituels.</a:t>
            </a:r>
          </a:p>
        </p:txBody>
      </p:sp>
      <p:sp>
        <p:nvSpPr>
          <p:cNvPr id="4" name="ZoneTexte 3">
            <a:extLst>
              <a:ext uri="{FF2B5EF4-FFF2-40B4-BE49-F238E27FC236}">
                <a16:creationId xmlns:a16="http://schemas.microsoft.com/office/drawing/2014/main" id="{0CC03971-C4E8-F052-0210-DB12EEFB2C7C}"/>
              </a:ext>
            </a:extLst>
          </p:cNvPr>
          <p:cNvSpPr txBox="1"/>
          <p:nvPr/>
        </p:nvSpPr>
        <p:spPr>
          <a:xfrm>
            <a:off x="1" y="0"/>
            <a:ext cx="6857999" cy="1481722"/>
          </a:xfrm>
          <a:prstGeom prst="rect">
            <a:avLst/>
          </a:prstGeom>
          <a:solidFill>
            <a:srgbClr val="92D050"/>
          </a:solidFill>
        </p:spPr>
        <p:txBody>
          <a:bodyPr wrap="square" lIns="95793" tIns="47896" rIns="95793" bIns="47896" rtlCol="0">
            <a:spAutoFit/>
          </a:bodyPr>
          <a:lstStyle/>
          <a:p>
            <a:pPr algn="ctr"/>
            <a:endParaRPr lang="fr-FR" sz="3000" dirty="0">
              <a:solidFill>
                <a:schemeClr val="bg1"/>
              </a:solidFill>
            </a:endParaRPr>
          </a:p>
          <a:p>
            <a:pPr algn="ctr"/>
            <a:r>
              <a:rPr lang="fr-FR" sz="3000" dirty="0">
                <a:solidFill>
                  <a:schemeClr val="bg1"/>
                </a:solidFill>
              </a:rPr>
              <a:t>			       INFOS PRATIQUES</a:t>
            </a:r>
          </a:p>
          <a:p>
            <a:pPr algn="ctr"/>
            <a:r>
              <a:rPr lang="fr-FR" sz="3000" dirty="0">
                <a:solidFill>
                  <a:schemeClr val="bg1"/>
                </a:solidFill>
              </a:rPr>
              <a:t>                        </a:t>
            </a:r>
          </a:p>
        </p:txBody>
      </p:sp>
    </p:spTree>
    <p:extLst>
      <p:ext uri="{BB962C8B-B14F-4D97-AF65-F5344CB8AC3E}">
        <p14:creationId xmlns:p14="http://schemas.microsoft.com/office/powerpoint/2010/main" val="2869833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05774" y="1742990"/>
            <a:ext cx="2446452" cy="3020605"/>
          </a:xfrm>
          <a:prstGeom prst="rect">
            <a:avLst/>
          </a:prstGeom>
          <a:noFill/>
        </p:spPr>
        <p:txBody>
          <a:bodyPr wrap="square" lIns="95793" tIns="47896" rIns="95793" bIns="47896" rtlCol="0">
            <a:spAutoFit/>
          </a:bodyPr>
          <a:lstStyle/>
          <a:p>
            <a:pPr algn="ctr"/>
            <a:r>
              <a:rPr lang="fr-FR" sz="1600" b="1" dirty="0">
                <a:solidFill>
                  <a:srgbClr val="008000"/>
                </a:solidFill>
              </a:rPr>
              <a:t>Une nouvelle application à découvrir : Intramuros</a:t>
            </a:r>
          </a:p>
          <a:p>
            <a:endParaRPr lang="fr-FR" sz="1400" b="1" dirty="0"/>
          </a:p>
          <a:p>
            <a:pPr algn="just"/>
            <a:r>
              <a:rPr lang="fr-FR" sz="1200" dirty="0"/>
              <a:t>Vous connaissiez peut-être déjà l’application </a:t>
            </a:r>
            <a:r>
              <a:rPr lang="fr-FR" sz="1200" i="1" dirty="0"/>
              <a:t>Panneau Pocket</a:t>
            </a:r>
            <a:r>
              <a:rPr lang="fr-FR" sz="1200" dirty="0"/>
              <a:t>. Découvrez désormais </a:t>
            </a:r>
            <a:r>
              <a:rPr lang="fr-FR" sz="1200" i="1" dirty="0"/>
              <a:t>Intramuros</a:t>
            </a:r>
            <a:r>
              <a:rPr lang="fr-FR" sz="1200" dirty="0"/>
              <a:t>, une application gérée par l’Office de Tourisme de l’Entre-deux-Mers.</a:t>
            </a:r>
          </a:p>
          <a:p>
            <a:pPr algn="just"/>
            <a:r>
              <a:rPr lang="fr-FR" sz="1200" dirty="0"/>
              <a:t>Vous y trouverez de nombreuses informations pratiques, culturelles, touristiques et festives concernant Frontenac ainsi que les communes de l’Entre-deux-Mers situées dans un rayon d’environ 50 km autour de Frontenac.</a:t>
            </a:r>
            <a:endParaRPr lang="fr-FR" sz="1400" dirty="0"/>
          </a:p>
        </p:txBody>
      </p:sp>
      <p:pic>
        <p:nvPicPr>
          <p:cNvPr id="8" name="Picture 2"/>
          <p:cNvPicPr>
            <a:picLocks noChangeAspect="1" noChangeArrowheads="1"/>
          </p:cNvPicPr>
          <p:nvPr/>
        </p:nvPicPr>
        <p:blipFill>
          <a:blip r:embed="rId2" cstate="print"/>
          <a:srcRect/>
          <a:stretch>
            <a:fillRect/>
          </a:stretch>
        </p:blipFill>
        <p:spPr bwMode="auto">
          <a:xfrm>
            <a:off x="379996" y="1923769"/>
            <a:ext cx="1736013" cy="2717487"/>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r="-10224" b="-10081"/>
          <a:stretch>
            <a:fillRect/>
          </a:stretch>
        </p:blipFill>
        <p:spPr bwMode="auto">
          <a:xfrm>
            <a:off x="4741991" y="1923769"/>
            <a:ext cx="1967651" cy="2941811"/>
          </a:xfrm>
          <a:prstGeom prst="rect">
            <a:avLst/>
          </a:prstGeom>
          <a:noFill/>
          <a:ln w="9525">
            <a:noFill/>
            <a:miter lim="800000"/>
            <a:headEnd/>
            <a:tailEnd/>
          </a:ln>
          <a:effectLst/>
        </p:spPr>
      </p:pic>
      <p:sp>
        <p:nvSpPr>
          <p:cNvPr id="10" name="Rectangle 9"/>
          <p:cNvSpPr/>
          <p:nvPr/>
        </p:nvSpPr>
        <p:spPr>
          <a:xfrm>
            <a:off x="0" y="9568531"/>
            <a:ext cx="6858000" cy="33746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endParaRPr lang="fr-FR" sz="1300" b="1" i="1" dirty="0">
              <a:solidFill>
                <a:schemeClr val="tx1"/>
              </a:solidFill>
            </a:endParaRPr>
          </a:p>
        </p:txBody>
      </p:sp>
      <p:pic>
        <p:nvPicPr>
          <p:cNvPr id="11" name="Image 10"/>
          <p:cNvPicPr/>
          <p:nvPr/>
        </p:nvPicPr>
        <p:blipFill>
          <a:blip r:embed="rId4" cstate="print"/>
          <a:srcRect l="4180" t="2583" r="3350" b="2530"/>
          <a:stretch>
            <a:fillRect/>
          </a:stretch>
        </p:blipFill>
        <p:spPr>
          <a:xfrm>
            <a:off x="380147" y="5388626"/>
            <a:ext cx="6059606" cy="4132653"/>
          </a:xfrm>
          <a:prstGeom prst="rect">
            <a:avLst/>
          </a:prstGeom>
        </p:spPr>
      </p:pic>
      <p:sp>
        <p:nvSpPr>
          <p:cNvPr id="3" name="ZoneTexte 2">
            <a:extLst>
              <a:ext uri="{FF2B5EF4-FFF2-40B4-BE49-F238E27FC236}">
                <a16:creationId xmlns:a16="http://schemas.microsoft.com/office/drawing/2014/main" id="{23204A1A-2A9A-4C49-D7AF-2E792DB182C3}"/>
              </a:ext>
            </a:extLst>
          </p:cNvPr>
          <p:cNvSpPr txBox="1"/>
          <p:nvPr/>
        </p:nvSpPr>
        <p:spPr>
          <a:xfrm>
            <a:off x="1" y="0"/>
            <a:ext cx="6857999" cy="1481722"/>
          </a:xfrm>
          <a:prstGeom prst="rect">
            <a:avLst/>
          </a:prstGeom>
          <a:solidFill>
            <a:srgbClr val="92D050"/>
          </a:solidFill>
        </p:spPr>
        <p:txBody>
          <a:bodyPr wrap="square" lIns="95793" tIns="47896" rIns="95793" bIns="47896" rtlCol="0">
            <a:spAutoFit/>
          </a:bodyPr>
          <a:lstStyle/>
          <a:p>
            <a:pPr algn="ctr"/>
            <a:endParaRPr lang="fr-FR" sz="3000" dirty="0">
              <a:solidFill>
                <a:schemeClr val="bg1"/>
              </a:solidFill>
            </a:endParaRPr>
          </a:p>
          <a:p>
            <a:pPr algn="ctr"/>
            <a:r>
              <a:rPr lang="fr-FR" sz="3000" dirty="0">
                <a:solidFill>
                  <a:schemeClr val="bg1"/>
                </a:solidFill>
              </a:rPr>
              <a:t>			       INFOS PRATIQUES</a:t>
            </a:r>
          </a:p>
          <a:p>
            <a:pPr algn="ctr"/>
            <a:r>
              <a:rPr lang="fr-FR" sz="3000" dirty="0">
                <a:solidFill>
                  <a:schemeClr val="bg1"/>
                </a:solidFill>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426" y="1505449"/>
            <a:ext cx="6715148" cy="6698535"/>
          </a:xfrm>
          <a:prstGeom prst="rect">
            <a:avLst/>
          </a:prstGeom>
          <a:noFill/>
        </p:spPr>
        <p:txBody>
          <a:bodyPr wrap="square" lIns="95793" tIns="47896" rIns="95793" bIns="47896" rtlCol="0">
            <a:spAutoFit/>
          </a:bodyPr>
          <a:lstStyle/>
          <a:p>
            <a:pPr algn="ctr"/>
            <a:r>
              <a:rPr lang="fr-FR" sz="1200" b="1" dirty="0">
                <a:solidFill>
                  <a:srgbClr val="92D050"/>
                </a:solidFill>
              </a:rPr>
              <a:t>MAIRE DE FRONTENAC : 1, Place du 19 mars 1962</a:t>
            </a:r>
          </a:p>
          <a:p>
            <a:pPr algn="ctr"/>
            <a:r>
              <a:rPr lang="fr-FR" sz="1200" dirty="0"/>
              <a:t>05.56.23.96.38                     </a:t>
            </a:r>
            <a:r>
              <a:rPr lang="fr-FR" sz="1200" b="1" dirty="0">
                <a:solidFill>
                  <a:srgbClr val="92D050"/>
                </a:solidFill>
                <a:hlinkClick r:id="rId2"/>
              </a:rPr>
              <a:t>mairie@frontenac33.fr</a:t>
            </a:r>
            <a:r>
              <a:rPr lang="fr-FR" sz="1200" b="1" dirty="0">
                <a:solidFill>
                  <a:srgbClr val="92D050"/>
                </a:solidFill>
              </a:rPr>
              <a:t>  </a:t>
            </a:r>
          </a:p>
          <a:p>
            <a:pPr algn="ctr"/>
            <a:r>
              <a:rPr lang="fr-FR" sz="1200" dirty="0"/>
              <a:t>Du lundi au vendredi : 8h30-12h30 et 14h-17h</a:t>
            </a:r>
          </a:p>
          <a:p>
            <a:pPr algn="ctr"/>
            <a:endParaRPr lang="fr-FR" sz="1200" dirty="0"/>
          </a:p>
          <a:p>
            <a:pPr algn="ctr"/>
            <a:r>
              <a:rPr lang="fr-FR" sz="1200" b="1" dirty="0">
                <a:solidFill>
                  <a:srgbClr val="92D050"/>
                </a:solidFill>
              </a:rPr>
              <a:t>EGLISE DE FRONTENAC</a:t>
            </a:r>
          </a:p>
          <a:p>
            <a:pPr algn="ctr"/>
            <a:r>
              <a:rPr lang="fr-FR" sz="1200" dirty="0"/>
              <a:t>Du lundi au vendredi : 8h30-12h30 et 14h-17h</a:t>
            </a:r>
          </a:p>
          <a:p>
            <a:pPr algn="ctr"/>
            <a:endParaRPr lang="fr-FR" sz="1200" b="1" dirty="0">
              <a:solidFill>
                <a:srgbClr val="92D050"/>
              </a:solidFill>
            </a:endParaRPr>
          </a:p>
          <a:p>
            <a:pPr algn="ctr"/>
            <a:r>
              <a:rPr lang="fr-FR" sz="1200" b="1" dirty="0">
                <a:solidFill>
                  <a:srgbClr val="92D050"/>
                </a:solidFill>
              </a:rPr>
              <a:t>AGENCE POSTALE DE FRONTENAC :</a:t>
            </a:r>
          </a:p>
          <a:p>
            <a:pPr algn="ctr"/>
            <a:r>
              <a:rPr lang="fr-FR" sz="1200" dirty="0"/>
              <a:t>Du mardi au samedi : 9h30-12h30</a:t>
            </a:r>
          </a:p>
          <a:p>
            <a:pPr algn="ctr"/>
            <a:endParaRPr lang="fr-FR" sz="1200" b="1" dirty="0">
              <a:solidFill>
                <a:srgbClr val="92D050"/>
              </a:solidFill>
            </a:endParaRPr>
          </a:p>
          <a:p>
            <a:pPr algn="ctr"/>
            <a:r>
              <a:rPr lang="fr-FR" sz="1200" b="1" dirty="0">
                <a:solidFill>
                  <a:srgbClr val="92D050"/>
                </a:solidFill>
              </a:rPr>
              <a:t>MISSION LOCALE : </a:t>
            </a:r>
            <a:r>
              <a:rPr lang="fr-FR" sz="1200" dirty="0"/>
              <a:t>Permanence une fois par mois à la mairie</a:t>
            </a:r>
          </a:p>
          <a:p>
            <a:pPr algn="ctr"/>
            <a:endParaRPr lang="fr-FR" sz="1200" b="1" dirty="0">
              <a:solidFill>
                <a:srgbClr val="92D050"/>
              </a:solidFill>
            </a:endParaRPr>
          </a:p>
          <a:p>
            <a:pPr algn="ctr"/>
            <a:r>
              <a:rPr lang="fr-FR" sz="1200" b="1" dirty="0">
                <a:solidFill>
                  <a:srgbClr val="92D050"/>
                </a:solidFill>
              </a:rPr>
              <a:t>MAISON MEDICALE DE FRONTENAC (11, place du 19 mars 1962)</a:t>
            </a:r>
          </a:p>
          <a:p>
            <a:pPr algn="ctr"/>
            <a:r>
              <a:rPr lang="fr-FR" sz="1200" dirty="0"/>
              <a:t>Dr </a:t>
            </a:r>
            <a:r>
              <a:rPr lang="fr-FR" sz="1200" dirty="0" err="1"/>
              <a:t>Marjory</a:t>
            </a:r>
            <a:r>
              <a:rPr lang="fr-FR" sz="1200" dirty="0"/>
              <a:t> OLIVIER et  Dr Alexia RENAUD :</a:t>
            </a:r>
            <a:r>
              <a:rPr lang="fr-FR" sz="1200" dirty="0">
                <a:sym typeface="Wingdings"/>
              </a:rPr>
              <a:t> </a:t>
            </a:r>
            <a:r>
              <a:rPr lang="fr-FR" sz="1200" dirty="0"/>
              <a:t>05.56.23.54.93</a:t>
            </a:r>
          </a:p>
          <a:p>
            <a:pPr algn="ctr"/>
            <a:r>
              <a:rPr lang="fr-FR" sz="1200" dirty="0"/>
              <a:t>Du lundi au vendredi 9h00-19h00 (médecin de garde sur répondeur)</a:t>
            </a:r>
          </a:p>
          <a:p>
            <a:pPr algn="ctr"/>
            <a:r>
              <a:rPr lang="fr-FR" sz="1200" dirty="0"/>
              <a:t>En cas d’urgence, composez le 15</a:t>
            </a:r>
          </a:p>
          <a:p>
            <a:pPr algn="ctr"/>
            <a:endParaRPr lang="fr-FR" sz="1200" b="1" dirty="0">
              <a:solidFill>
                <a:srgbClr val="92D050"/>
              </a:solidFill>
            </a:endParaRPr>
          </a:p>
          <a:p>
            <a:pPr algn="ctr"/>
            <a:r>
              <a:rPr lang="fr-FR" sz="1200" b="1" dirty="0">
                <a:solidFill>
                  <a:srgbClr val="92D050"/>
                </a:solidFill>
              </a:rPr>
              <a:t>INFIRMIERES LIBERALES DE PROXIMITE</a:t>
            </a:r>
          </a:p>
          <a:p>
            <a:pPr algn="ctr"/>
            <a:r>
              <a:rPr lang="fr-FR" sz="1200" dirty="0"/>
              <a:t>Isabelle, Caroline et Corinne : 06.21.92.60.70</a:t>
            </a:r>
          </a:p>
          <a:p>
            <a:pPr algn="ctr"/>
            <a:r>
              <a:rPr lang="fr-FR" sz="1200" b="1" dirty="0">
                <a:solidFill>
                  <a:srgbClr val="92D050"/>
                </a:solidFill>
              </a:rPr>
              <a:t> </a:t>
            </a:r>
          </a:p>
          <a:p>
            <a:pPr algn="ctr"/>
            <a:r>
              <a:rPr lang="fr-FR" sz="1200" b="1" dirty="0">
                <a:solidFill>
                  <a:srgbClr val="92D050"/>
                </a:solidFill>
              </a:rPr>
              <a:t>PHARMACIE DE FRONTENAC  (4, rue de </a:t>
            </a:r>
            <a:r>
              <a:rPr lang="fr-FR" sz="1200" b="1" dirty="0" err="1">
                <a:solidFill>
                  <a:srgbClr val="92D050"/>
                </a:solidFill>
              </a:rPr>
              <a:t>Rauzan</a:t>
            </a:r>
            <a:r>
              <a:rPr lang="fr-FR" sz="1200" b="1" dirty="0">
                <a:solidFill>
                  <a:srgbClr val="92D050"/>
                </a:solidFill>
              </a:rPr>
              <a:t>)</a:t>
            </a:r>
          </a:p>
          <a:p>
            <a:pPr algn="ctr"/>
            <a:r>
              <a:rPr lang="fr-FR" sz="1200" dirty="0">
                <a:sym typeface="Wingdings"/>
              </a:rPr>
              <a:t> </a:t>
            </a:r>
            <a:r>
              <a:rPr lang="fr-FR" sz="1200" dirty="0"/>
              <a:t>05.56.23.50.99</a:t>
            </a:r>
          </a:p>
          <a:p>
            <a:pPr algn="ctr"/>
            <a:r>
              <a:rPr lang="fr-FR" sz="1200" dirty="0"/>
              <a:t>Du lundi au vendredi 9h00-12h30 et 14h30-19h30, et samedi de 9h à 12h30</a:t>
            </a:r>
          </a:p>
          <a:p>
            <a:pPr algn="ctr"/>
            <a:r>
              <a:rPr lang="fr-FR" sz="1200" dirty="0"/>
              <a:t>PHARMACIE DE GARDE : 3237 (0.35€ TTC/min)</a:t>
            </a:r>
          </a:p>
          <a:p>
            <a:pPr algn="ctr"/>
            <a:endParaRPr lang="fr-FR" sz="1200" b="1" dirty="0">
              <a:solidFill>
                <a:srgbClr val="92D050"/>
              </a:solidFill>
            </a:endParaRPr>
          </a:p>
          <a:p>
            <a:pPr algn="ctr"/>
            <a:r>
              <a:rPr lang="fr-FR" sz="1200" b="1" dirty="0">
                <a:solidFill>
                  <a:srgbClr val="92D050"/>
                </a:solidFill>
              </a:rPr>
              <a:t>DECHETTERIE SAINT LEON :  </a:t>
            </a:r>
            <a:r>
              <a:rPr lang="fr-FR" sz="1200" dirty="0">
                <a:sym typeface="Wingdings"/>
              </a:rPr>
              <a:t> </a:t>
            </a:r>
            <a:r>
              <a:rPr lang="fr-FR" sz="1200" dirty="0"/>
              <a:t>05.57.34.53.20</a:t>
            </a:r>
          </a:p>
          <a:p>
            <a:pPr algn="ctr"/>
            <a:r>
              <a:rPr lang="fr-FR" sz="1200" b="1" dirty="0">
                <a:solidFill>
                  <a:srgbClr val="92D050"/>
                </a:solidFill>
              </a:rPr>
              <a:t> </a:t>
            </a:r>
            <a:r>
              <a:rPr lang="fr-FR" sz="1200" dirty="0"/>
              <a:t>Lundi de 13h30 à 17h15 et du mardi au samedi : 09h00-12h30 et 13h30-17h15</a:t>
            </a:r>
          </a:p>
          <a:p>
            <a:pPr algn="ctr"/>
            <a:r>
              <a:rPr lang="fr-FR" sz="1200" dirty="0"/>
              <a:t>Fermé le dimanche, du 15 juin au 15 septembre ouverture en continue de 7h15 à 14h</a:t>
            </a:r>
          </a:p>
          <a:p>
            <a:pPr algn="ctr"/>
            <a:endParaRPr lang="fr-FR" sz="1300" dirty="0"/>
          </a:p>
          <a:p>
            <a:pPr algn="ctr"/>
            <a:endParaRPr lang="fr-FR" sz="1300" dirty="0"/>
          </a:p>
          <a:p>
            <a:pPr algn="ctr"/>
            <a:endParaRPr lang="fr-FR" sz="1300" dirty="0"/>
          </a:p>
          <a:p>
            <a:pPr algn="ctr"/>
            <a:endParaRPr lang="fr-FR" sz="1300" dirty="0"/>
          </a:p>
          <a:p>
            <a:pPr algn="ctr"/>
            <a:endParaRPr lang="fr-FR" sz="1300" dirty="0"/>
          </a:p>
          <a:p>
            <a:endParaRPr lang="fr-FR" sz="1300" dirty="0"/>
          </a:p>
          <a:p>
            <a:endParaRPr lang="fr-FR" sz="1500" b="1" dirty="0"/>
          </a:p>
        </p:txBody>
      </p:sp>
      <p:pic>
        <p:nvPicPr>
          <p:cNvPr id="18434" name="Picture 2" descr="Numéros d'urgence des services de secours - Numéros d'urgence des services  de secours - Sécurité et protection des personnes - Actions de l'État - Les  services de l'État dans la Drôme"/>
          <p:cNvPicPr>
            <a:picLocks noChangeAspect="1" noChangeArrowheads="1"/>
          </p:cNvPicPr>
          <p:nvPr/>
        </p:nvPicPr>
        <p:blipFill>
          <a:blip r:embed="rId3" cstate="print"/>
          <a:srcRect/>
          <a:stretch>
            <a:fillRect/>
          </a:stretch>
        </p:blipFill>
        <p:spPr bwMode="auto">
          <a:xfrm>
            <a:off x="285693" y="7217590"/>
            <a:ext cx="6286613" cy="2131150"/>
          </a:xfrm>
          <a:prstGeom prst="rect">
            <a:avLst/>
          </a:prstGeom>
          <a:noFill/>
        </p:spPr>
      </p:pic>
      <p:sp>
        <p:nvSpPr>
          <p:cNvPr id="6" name="ZoneTexte 5"/>
          <p:cNvSpPr txBox="1"/>
          <p:nvPr/>
        </p:nvSpPr>
        <p:spPr>
          <a:xfrm>
            <a:off x="1" y="0"/>
            <a:ext cx="6857999" cy="1481722"/>
          </a:xfrm>
          <a:prstGeom prst="rect">
            <a:avLst/>
          </a:prstGeom>
          <a:solidFill>
            <a:srgbClr val="92D050"/>
          </a:solidFill>
        </p:spPr>
        <p:txBody>
          <a:bodyPr wrap="square" lIns="95793" tIns="47896" rIns="95793" bIns="47896" rtlCol="0">
            <a:spAutoFit/>
          </a:bodyPr>
          <a:lstStyle/>
          <a:p>
            <a:pPr algn="ctr"/>
            <a:endParaRPr lang="fr-FR" sz="3000" dirty="0">
              <a:solidFill>
                <a:schemeClr val="bg1"/>
              </a:solidFill>
            </a:endParaRPr>
          </a:p>
          <a:p>
            <a:pPr algn="ctr"/>
            <a:r>
              <a:rPr lang="fr-FR" sz="3000" dirty="0">
                <a:solidFill>
                  <a:schemeClr val="bg1"/>
                </a:solidFill>
              </a:rPr>
              <a:t>INFOS PRATIQUES</a:t>
            </a:r>
          </a:p>
          <a:p>
            <a:pPr algn="ctr"/>
            <a:endParaRPr lang="fr-FR" sz="3000" dirty="0">
              <a:solidFill>
                <a:schemeClr val="bg1"/>
              </a:solidFill>
            </a:endParaRPr>
          </a:p>
        </p:txBody>
      </p:sp>
      <p:sp>
        <p:nvSpPr>
          <p:cNvPr id="7" name="Rectangle 6"/>
          <p:cNvSpPr/>
          <p:nvPr/>
        </p:nvSpPr>
        <p:spPr>
          <a:xfrm>
            <a:off x="0" y="9474200"/>
            <a:ext cx="6858000" cy="43180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1300" b="1" i="1" dirty="0">
                <a:solidFill>
                  <a:schemeClr val="bg1"/>
                </a:solidFill>
              </a:rPr>
              <a:t>Prochaines publications en septembre :  mairie@frontenac33.fr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E53B0F-4DC0-D290-9DDA-D509CCFC8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49" y="0"/>
            <a:ext cx="6608302" cy="9906000"/>
          </a:xfrm>
          <a:prstGeom prst="rect">
            <a:avLst/>
          </a:prstGeom>
        </p:spPr>
      </p:pic>
    </p:spTree>
    <p:extLst>
      <p:ext uri="{BB962C8B-B14F-4D97-AF65-F5344CB8AC3E}">
        <p14:creationId xmlns:p14="http://schemas.microsoft.com/office/powerpoint/2010/main" val="76626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FB6841-FF8E-274D-136E-8FC32CA9A27A}"/>
              </a:ext>
            </a:extLst>
          </p:cNvPr>
          <p:cNvSpPr/>
          <p:nvPr/>
        </p:nvSpPr>
        <p:spPr>
          <a:xfrm>
            <a:off x="382438" y="444064"/>
            <a:ext cx="6093124" cy="698936"/>
          </a:xfrm>
          <a:prstGeom prst="rect">
            <a:avLst/>
          </a:prstGeom>
          <a:solidFill>
            <a:srgbClr val="CFFD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BAE6725F-D88A-CB25-90DC-546E5BFF5420}"/>
              </a:ext>
            </a:extLst>
          </p:cNvPr>
          <p:cNvSpPr/>
          <p:nvPr/>
        </p:nvSpPr>
        <p:spPr>
          <a:xfrm>
            <a:off x="675346" y="4017832"/>
            <a:ext cx="5577407" cy="24781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A1BF7505-C35E-CB4C-311B-3F0E0655B8F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3179" y="1313598"/>
            <a:ext cx="5771641" cy="2442977"/>
          </a:xfrm>
          <a:prstGeom prst="rect">
            <a:avLst/>
          </a:prstGeom>
        </p:spPr>
      </p:pic>
      <p:sp>
        <p:nvSpPr>
          <p:cNvPr id="7" name="Rectangle 6">
            <a:extLst>
              <a:ext uri="{FF2B5EF4-FFF2-40B4-BE49-F238E27FC236}">
                <a16:creationId xmlns:a16="http://schemas.microsoft.com/office/drawing/2014/main" id="{D8F0A478-75C5-ED83-D95C-F57D1D5DE5D8}"/>
              </a:ext>
            </a:extLst>
          </p:cNvPr>
          <p:cNvSpPr/>
          <p:nvPr/>
        </p:nvSpPr>
        <p:spPr>
          <a:xfrm>
            <a:off x="0" y="0"/>
            <a:ext cx="6858000" cy="12502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EDITO</a:t>
            </a:r>
          </a:p>
        </p:txBody>
      </p:sp>
      <p:sp>
        <p:nvSpPr>
          <p:cNvPr id="10" name="Rectangle 9">
            <a:extLst>
              <a:ext uri="{FF2B5EF4-FFF2-40B4-BE49-F238E27FC236}">
                <a16:creationId xmlns:a16="http://schemas.microsoft.com/office/drawing/2014/main" id="{9F79CFF3-BE87-0581-FF3D-CE1D9782FEA3}"/>
              </a:ext>
            </a:extLst>
          </p:cNvPr>
          <p:cNvSpPr/>
          <p:nvPr/>
        </p:nvSpPr>
        <p:spPr>
          <a:xfrm>
            <a:off x="0" y="9568531"/>
            <a:ext cx="6858000" cy="3374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 name="ZoneTexte 2">
            <a:extLst>
              <a:ext uri="{FF2B5EF4-FFF2-40B4-BE49-F238E27FC236}">
                <a16:creationId xmlns:a16="http://schemas.microsoft.com/office/drawing/2014/main" id="{0F2E9A56-B6FF-569E-98C7-B4D0092660D7}"/>
              </a:ext>
            </a:extLst>
          </p:cNvPr>
          <p:cNvSpPr txBox="1"/>
          <p:nvPr/>
        </p:nvSpPr>
        <p:spPr>
          <a:xfrm>
            <a:off x="411014" y="444064"/>
            <a:ext cx="5771640" cy="9268469"/>
          </a:xfrm>
          <a:prstGeom prst="rect">
            <a:avLst/>
          </a:prstGeom>
          <a:noFill/>
          <a:ln w="12700" cmpd="dbl">
            <a:noFill/>
          </a:ln>
        </p:spPr>
        <p:txBody>
          <a:bodyPr wrap="square" lIns="95793" tIns="47896" rIns="95793" bIns="47896" rtlCol="0">
            <a:spAutoFit/>
          </a:bodyPr>
          <a:lstStyle/>
          <a:p>
            <a:r>
              <a:rPr lang="fr-FR" b="1" dirty="0">
                <a:solidFill>
                  <a:srgbClr val="0070C0"/>
                </a:solidFill>
              </a:rPr>
              <a:t>            </a:t>
            </a:r>
            <a:r>
              <a:rPr lang="fr-FR" b="1" dirty="0"/>
              <a:t>RÉSULTAT DES ÉLECTIONS MUNICIPALES</a:t>
            </a:r>
          </a:p>
          <a:p>
            <a:pPr algn="ctr"/>
            <a:r>
              <a:rPr lang="fr-FR" b="1" dirty="0"/>
              <a:t>du 15 mars 2026</a:t>
            </a: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b="1" dirty="0">
              <a:solidFill>
                <a:schemeClr val="accent6">
                  <a:lumMod val="50000"/>
                </a:schemeClr>
              </a:solidFill>
            </a:endParaRPr>
          </a:p>
          <a:p>
            <a:pPr algn="ctr"/>
            <a:endParaRPr lang="fr-FR" sz="1400" b="1" dirty="0">
              <a:solidFill>
                <a:schemeClr val="accent6">
                  <a:lumMod val="50000"/>
                </a:schemeClr>
              </a:solidFill>
            </a:endParaRPr>
          </a:p>
          <a:p>
            <a:pPr algn="ctr"/>
            <a:endParaRPr lang="fr-FR" sz="1400" b="1" dirty="0">
              <a:solidFill>
                <a:schemeClr val="accent6">
                  <a:lumMod val="50000"/>
                </a:schemeClr>
              </a:solidFill>
            </a:endParaRPr>
          </a:p>
          <a:p>
            <a:pPr algn="ctr"/>
            <a:endParaRPr lang="fr-FR" sz="1400" b="1" dirty="0">
              <a:solidFill>
                <a:srgbClr val="0070C0"/>
              </a:solidFill>
            </a:endParaRPr>
          </a:p>
          <a:p>
            <a:pPr algn="ctr"/>
            <a:r>
              <a:rPr lang="fr-FR" sz="1400" b="1" dirty="0">
                <a:solidFill>
                  <a:schemeClr val="accent6">
                    <a:lumMod val="75000"/>
                  </a:schemeClr>
                </a:solidFill>
              </a:rPr>
              <a:t>Ont obtenu 271 voix au 1</a:t>
            </a:r>
            <a:r>
              <a:rPr lang="fr-FR" sz="1400" b="1" baseline="30000" dirty="0">
                <a:solidFill>
                  <a:schemeClr val="accent6">
                    <a:lumMod val="75000"/>
                  </a:schemeClr>
                </a:solidFill>
              </a:rPr>
              <a:t>er</a:t>
            </a:r>
            <a:r>
              <a:rPr lang="fr-FR" sz="1400" b="1" dirty="0">
                <a:solidFill>
                  <a:schemeClr val="accent6">
                    <a:lumMod val="75000"/>
                  </a:schemeClr>
                </a:solidFill>
              </a:rPr>
              <a:t> tour</a:t>
            </a:r>
          </a:p>
          <a:p>
            <a:pPr algn="ctr"/>
            <a:r>
              <a:rPr lang="fr-FR" sz="1200" b="1" dirty="0">
                <a:solidFill>
                  <a:schemeClr val="accent6">
                    <a:lumMod val="75000"/>
                  </a:schemeClr>
                </a:solidFill>
              </a:rPr>
              <a:t>liste UN NOUVEAU SOUFFLE POUR FRONTENAC </a:t>
            </a:r>
          </a:p>
          <a:p>
            <a:pPr algn="ctr"/>
            <a:endParaRPr lang="fr-FR" sz="1400" b="1" dirty="0">
              <a:solidFill>
                <a:srgbClr val="0070C0"/>
              </a:solidFill>
            </a:endParaRPr>
          </a:p>
          <a:p>
            <a:pPr>
              <a:tabLst>
                <a:tab pos="531813" algn="l"/>
              </a:tabLst>
            </a:pPr>
            <a:r>
              <a:rPr lang="fr-FR" sz="1400" b="1" dirty="0">
                <a:solidFill>
                  <a:srgbClr val="0070C0"/>
                </a:solidFill>
              </a:rPr>
              <a:t>	</a:t>
            </a:r>
            <a:r>
              <a:rPr lang="fr-FR" sz="1400" b="1" dirty="0"/>
              <a:t>Sandrine KIES		Stéphanie DEXIDOUR</a:t>
            </a:r>
          </a:p>
          <a:p>
            <a:pPr>
              <a:tabLst>
                <a:tab pos="531813" algn="l"/>
              </a:tabLst>
            </a:pPr>
            <a:r>
              <a:rPr lang="fr-FR" sz="1400" b="1" dirty="0"/>
              <a:t>	Michel DELBARY		Ludovic BUILLES</a:t>
            </a:r>
          </a:p>
          <a:p>
            <a:pPr>
              <a:tabLst>
                <a:tab pos="531813" algn="l"/>
              </a:tabLst>
            </a:pPr>
            <a:r>
              <a:rPr lang="fr-FR" sz="1400" b="1" dirty="0"/>
              <a:t>	Pascale CONAN		Angelina GASLARD</a:t>
            </a:r>
          </a:p>
          <a:p>
            <a:pPr>
              <a:tabLst>
                <a:tab pos="531813" algn="l"/>
              </a:tabLst>
            </a:pPr>
            <a:r>
              <a:rPr lang="fr-FR" sz="1400" b="1" dirty="0"/>
              <a:t>	Philippe RAVOUX		Stéphanie PARGADE</a:t>
            </a:r>
          </a:p>
          <a:p>
            <a:pPr>
              <a:tabLst>
                <a:tab pos="531813" algn="l"/>
              </a:tabLst>
            </a:pPr>
            <a:r>
              <a:rPr lang="fr-FR" sz="1400" b="1" dirty="0"/>
              <a:t>	Nicole RAVENEL		Jordan KIES</a:t>
            </a:r>
          </a:p>
          <a:p>
            <a:pPr>
              <a:tabLst>
                <a:tab pos="531813" algn="l"/>
              </a:tabLst>
            </a:pPr>
            <a:r>
              <a:rPr lang="fr-FR" sz="1400" b="1" dirty="0"/>
              <a:t>	Luc FRIGO		Adrien CHÉROND-BARATIER</a:t>
            </a:r>
          </a:p>
          <a:p>
            <a:pPr>
              <a:tabLst>
                <a:tab pos="531813" algn="l"/>
              </a:tabLst>
            </a:pPr>
            <a:r>
              <a:rPr lang="fr-FR" sz="1400" b="1" dirty="0"/>
              <a:t>	Catherine ROULET		Emmanuelle LETERTRE</a:t>
            </a:r>
          </a:p>
          <a:p>
            <a:pPr>
              <a:tabLst>
                <a:tab pos="531813" algn="l"/>
              </a:tabLst>
            </a:pPr>
            <a:r>
              <a:rPr lang="fr-FR" sz="1400" b="1" dirty="0"/>
              <a:t>	Christian VIERTEL</a:t>
            </a:r>
          </a:p>
          <a:p>
            <a:pPr algn="ctr">
              <a:tabLst>
                <a:tab pos="531813" algn="l"/>
              </a:tabLst>
            </a:pPr>
            <a:endParaRPr lang="fr-FR" sz="1200" b="1" dirty="0">
              <a:solidFill>
                <a:srgbClr val="0070C0"/>
              </a:solidFill>
            </a:endParaRPr>
          </a:p>
          <a:p>
            <a:pPr algn="ctr">
              <a:tabLst>
                <a:tab pos="531813" algn="l"/>
              </a:tabLst>
            </a:pPr>
            <a:endParaRPr lang="fr-FR" sz="1000" b="1" dirty="0">
              <a:solidFill>
                <a:srgbClr val="0070C0"/>
              </a:solidFill>
            </a:endParaRPr>
          </a:p>
          <a:p>
            <a:pPr algn="ctr">
              <a:tabLst>
                <a:tab pos="531813" algn="l"/>
              </a:tabLst>
            </a:pPr>
            <a:r>
              <a:rPr lang="fr-FR" sz="1600" b="1" dirty="0">
                <a:solidFill>
                  <a:schemeClr val="accent6">
                    <a:lumMod val="75000"/>
                  </a:schemeClr>
                </a:solidFill>
              </a:rPr>
              <a:t>Répartition des 15 sièges </a:t>
            </a:r>
          </a:p>
          <a:p>
            <a:pPr>
              <a:tabLst>
                <a:tab pos="531813" algn="l"/>
              </a:tabLst>
            </a:pPr>
            <a:r>
              <a:rPr lang="fr-FR" sz="1400" b="1" dirty="0">
                <a:solidFill>
                  <a:srgbClr val="0070C0"/>
                </a:solidFill>
              </a:rPr>
              <a:t>	</a:t>
            </a:r>
            <a:r>
              <a:rPr lang="fr-FR" sz="1400" b="1" dirty="0"/>
              <a:t>Liste UN NOUVEAU SOUFFLE POUR FRONTENAC : 	 13 sièges</a:t>
            </a:r>
          </a:p>
          <a:p>
            <a:pPr>
              <a:tabLst>
                <a:tab pos="531813" algn="l"/>
              </a:tabLst>
            </a:pPr>
            <a:r>
              <a:rPr lang="fr-FR" sz="1400" b="1" dirty="0">
                <a:solidFill>
                  <a:schemeClr val="accent6">
                    <a:lumMod val="50000"/>
                  </a:schemeClr>
                </a:solidFill>
              </a:rPr>
              <a:t>	</a:t>
            </a:r>
            <a:r>
              <a:rPr lang="fr-FR" sz="1400" b="1" dirty="0">
                <a:solidFill>
                  <a:schemeClr val="accent5">
                    <a:lumMod val="75000"/>
                  </a:schemeClr>
                </a:solidFill>
              </a:rPr>
              <a:t>Liste ECOUTER ET AGIR : </a:t>
            </a:r>
            <a:r>
              <a:rPr lang="fr-FR" sz="1400" b="1" dirty="0">
                <a:solidFill>
                  <a:schemeClr val="accent6">
                    <a:lumMod val="50000"/>
                  </a:schemeClr>
                </a:solidFill>
              </a:rPr>
              <a:t>			</a:t>
            </a:r>
            <a:r>
              <a:rPr lang="fr-FR" sz="1400" b="1" dirty="0">
                <a:solidFill>
                  <a:schemeClr val="accent5">
                    <a:lumMod val="75000"/>
                  </a:schemeClr>
                </a:solidFill>
              </a:rPr>
              <a:t>   2 sièges</a:t>
            </a:r>
          </a:p>
          <a:p>
            <a:pPr>
              <a:tabLst>
                <a:tab pos="531813" algn="l"/>
              </a:tabLst>
            </a:pPr>
            <a:r>
              <a:rPr lang="fr-FR" sz="1400" b="1" dirty="0">
                <a:solidFill>
                  <a:schemeClr val="accent6">
                    <a:lumMod val="50000"/>
                  </a:schemeClr>
                </a:solidFill>
              </a:rPr>
              <a:t>	</a:t>
            </a:r>
            <a:r>
              <a:rPr lang="fr-FR" sz="1400" b="1" dirty="0">
                <a:solidFill>
                  <a:srgbClr val="7030A0"/>
                </a:solidFill>
              </a:rPr>
              <a:t>Liste UNISSONS-NOUS POUR FRONTENAC : 	  	   0 siège</a:t>
            </a:r>
          </a:p>
          <a:p>
            <a:pPr>
              <a:tabLst>
                <a:tab pos="531813" algn="l"/>
              </a:tabLst>
            </a:pPr>
            <a:endParaRPr lang="fr-FR" sz="1400" b="1" dirty="0">
              <a:solidFill>
                <a:schemeClr val="accent6">
                  <a:lumMod val="50000"/>
                </a:schemeClr>
              </a:solidFill>
            </a:endParaRPr>
          </a:p>
          <a:p>
            <a:pPr>
              <a:tabLst>
                <a:tab pos="531813" algn="l"/>
              </a:tabLst>
            </a:pPr>
            <a:r>
              <a:rPr lang="fr-FR" sz="1400" b="1" dirty="0">
                <a:solidFill>
                  <a:schemeClr val="accent6">
                    <a:lumMod val="50000"/>
                  </a:schemeClr>
                </a:solidFill>
              </a:rPr>
              <a:t>	</a:t>
            </a:r>
            <a:r>
              <a:rPr lang="fr-FR" sz="1400" b="1" dirty="0"/>
              <a:t>Sandrine KIES		Stéphanie DEXIDOUR</a:t>
            </a:r>
          </a:p>
          <a:p>
            <a:pPr>
              <a:tabLst>
                <a:tab pos="531813" algn="l"/>
              </a:tabLst>
            </a:pPr>
            <a:r>
              <a:rPr lang="fr-FR" sz="1400" b="1" dirty="0"/>
              <a:t>	Michel DELBARY		Ludovic BUILLES</a:t>
            </a:r>
          </a:p>
          <a:p>
            <a:pPr>
              <a:tabLst>
                <a:tab pos="531813" algn="l"/>
              </a:tabLst>
            </a:pPr>
            <a:r>
              <a:rPr lang="fr-FR" sz="1400" b="1" dirty="0"/>
              <a:t>	Pascale CONAN		Angelina GASLARD</a:t>
            </a:r>
          </a:p>
          <a:p>
            <a:pPr>
              <a:tabLst>
                <a:tab pos="531813" algn="l"/>
              </a:tabLst>
            </a:pPr>
            <a:r>
              <a:rPr lang="fr-FR" sz="1400" b="1" dirty="0"/>
              <a:t>	Philippe RAVOUX		Stéphanie PARGADE</a:t>
            </a:r>
          </a:p>
          <a:p>
            <a:pPr>
              <a:tabLst>
                <a:tab pos="531813" algn="l"/>
              </a:tabLst>
            </a:pPr>
            <a:r>
              <a:rPr lang="fr-FR" sz="1400" b="1" dirty="0"/>
              <a:t>	Nicole RAVENEL		Jordan KIES</a:t>
            </a:r>
          </a:p>
          <a:p>
            <a:pPr>
              <a:tabLst>
                <a:tab pos="531813" algn="l"/>
              </a:tabLst>
            </a:pPr>
            <a:r>
              <a:rPr lang="fr-FR" sz="1400" b="1" dirty="0"/>
              <a:t>	Luc FRIGO</a:t>
            </a:r>
            <a:r>
              <a:rPr lang="fr-FR" sz="1400" b="1" dirty="0">
                <a:solidFill>
                  <a:srgbClr val="0070C0"/>
                </a:solidFill>
              </a:rPr>
              <a:t>		</a:t>
            </a:r>
            <a:r>
              <a:rPr lang="fr-FR" sz="1400" b="1" dirty="0">
                <a:solidFill>
                  <a:schemeClr val="accent5">
                    <a:lumMod val="75000"/>
                  </a:schemeClr>
                </a:solidFill>
              </a:rPr>
              <a:t>Vincent LAFAYE</a:t>
            </a:r>
          </a:p>
          <a:p>
            <a:pPr>
              <a:tabLst>
                <a:tab pos="531813" algn="l"/>
              </a:tabLst>
            </a:pPr>
            <a:r>
              <a:rPr lang="fr-FR" sz="1400" b="1" dirty="0">
                <a:solidFill>
                  <a:schemeClr val="accent6">
                    <a:lumMod val="50000"/>
                  </a:schemeClr>
                </a:solidFill>
              </a:rPr>
              <a:t>	</a:t>
            </a:r>
            <a:r>
              <a:rPr lang="fr-FR" sz="1400" b="1" dirty="0"/>
              <a:t>Catherine ROULET</a:t>
            </a:r>
            <a:r>
              <a:rPr lang="fr-FR" sz="1400" b="1" dirty="0">
                <a:solidFill>
                  <a:schemeClr val="accent6">
                    <a:lumMod val="50000"/>
                  </a:schemeClr>
                </a:solidFill>
              </a:rPr>
              <a:t>		</a:t>
            </a:r>
            <a:r>
              <a:rPr lang="fr-FR" sz="1400" b="1" dirty="0">
                <a:solidFill>
                  <a:schemeClr val="accent5">
                    <a:lumMod val="75000"/>
                  </a:schemeClr>
                </a:solidFill>
              </a:rPr>
              <a:t>Marina NEVEU</a:t>
            </a:r>
          </a:p>
          <a:p>
            <a:pPr>
              <a:tabLst>
                <a:tab pos="531813" algn="l"/>
              </a:tabLst>
            </a:pPr>
            <a:r>
              <a:rPr lang="fr-FR" sz="1400" b="1" dirty="0"/>
              <a:t>	Christian VIERTEL</a:t>
            </a:r>
          </a:p>
        </p:txBody>
      </p:sp>
    </p:spTree>
    <p:extLst>
      <p:ext uri="{BB962C8B-B14F-4D97-AF65-F5344CB8AC3E}">
        <p14:creationId xmlns:p14="http://schemas.microsoft.com/office/powerpoint/2010/main" val="2969030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7166" y="7119952"/>
            <a:ext cx="6072230" cy="400110"/>
          </a:xfrm>
          <a:prstGeom prst="rect">
            <a:avLst/>
          </a:prstGeom>
          <a:noFill/>
        </p:spPr>
        <p:txBody>
          <a:bodyPr wrap="square" lIns="95793" tIns="47896" rIns="95793" bIns="47896" rtlCol="0">
            <a:spAutoFit/>
          </a:bodyPr>
          <a:lstStyle/>
          <a:p>
            <a:endParaRPr lang="fr-FR" dirty="0"/>
          </a:p>
        </p:txBody>
      </p:sp>
      <p:sp>
        <p:nvSpPr>
          <p:cNvPr id="6" name="Rectangle 5"/>
          <p:cNvSpPr/>
          <p:nvPr/>
        </p:nvSpPr>
        <p:spPr>
          <a:xfrm>
            <a:off x="0" y="0"/>
            <a:ext cx="6858000" cy="12502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EDITO</a:t>
            </a:r>
          </a:p>
        </p:txBody>
      </p:sp>
      <p:sp>
        <p:nvSpPr>
          <p:cNvPr id="7" name="Rectangle 6"/>
          <p:cNvSpPr/>
          <p:nvPr/>
        </p:nvSpPr>
        <p:spPr>
          <a:xfrm>
            <a:off x="0" y="9568531"/>
            <a:ext cx="6858000" cy="3374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3" name="Image 2">
            <a:extLst>
              <a:ext uri="{FF2B5EF4-FFF2-40B4-BE49-F238E27FC236}">
                <a16:creationId xmlns:a16="http://schemas.microsoft.com/office/drawing/2014/main" id="{A1767EE4-D675-ED3C-8C6C-FA77847C67EC}"/>
              </a:ext>
            </a:extLst>
          </p:cNvPr>
          <p:cNvPicPr>
            <a:picLocks noChangeAspect="1"/>
          </p:cNvPicPr>
          <p:nvPr/>
        </p:nvPicPr>
        <p:blipFill>
          <a:blip r:embed="rId2"/>
          <a:stretch>
            <a:fillRect/>
          </a:stretch>
        </p:blipFill>
        <p:spPr>
          <a:xfrm>
            <a:off x="610764" y="1296891"/>
            <a:ext cx="5726536" cy="81777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descr="Cartons De Loto&quot; - Images et vidéos libres de droits | Adobe Stock"/>
          <p:cNvSpPr>
            <a:spLocks noChangeAspect="1" noChangeArrowheads="1"/>
          </p:cNvSpPr>
          <p:nvPr/>
        </p:nvSpPr>
        <p:spPr bwMode="auto">
          <a:xfrm>
            <a:off x="155576" y="-1114424"/>
            <a:ext cx="2143125" cy="2321719"/>
          </a:xfrm>
          <a:prstGeom prst="rect">
            <a:avLst/>
          </a:prstGeom>
          <a:noFill/>
        </p:spPr>
        <p:txBody>
          <a:bodyPr vert="horz" wrap="square" lIns="95793" tIns="47896" rIns="95793" bIns="47896" numCol="1" anchor="t" anchorCtr="0" compatLnSpc="1">
            <a:prstTxWarp prst="textNoShape">
              <a:avLst/>
            </a:prstTxWarp>
          </a:bodyPr>
          <a:lstStyle/>
          <a:p>
            <a:endParaRPr lang="fr-FR"/>
          </a:p>
        </p:txBody>
      </p:sp>
      <p:sp>
        <p:nvSpPr>
          <p:cNvPr id="1031" name="AutoShape 7" descr="Cartons De Loto&quot; - Images et vidéos libres de droits | Adobe Stock"/>
          <p:cNvSpPr>
            <a:spLocks noChangeAspect="1" noChangeArrowheads="1"/>
          </p:cNvSpPr>
          <p:nvPr/>
        </p:nvSpPr>
        <p:spPr bwMode="auto">
          <a:xfrm>
            <a:off x="155576" y="-1114424"/>
            <a:ext cx="2143125" cy="2321719"/>
          </a:xfrm>
          <a:prstGeom prst="rect">
            <a:avLst/>
          </a:prstGeom>
          <a:noFill/>
        </p:spPr>
        <p:txBody>
          <a:bodyPr vert="horz" wrap="square" lIns="95793" tIns="47896" rIns="95793" bIns="47896" numCol="1" anchor="t" anchorCtr="0" compatLnSpc="1">
            <a:prstTxWarp prst="textNoShape">
              <a:avLst/>
            </a:prstTxWarp>
          </a:bodyPr>
          <a:lstStyle/>
          <a:p>
            <a:endParaRPr lang="fr-FR"/>
          </a:p>
        </p:txBody>
      </p:sp>
      <p:sp>
        <p:nvSpPr>
          <p:cNvPr id="12" name="Rectangle 11"/>
          <p:cNvSpPr/>
          <p:nvPr/>
        </p:nvSpPr>
        <p:spPr>
          <a:xfrm>
            <a:off x="0" y="0"/>
            <a:ext cx="6858000" cy="1250288"/>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solidFill>
                  <a:schemeClr val="accent6">
                    <a:lumMod val="75000"/>
                  </a:schemeClr>
                </a:solidFill>
              </a:rPr>
              <a:t>	  		            A LA UNE</a:t>
            </a:r>
          </a:p>
        </p:txBody>
      </p:sp>
      <p:sp>
        <p:nvSpPr>
          <p:cNvPr id="14" name="Rectangle 13"/>
          <p:cNvSpPr/>
          <p:nvPr/>
        </p:nvSpPr>
        <p:spPr>
          <a:xfrm>
            <a:off x="0" y="9568531"/>
            <a:ext cx="6858000" cy="337469"/>
          </a:xfrm>
          <a:prstGeom prst="rect">
            <a:avLst/>
          </a:prstGeom>
          <a:solidFill>
            <a:srgbClr val="FAFD73"/>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10" name="ZoneTexte 9"/>
          <p:cNvSpPr txBox="1"/>
          <p:nvPr/>
        </p:nvSpPr>
        <p:spPr>
          <a:xfrm>
            <a:off x="6337300" y="9521279"/>
            <a:ext cx="520700" cy="384721"/>
          </a:xfrm>
          <a:prstGeom prst="rect">
            <a:avLst/>
          </a:prstGeom>
          <a:noFill/>
        </p:spPr>
        <p:txBody>
          <a:bodyPr wrap="square" rtlCol="0">
            <a:spAutoFit/>
          </a:bodyPr>
          <a:lstStyle/>
          <a:p>
            <a:pPr algn="ctr"/>
            <a:r>
              <a:rPr lang="fr-FR" dirty="0"/>
              <a:t>2</a:t>
            </a:r>
          </a:p>
        </p:txBody>
      </p:sp>
      <p:pic>
        <p:nvPicPr>
          <p:cNvPr id="11" name="Picture 2"/>
          <p:cNvPicPr>
            <a:picLocks noChangeAspect="1" noChangeArrowheads="1"/>
          </p:cNvPicPr>
          <p:nvPr/>
        </p:nvPicPr>
        <p:blipFill>
          <a:blip r:embed="rId2" cstate="print"/>
          <a:srcRect/>
          <a:stretch>
            <a:fillRect/>
          </a:stretch>
        </p:blipFill>
        <p:spPr bwMode="auto">
          <a:xfrm>
            <a:off x="515013" y="1297540"/>
            <a:ext cx="5682631" cy="8223739"/>
          </a:xfrm>
          <a:prstGeom prst="rect">
            <a:avLst/>
          </a:prstGeom>
          <a:noFill/>
          <a:ln w="9525">
            <a:noFill/>
            <a:miter lim="800000"/>
            <a:headEnd/>
            <a:tailEnd/>
          </a:ln>
          <a:effectLst/>
        </p:spPr>
      </p:pic>
      <p:sp>
        <p:nvSpPr>
          <p:cNvPr id="2" name="ZoneTexte 1">
            <a:extLst>
              <a:ext uri="{FF2B5EF4-FFF2-40B4-BE49-F238E27FC236}">
                <a16:creationId xmlns:a16="http://schemas.microsoft.com/office/drawing/2014/main" id="{84336835-5A4F-76CC-DCA8-011A457D2B66}"/>
              </a:ext>
            </a:extLst>
          </p:cNvPr>
          <p:cNvSpPr txBox="1"/>
          <p:nvPr/>
        </p:nvSpPr>
        <p:spPr>
          <a:xfrm>
            <a:off x="-1" y="9568531"/>
            <a:ext cx="6857999" cy="384721"/>
          </a:xfrm>
          <a:prstGeom prst="rect">
            <a:avLst/>
          </a:prstGeom>
          <a:solidFill>
            <a:srgbClr val="FFDA72"/>
          </a:solidFill>
        </p:spPr>
        <p:txBody>
          <a:bodyPr wrap="square" rtlCol="0">
            <a:spAutoFit/>
          </a:bodyPr>
          <a:lstStyle/>
          <a:p>
            <a:pPr algn="ctr"/>
            <a:r>
              <a:rPr lang="fr-FR" b="1" dirty="0">
                <a:solidFill>
                  <a:schemeClr val="accent6">
                    <a:lumMod val="75000"/>
                  </a:schemeClr>
                </a:solidFill>
              </a:rPr>
              <a:t>Nouveau à Frontenac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apis.mail.yahoo.com/ws/v3/mailboxes/@.id==VjN-ChIa6fsZ4Q7ksELfEKORy3gttwMmPBnOA-QB4w6NqyuPvVQSTxCicFPVg15Obz_RfuSv2dyYKMLOAEoHrmKWWA/messages/@.id==AAY0FugKUlJ12aVxfd6xvsIvEsp/content/parts/@.id==4/thumbnail?appid=YMailNovation&amp;downloadWhenThumbnailFails=true&amp;pid=4"/>
          <p:cNvSpPr>
            <a:spLocks noChangeAspect="1" noChangeArrowheads="1"/>
          </p:cNvSpPr>
          <p:nvPr/>
        </p:nvSpPr>
        <p:spPr bwMode="auto">
          <a:xfrm>
            <a:off x="155575" y="-1385888"/>
            <a:ext cx="5162550" cy="2895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76" name="AutoShape 4" descr="https://apis.mail.yahoo.com/ws/v3/mailboxes/@.id==VjN-ChIa6fsZ4Q7ksELfEKORy3gttwMmPBnOA-QB4w6NqyuPvVQSTxCicFPVg15Obz_RfuSv2dyYKMLOAEoHrmKWWA/messages/@.id==AAY0FugKUlJ12aVxfd6xvsIvEsp/content/parts/@.id==4/thumbnail?appid=YMailNovation&amp;downloadWhenThumbnailFails=true&amp;pid=4"/>
          <p:cNvSpPr>
            <a:spLocks noChangeAspect="1" noChangeArrowheads="1"/>
          </p:cNvSpPr>
          <p:nvPr/>
        </p:nvSpPr>
        <p:spPr bwMode="auto">
          <a:xfrm>
            <a:off x="155575" y="-1385888"/>
            <a:ext cx="5162550" cy="2895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 name="Rectangle 4"/>
          <p:cNvSpPr/>
          <p:nvPr/>
        </p:nvSpPr>
        <p:spPr>
          <a:xfrm>
            <a:off x="0" y="0"/>
            <a:ext cx="6858000" cy="1250288"/>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t>
            </a:r>
            <a:r>
              <a:rPr lang="fr-FR" sz="3000" b="1" i="1" dirty="0">
                <a:solidFill>
                  <a:schemeClr val="bg1"/>
                </a:solidFill>
              </a:rPr>
              <a:t>            </a:t>
            </a:r>
            <a:r>
              <a:rPr lang="fr-FR" sz="3000" b="1" i="1" dirty="0">
                <a:solidFill>
                  <a:schemeClr val="accent6">
                    <a:lumMod val="75000"/>
                  </a:schemeClr>
                </a:solidFill>
              </a:rPr>
              <a:t>A LA UNE</a:t>
            </a:r>
          </a:p>
        </p:txBody>
      </p:sp>
      <p:sp>
        <p:nvSpPr>
          <p:cNvPr id="6" name="Rectangle 5"/>
          <p:cNvSpPr/>
          <p:nvPr/>
        </p:nvSpPr>
        <p:spPr>
          <a:xfrm>
            <a:off x="0" y="9568531"/>
            <a:ext cx="6858000" cy="337469"/>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3080" name="AutoShape 8" descr="https://apis.mail.yahoo.com/ws/v3/mailboxes/@.id==VjN-ChIa6fsZ4Q7ksELfEKORy3gttwMmPBnOA-QB4w6NqyuPvVQSTxCicFPVg15Obz_RfuSv2dyYKMLOAEoHrmKWWA/messages/@.id==AAY0FugKUlJ12aVxfd6xvsIvEsp/content/parts/@.id==2/thumbnail?appid=YMailNovation&amp;downloadWhenThumbnailFails=true&amp;pid=2"/>
          <p:cNvSpPr>
            <a:spLocks noChangeAspect="1" noChangeArrowheads="1"/>
          </p:cNvSpPr>
          <p:nvPr/>
        </p:nvSpPr>
        <p:spPr bwMode="auto">
          <a:xfrm>
            <a:off x="155575" y="-1385888"/>
            <a:ext cx="5162550" cy="2895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 name="ZoneTexte 1">
            <a:extLst>
              <a:ext uri="{FF2B5EF4-FFF2-40B4-BE49-F238E27FC236}">
                <a16:creationId xmlns:a16="http://schemas.microsoft.com/office/drawing/2014/main" id="{BABEEE46-2F83-8686-D2B0-5A902E2B5CC2}"/>
              </a:ext>
            </a:extLst>
          </p:cNvPr>
          <p:cNvSpPr txBox="1"/>
          <p:nvPr/>
        </p:nvSpPr>
        <p:spPr>
          <a:xfrm>
            <a:off x="504967" y="1477156"/>
            <a:ext cx="5898317" cy="1661993"/>
          </a:xfrm>
          <a:prstGeom prst="rect">
            <a:avLst/>
          </a:prstGeom>
          <a:noFill/>
        </p:spPr>
        <p:txBody>
          <a:bodyPr wrap="square" rtlCol="0">
            <a:spAutoFit/>
          </a:bodyPr>
          <a:lstStyle/>
          <a:p>
            <a:pPr algn="just"/>
            <a:r>
              <a:rPr lang="fr-FR" sz="1200" i="1" dirty="0"/>
              <a:t>La Récré de Frontenac a organisé le mercredi 10 juin 2026, avec la participation des enseignantes,</a:t>
            </a:r>
            <a:r>
              <a:rPr lang="fr-FR" sz="1200" b="1" i="1" dirty="0"/>
              <a:t> « une journée sans écran », </a:t>
            </a:r>
            <a:r>
              <a:rPr lang="fr-FR" sz="1200" i="1" dirty="0"/>
              <a:t>qui a rencontré un véritable succès. </a:t>
            </a:r>
          </a:p>
          <a:p>
            <a:pPr algn="just"/>
            <a:endParaRPr lang="fr-FR" sz="1200" i="1" dirty="0"/>
          </a:p>
          <a:p>
            <a:pPr algn="just"/>
            <a:r>
              <a:rPr lang="fr-FR" sz="1200" i="1" dirty="0"/>
              <a:t>Petits et grands ont répondu présents pour partager des moments d’échange, de découverte et de convivialité loin des écrans.</a:t>
            </a:r>
          </a:p>
          <a:p>
            <a:pPr algn="just"/>
            <a:endParaRPr lang="fr-FR" sz="1400" i="1" dirty="0"/>
          </a:p>
          <a:p>
            <a:pPr algn="just"/>
            <a:r>
              <a:rPr lang="fr-FR" sz="1400" b="1" dirty="0"/>
              <a:t>Une journée sans écran réussie : </a:t>
            </a:r>
          </a:p>
          <a:p>
            <a:pPr algn="just"/>
            <a:r>
              <a:rPr lang="fr-FR" sz="1400" b="1" dirty="0"/>
              <a:t>         les enfants en redemandent déjà !</a:t>
            </a:r>
            <a:endParaRPr lang="fr-FR" sz="1400" b="1" i="1" dirty="0"/>
          </a:p>
        </p:txBody>
      </p:sp>
      <p:pic>
        <p:nvPicPr>
          <p:cNvPr id="2050" name="Picture 2">
            <a:extLst>
              <a:ext uri="{FF2B5EF4-FFF2-40B4-BE49-F238E27FC236}">
                <a16:creationId xmlns:a16="http://schemas.microsoft.com/office/drawing/2014/main" id="{525B625E-6C77-4F13-E9B2-A03BBD9285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856"/>
          <a:stretch>
            <a:fillRect/>
          </a:stretch>
        </p:blipFill>
        <p:spPr bwMode="auto">
          <a:xfrm>
            <a:off x="1262061" y="6278753"/>
            <a:ext cx="4750282" cy="316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FA00C74B-E3BE-59F3-70D9-CC012DADF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8200" y="3390634"/>
            <a:ext cx="1506464" cy="268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t 2">
            <a:extLst>
              <a:ext uri="{FF2B5EF4-FFF2-40B4-BE49-F238E27FC236}">
                <a16:creationId xmlns:a16="http://schemas.microsoft.com/office/drawing/2014/main" id="{D37B2A9C-6906-F6EE-652E-BD8F110B900F}"/>
              </a:ext>
            </a:extLst>
          </p:cNvPr>
          <p:cNvGraphicFramePr>
            <a:graphicFrameLocks noChangeAspect="1"/>
          </p:cNvGraphicFramePr>
          <p:nvPr>
            <p:extLst>
              <p:ext uri="{D42A27DB-BD31-4B8C-83A1-F6EECF244321}">
                <p14:modId xmlns:p14="http://schemas.microsoft.com/office/powerpoint/2010/main" val="3368936622"/>
              </p:ext>
            </p:extLst>
          </p:nvPr>
        </p:nvGraphicFramePr>
        <p:xfrm>
          <a:off x="3637202" y="2609087"/>
          <a:ext cx="2450251" cy="3467414"/>
        </p:xfrm>
        <a:graphic>
          <a:graphicData uri="http://schemas.openxmlformats.org/presentationml/2006/ole">
            <mc:AlternateContent xmlns:mc="http://schemas.openxmlformats.org/markup-compatibility/2006">
              <mc:Choice xmlns:v="urn:schemas-microsoft-com:vml" Requires="v">
                <p:oleObj name="Acrobat Document" r:id="rId4" imgW="5667124" imgH="8019903" progId="Acrobat.Document.DC">
                  <p:embed/>
                </p:oleObj>
              </mc:Choice>
              <mc:Fallback>
                <p:oleObj name="Acrobat Document" r:id="rId4" imgW="5667124" imgH="8019903" progId="Acrobat.Document.DC">
                  <p:embed/>
                  <p:pic>
                    <p:nvPicPr>
                      <p:cNvPr id="0" name=""/>
                      <p:cNvPicPr/>
                      <p:nvPr/>
                    </p:nvPicPr>
                    <p:blipFill>
                      <a:blip r:embed="rId5"/>
                      <a:stretch>
                        <a:fillRect/>
                      </a:stretch>
                    </p:blipFill>
                    <p:spPr>
                      <a:xfrm>
                        <a:off x="3637202" y="2609087"/>
                        <a:ext cx="2450251" cy="3467414"/>
                      </a:xfrm>
                      <a:prstGeom prst="rect">
                        <a:avLst/>
                      </a:prstGeom>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A23091-11AC-916F-678B-0D9417E52EDC}"/>
              </a:ext>
            </a:extLst>
          </p:cNvPr>
          <p:cNvPicPr>
            <a:picLocks noChangeAspect="1"/>
          </p:cNvPicPr>
          <p:nvPr/>
        </p:nvPicPr>
        <p:blipFill>
          <a:blip r:embed="rId2"/>
          <a:stretch>
            <a:fillRect/>
          </a:stretch>
        </p:blipFill>
        <p:spPr>
          <a:xfrm>
            <a:off x="1090928" y="1801504"/>
            <a:ext cx="4964704" cy="7080807"/>
          </a:xfrm>
          <a:prstGeom prst="rect">
            <a:avLst/>
          </a:prstGeom>
        </p:spPr>
      </p:pic>
      <p:sp>
        <p:nvSpPr>
          <p:cNvPr id="5" name="Rectangle 4">
            <a:extLst>
              <a:ext uri="{FF2B5EF4-FFF2-40B4-BE49-F238E27FC236}">
                <a16:creationId xmlns:a16="http://schemas.microsoft.com/office/drawing/2014/main" id="{A7F21ADE-30CA-59BE-9FB0-104667E184D7}"/>
              </a:ext>
            </a:extLst>
          </p:cNvPr>
          <p:cNvSpPr/>
          <p:nvPr/>
        </p:nvSpPr>
        <p:spPr>
          <a:xfrm>
            <a:off x="0" y="0"/>
            <a:ext cx="6858000" cy="1250288"/>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t>
            </a:r>
            <a:r>
              <a:rPr lang="fr-FR" sz="3000" b="1" i="1" dirty="0">
                <a:solidFill>
                  <a:schemeClr val="accent6">
                    <a:lumMod val="75000"/>
                  </a:schemeClr>
                </a:solidFill>
              </a:rPr>
              <a:t>            A LA UNE</a:t>
            </a:r>
          </a:p>
        </p:txBody>
      </p:sp>
      <p:sp>
        <p:nvSpPr>
          <p:cNvPr id="7" name="Rectangle 6">
            <a:extLst>
              <a:ext uri="{FF2B5EF4-FFF2-40B4-BE49-F238E27FC236}">
                <a16:creationId xmlns:a16="http://schemas.microsoft.com/office/drawing/2014/main" id="{8D173AE2-75A7-875B-27AB-D7AAFD356D89}"/>
              </a:ext>
            </a:extLst>
          </p:cNvPr>
          <p:cNvSpPr/>
          <p:nvPr/>
        </p:nvSpPr>
        <p:spPr>
          <a:xfrm>
            <a:off x="0" y="9568531"/>
            <a:ext cx="6858000" cy="337469"/>
          </a:xfrm>
          <a:prstGeom prst="rect">
            <a:avLst/>
          </a:prstGeom>
          <a:solidFill>
            <a:srgbClr val="FAFD73"/>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sp>
        <p:nvSpPr>
          <p:cNvPr id="9" name="ZoneTexte 8">
            <a:extLst>
              <a:ext uri="{FF2B5EF4-FFF2-40B4-BE49-F238E27FC236}">
                <a16:creationId xmlns:a16="http://schemas.microsoft.com/office/drawing/2014/main" id="{41922CFD-E4C1-B2C8-91B8-AFF186356038}"/>
              </a:ext>
            </a:extLst>
          </p:cNvPr>
          <p:cNvSpPr txBox="1"/>
          <p:nvPr/>
        </p:nvSpPr>
        <p:spPr>
          <a:xfrm>
            <a:off x="-1" y="9568531"/>
            <a:ext cx="6857999" cy="384721"/>
          </a:xfrm>
          <a:prstGeom prst="rect">
            <a:avLst/>
          </a:prstGeom>
          <a:solidFill>
            <a:srgbClr val="FFDA72"/>
          </a:solidFill>
        </p:spPr>
        <p:txBody>
          <a:bodyPr wrap="square" rtlCol="0">
            <a:spAutoFit/>
          </a:bodyPr>
          <a:lstStyle/>
          <a:p>
            <a:pPr algn="ctr"/>
            <a:r>
              <a:rPr lang="fr-FR" b="1" dirty="0">
                <a:solidFill>
                  <a:schemeClr val="accent6">
                    <a:lumMod val="75000"/>
                  </a:schemeClr>
                </a:solidFill>
              </a:rPr>
              <a:t>Nouveau à Frontenac</a:t>
            </a:r>
          </a:p>
        </p:txBody>
      </p:sp>
    </p:spTree>
    <p:extLst>
      <p:ext uri="{BB962C8B-B14F-4D97-AF65-F5344CB8AC3E}">
        <p14:creationId xmlns:p14="http://schemas.microsoft.com/office/powerpoint/2010/main" val="31953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1250288"/>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ctr"/>
            <a:r>
              <a:rPr lang="fr-FR" sz="3000" b="1" i="1" dirty="0"/>
              <a:t>	  		</a:t>
            </a:r>
            <a:r>
              <a:rPr lang="fr-FR" sz="3000" b="1" i="1" dirty="0">
                <a:solidFill>
                  <a:schemeClr val="accent6">
                    <a:lumMod val="75000"/>
                  </a:schemeClr>
                </a:solidFill>
              </a:rPr>
              <a:t>            A LA UNE</a:t>
            </a:r>
          </a:p>
        </p:txBody>
      </p:sp>
      <p:sp>
        <p:nvSpPr>
          <p:cNvPr id="3" name="Rectangle 2"/>
          <p:cNvSpPr/>
          <p:nvPr/>
        </p:nvSpPr>
        <p:spPr>
          <a:xfrm>
            <a:off x="0" y="9568531"/>
            <a:ext cx="6858000" cy="337469"/>
          </a:xfrm>
          <a:prstGeom prst="rect">
            <a:avLst/>
          </a:prstGeom>
          <a:solidFill>
            <a:srgbClr val="FFDA72"/>
          </a:solid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r"/>
            <a:endParaRPr lang="fr-FR" sz="3000" b="1" i="1" dirty="0"/>
          </a:p>
        </p:txBody>
      </p:sp>
      <p:pic>
        <p:nvPicPr>
          <p:cNvPr id="8" name="Image 7">
            <a:extLst>
              <a:ext uri="{FF2B5EF4-FFF2-40B4-BE49-F238E27FC236}">
                <a16:creationId xmlns:a16="http://schemas.microsoft.com/office/drawing/2014/main" id="{893AEE40-3284-FC56-2943-51DBF956763F}"/>
              </a:ext>
            </a:extLst>
          </p:cNvPr>
          <p:cNvPicPr>
            <a:picLocks noChangeAspect="1"/>
          </p:cNvPicPr>
          <p:nvPr/>
        </p:nvPicPr>
        <p:blipFill>
          <a:blip r:embed="rId2"/>
          <a:stretch>
            <a:fillRect/>
          </a:stretch>
        </p:blipFill>
        <p:spPr>
          <a:xfrm>
            <a:off x="465292" y="1297540"/>
            <a:ext cx="5829041" cy="8223739"/>
          </a:xfrm>
          <a:prstGeom prst="rect">
            <a:avLst/>
          </a:prstGeom>
        </p:spPr>
      </p:pic>
    </p:spTree>
  </p:cSld>
  <p:clrMapOvr>
    <a:masterClrMapping/>
  </p:clrMapOvr>
</p:sld>
</file>

<file path=ppt/theme/theme1.xml><?xml version="1.0" encoding="utf-8"?>
<a:theme xmlns:a="http://schemas.openxmlformats.org/drawingml/2006/main" name="Thème Offic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10161</TotalTime>
  <Words>8302</Words>
  <Application>Microsoft Office PowerPoint</Application>
  <PresentationFormat>Format A4 (210 x 297 mm)</PresentationFormat>
  <Paragraphs>1003</Paragraphs>
  <Slides>37</Slides>
  <Notes>2</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9" baseType="lpstr">
      <vt:lpstr>Aptos</vt:lpstr>
      <vt:lpstr>Arial</vt:lpstr>
      <vt:lpstr>Arial Narrow</vt:lpstr>
      <vt:lpstr>Bahnschrift Light</vt:lpstr>
      <vt:lpstr>Book Antiqua</vt:lpstr>
      <vt:lpstr>Calibri</vt:lpstr>
      <vt:lpstr>Gabriola</vt:lpstr>
      <vt:lpstr>Helvetica</vt:lpstr>
      <vt:lpstr>Wingdings</vt:lpstr>
      <vt:lpstr>Wingdings 2</vt:lpstr>
      <vt:lpstr>Thème Office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Angelina</dc:creator>
  <cp:lastModifiedBy>Utilisateur</cp:lastModifiedBy>
  <cp:revision>343</cp:revision>
  <cp:lastPrinted>2026-06-18T05:13:15Z</cp:lastPrinted>
  <dcterms:created xsi:type="dcterms:W3CDTF">2026-04-23T10:23:02Z</dcterms:created>
  <dcterms:modified xsi:type="dcterms:W3CDTF">2026-06-18T05:58:35Z</dcterms:modified>
</cp:coreProperties>
</file>