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Default Extension="xx&amp;_nc_gid=F-mSZwZSZ2Glog0odvDeiA&amp;_nc_ss=7b2a8&amp;oh=00_AQEWpfw9k52VogWBr5sIEBW41Qy6gGlziAtWOEtsHtbXew&amp;oe=6A936BBA" ContentType="image/jpeg"/>
  <Default Extension="xx&amp;_nc_gid=ghQUQD7DPgjQ6rV9ephSpg&amp;_nc_ss=7b2a8&amp;oh=00_AQEampomZlEDDe6_KOUl3MWX5_WBC4Fx7OZl6gtq5YUolQ&amp;oe=6A935639" ContentType="image/jpeg"/>
  <Default Extension="xx&amp;_nc_gid=Pj-MwZ2FGjBCodAJnLn2yA&amp;_nc_ss=7b2a8&amp;oh=00_AQH1OFKNMGendtH4IoaKanLDAdFovSF5C0mJjexhCZmvZw&amp;oe=6A93818B" ContentType="image/jpeg"/>
  <Default Extension="xx&amp;_nc_gid=Yq8FqF8ttrB3ITYyndZWjQ&amp;_nc_ss=7b2a8&amp;oh=00_AQHMMYSZntB66lIWo5A8FEM_Z9V9Z_txpiJf23ShuxrJNA&amp;oe=6A935DB2"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4"/>
  </p:notesMasterIdLst>
  <p:sldIdLst>
    <p:sldId id="329" r:id="rId2"/>
    <p:sldId id="314" r:id="rId3"/>
    <p:sldId id="257" r:id="rId4"/>
    <p:sldId id="308" r:id="rId5"/>
    <p:sldId id="264" r:id="rId6"/>
    <p:sldId id="291" r:id="rId7"/>
    <p:sldId id="293" r:id="rId8"/>
    <p:sldId id="349" r:id="rId9"/>
    <p:sldId id="294" r:id="rId10"/>
    <p:sldId id="295" r:id="rId11"/>
    <p:sldId id="297" r:id="rId12"/>
    <p:sldId id="324" r:id="rId13"/>
    <p:sldId id="323" r:id="rId14"/>
    <p:sldId id="350" r:id="rId15"/>
    <p:sldId id="300" r:id="rId16"/>
    <p:sldId id="355" r:id="rId17"/>
    <p:sldId id="301" r:id="rId18"/>
    <p:sldId id="351" r:id="rId19"/>
    <p:sldId id="354" r:id="rId20"/>
    <p:sldId id="358" r:id="rId21"/>
    <p:sldId id="359" r:id="rId22"/>
    <p:sldId id="272" r:id="rId23"/>
    <p:sldId id="273" r:id="rId24"/>
    <p:sldId id="270" r:id="rId25"/>
    <p:sldId id="340" r:id="rId26"/>
    <p:sldId id="339" r:id="rId27"/>
    <p:sldId id="341" r:id="rId28"/>
    <p:sldId id="343" r:id="rId29"/>
    <p:sldId id="344" r:id="rId30"/>
    <p:sldId id="333" r:id="rId31"/>
    <p:sldId id="346" r:id="rId32"/>
    <p:sldId id="347" r:id="rId33"/>
    <p:sldId id="345" r:id="rId34"/>
    <p:sldId id="335" r:id="rId35"/>
    <p:sldId id="357" r:id="rId36"/>
    <p:sldId id="336" r:id="rId37"/>
    <p:sldId id="266" r:id="rId38"/>
    <p:sldId id="356" r:id="rId39"/>
    <p:sldId id="331" r:id="rId40"/>
    <p:sldId id="267" r:id="rId41"/>
    <p:sldId id="265" r:id="rId42"/>
    <p:sldId id="332" r:id="rId43"/>
  </p:sldIdLst>
  <p:sldSz cx="6858000" cy="9906000" type="A4"/>
  <p:notesSz cx="6662738" cy="9926638"/>
  <p:defaultTextStyle>
    <a:defPPr>
      <a:defRPr lang="fr-FR"/>
    </a:defPPr>
    <a:lvl1pPr marL="0" algn="l" defTabSz="957925" rtl="0" eaLnBrk="1" latinLnBrk="0" hangingPunct="1">
      <a:defRPr sz="1900" kern="1200">
        <a:solidFill>
          <a:schemeClr val="tx1"/>
        </a:solidFill>
        <a:latin typeface="+mn-lt"/>
        <a:ea typeface="+mn-ea"/>
        <a:cs typeface="+mn-cs"/>
      </a:defRPr>
    </a:lvl1pPr>
    <a:lvl2pPr marL="478963" algn="l" defTabSz="957925" rtl="0" eaLnBrk="1" latinLnBrk="0" hangingPunct="1">
      <a:defRPr sz="1900" kern="1200">
        <a:solidFill>
          <a:schemeClr val="tx1"/>
        </a:solidFill>
        <a:latin typeface="+mn-lt"/>
        <a:ea typeface="+mn-ea"/>
        <a:cs typeface="+mn-cs"/>
      </a:defRPr>
    </a:lvl2pPr>
    <a:lvl3pPr marL="957925" algn="l" defTabSz="957925" rtl="0" eaLnBrk="1" latinLnBrk="0" hangingPunct="1">
      <a:defRPr sz="1900" kern="1200">
        <a:solidFill>
          <a:schemeClr val="tx1"/>
        </a:solidFill>
        <a:latin typeface="+mn-lt"/>
        <a:ea typeface="+mn-ea"/>
        <a:cs typeface="+mn-cs"/>
      </a:defRPr>
    </a:lvl3pPr>
    <a:lvl4pPr marL="1436888" algn="l" defTabSz="957925" rtl="0" eaLnBrk="1" latinLnBrk="0" hangingPunct="1">
      <a:defRPr sz="1900" kern="1200">
        <a:solidFill>
          <a:schemeClr val="tx1"/>
        </a:solidFill>
        <a:latin typeface="+mn-lt"/>
        <a:ea typeface="+mn-ea"/>
        <a:cs typeface="+mn-cs"/>
      </a:defRPr>
    </a:lvl4pPr>
    <a:lvl5pPr marL="1915851" algn="l" defTabSz="957925" rtl="0" eaLnBrk="1" latinLnBrk="0" hangingPunct="1">
      <a:defRPr sz="1900" kern="1200">
        <a:solidFill>
          <a:schemeClr val="tx1"/>
        </a:solidFill>
        <a:latin typeface="+mn-lt"/>
        <a:ea typeface="+mn-ea"/>
        <a:cs typeface="+mn-cs"/>
      </a:defRPr>
    </a:lvl5pPr>
    <a:lvl6pPr marL="2394814" algn="l" defTabSz="957925" rtl="0" eaLnBrk="1" latinLnBrk="0" hangingPunct="1">
      <a:defRPr sz="1900" kern="1200">
        <a:solidFill>
          <a:schemeClr val="tx1"/>
        </a:solidFill>
        <a:latin typeface="+mn-lt"/>
        <a:ea typeface="+mn-ea"/>
        <a:cs typeface="+mn-cs"/>
      </a:defRPr>
    </a:lvl6pPr>
    <a:lvl7pPr marL="2873776" algn="l" defTabSz="957925" rtl="0" eaLnBrk="1" latinLnBrk="0" hangingPunct="1">
      <a:defRPr sz="1900" kern="1200">
        <a:solidFill>
          <a:schemeClr val="tx1"/>
        </a:solidFill>
        <a:latin typeface="+mn-lt"/>
        <a:ea typeface="+mn-ea"/>
        <a:cs typeface="+mn-cs"/>
      </a:defRPr>
    </a:lvl7pPr>
    <a:lvl8pPr marL="3352739" algn="l" defTabSz="957925" rtl="0" eaLnBrk="1" latinLnBrk="0" hangingPunct="1">
      <a:defRPr sz="1900" kern="1200">
        <a:solidFill>
          <a:schemeClr val="tx1"/>
        </a:solidFill>
        <a:latin typeface="+mn-lt"/>
        <a:ea typeface="+mn-ea"/>
        <a:cs typeface="+mn-cs"/>
      </a:defRPr>
    </a:lvl8pPr>
    <a:lvl9pPr marL="3831702" algn="l" defTabSz="957925"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33" userDrawn="1">
          <p15:clr>
            <a:srgbClr val="A4A3A4"/>
          </p15:clr>
        </p15:guide>
        <p15:guide id="2" pos="2205"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AE0C02E-C187-0A9A-72D6-696E0B5D578C}" name="Utilisateur" initials="U" userId="Utilisateu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22CBE2"/>
    <a:srgbClr val="1CBCD2"/>
    <a:srgbClr val="4BD4E7"/>
    <a:srgbClr val="1DC6DD"/>
    <a:srgbClr val="89E0FF"/>
    <a:srgbClr val="218B21"/>
    <a:srgbClr val="AFEAFF"/>
    <a:srgbClr val="C8EFAB"/>
    <a:srgbClr val="45BB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4" autoAdjust="0"/>
  </p:normalViewPr>
  <p:slideViewPr>
    <p:cSldViewPr snapToGrid="0" showGuides="1">
      <p:cViewPr varScale="1">
        <p:scale>
          <a:sx n="70" d="100"/>
          <a:sy n="70" d="100"/>
        </p:scale>
        <p:origin x="3240" y="90"/>
      </p:cViewPr>
      <p:guideLst>
        <p:guide orient="horz" pos="3233"/>
        <p:guide pos="2205"/>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2" y="0"/>
            <a:ext cx="2887763" cy="496732"/>
          </a:xfrm>
          <a:prstGeom prst="rect">
            <a:avLst/>
          </a:prstGeom>
        </p:spPr>
        <p:txBody>
          <a:bodyPr vert="horz" lIns="92108" tIns="46054" rIns="92108" bIns="46054" rtlCol="0"/>
          <a:lstStyle>
            <a:lvl1pPr algn="l">
              <a:defRPr sz="1200"/>
            </a:lvl1pPr>
          </a:lstStyle>
          <a:p>
            <a:endParaRPr lang="fr-FR"/>
          </a:p>
        </p:txBody>
      </p:sp>
      <p:sp>
        <p:nvSpPr>
          <p:cNvPr id="3" name="Espace réservé de la date 2"/>
          <p:cNvSpPr>
            <a:spLocks noGrp="1"/>
          </p:cNvSpPr>
          <p:nvPr>
            <p:ph type="dt" idx="1"/>
          </p:nvPr>
        </p:nvSpPr>
        <p:spPr>
          <a:xfrm>
            <a:off x="3773405" y="0"/>
            <a:ext cx="2887762" cy="496732"/>
          </a:xfrm>
          <a:prstGeom prst="rect">
            <a:avLst/>
          </a:prstGeom>
        </p:spPr>
        <p:txBody>
          <a:bodyPr vert="horz" lIns="92108" tIns="46054" rIns="92108" bIns="46054" rtlCol="0"/>
          <a:lstStyle>
            <a:lvl1pPr algn="r">
              <a:defRPr sz="1200"/>
            </a:lvl1pPr>
          </a:lstStyle>
          <a:p>
            <a:fld id="{84988D3F-71F1-4346-997D-723696FB1014}" type="datetimeFigureOut">
              <a:rPr lang="fr-FR" smtClean="0"/>
              <a:pPr/>
              <a:t>31/08/2026</a:t>
            </a:fld>
            <a:endParaRPr lang="fr-FR"/>
          </a:p>
        </p:txBody>
      </p:sp>
      <p:sp>
        <p:nvSpPr>
          <p:cNvPr id="4" name="Espace réservé de l'image des diapositives 3"/>
          <p:cNvSpPr>
            <a:spLocks noGrp="1" noRot="1" noChangeAspect="1"/>
          </p:cNvSpPr>
          <p:nvPr>
            <p:ph type="sldImg" idx="2"/>
          </p:nvPr>
        </p:nvSpPr>
        <p:spPr>
          <a:xfrm>
            <a:off x="2043113" y="744538"/>
            <a:ext cx="2576512" cy="3722687"/>
          </a:xfrm>
          <a:prstGeom prst="rect">
            <a:avLst/>
          </a:prstGeom>
          <a:noFill/>
          <a:ln w="12700">
            <a:solidFill>
              <a:prstClr val="black"/>
            </a:solidFill>
          </a:ln>
        </p:spPr>
        <p:txBody>
          <a:bodyPr vert="horz" lIns="92108" tIns="46054" rIns="92108" bIns="46054" rtlCol="0" anchor="ctr"/>
          <a:lstStyle/>
          <a:p>
            <a:endParaRPr lang="fr-FR"/>
          </a:p>
        </p:txBody>
      </p:sp>
      <p:sp>
        <p:nvSpPr>
          <p:cNvPr id="5" name="Espace réservé des commentaires 4"/>
          <p:cNvSpPr>
            <a:spLocks noGrp="1"/>
          </p:cNvSpPr>
          <p:nvPr>
            <p:ph type="body" sz="quarter" idx="3"/>
          </p:nvPr>
        </p:nvSpPr>
        <p:spPr>
          <a:xfrm>
            <a:off x="665804" y="4714958"/>
            <a:ext cx="5331132" cy="4467387"/>
          </a:xfrm>
          <a:prstGeom prst="rect">
            <a:avLst/>
          </a:prstGeom>
        </p:spPr>
        <p:txBody>
          <a:bodyPr vert="horz" lIns="92108" tIns="46054" rIns="92108" bIns="46054"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2" y="9428314"/>
            <a:ext cx="2887763" cy="496731"/>
          </a:xfrm>
          <a:prstGeom prst="rect">
            <a:avLst/>
          </a:prstGeom>
        </p:spPr>
        <p:txBody>
          <a:bodyPr vert="horz" lIns="92108" tIns="46054" rIns="92108" bIns="46054"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773405" y="9428314"/>
            <a:ext cx="2887762" cy="496731"/>
          </a:xfrm>
          <a:prstGeom prst="rect">
            <a:avLst/>
          </a:prstGeom>
        </p:spPr>
        <p:txBody>
          <a:bodyPr vert="horz" lIns="92108" tIns="46054" rIns="92108" bIns="46054" rtlCol="0" anchor="b"/>
          <a:lstStyle>
            <a:lvl1pPr algn="r">
              <a:defRPr sz="1200"/>
            </a:lvl1pPr>
          </a:lstStyle>
          <a:p>
            <a:fld id="{FE70C7F9-82A0-497B-B798-4C4D4947F28D}"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57925" rtl="0" eaLnBrk="1" latinLnBrk="0" hangingPunct="1">
      <a:defRPr sz="1300" kern="1200">
        <a:solidFill>
          <a:schemeClr val="tx1"/>
        </a:solidFill>
        <a:latin typeface="+mn-lt"/>
        <a:ea typeface="+mn-ea"/>
        <a:cs typeface="+mn-cs"/>
      </a:defRPr>
    </a:lvl1pPr>
    <a:lvl2pPr marL="478963" algn="l" defTabSz="957925" rtl="0" eaLnBrk="1" latinLnBrk="0" hangingPunct="1">
      <a:defRPr sz="1300" kern="1200">
        <a:solidFill>
          <a:schemeClr val="tx1"/>
        </a:solidFill>
        <a:latin typeface="+mn-lt"/>
        <a:ea typeface="+mn-ea"/>
        <a:cs typeface="+mn-cs"/>
      </a:defRPr>
    </a:lvl2pPr>
    <a:lvl3pPr marL="957925" algn="l" defTabSz="957925" rtl="0" eaLnBrk="1" latinLnBrk="0" hangingPunct="1">
      <a:defRPr sz="1300" kern="1200">
        <a:solidFill>
          <a:schemeClr val="tx1"/>
        </a:solidFill>
        <a:latin typeface="+mn-lt"/>
        <a:ea typeface="+mn-ea"/>
        <a:cs typeface="+mn-cs"/>
      </a:defRPr>
    </a:lvl3pPr>
    <a:lvl4pPr marL="1436888" algn="l" defTabSz="957925" rtl="0" eaLnBrk="1" latinLnBrk="0" hangingPunct="1">
      <a:defRPr sz="1300" kern="1200">
        <a:solidFill>
          <a:schemeClr val="tx1"/>
        </a:solidFill>
        <a:latin typeface="+mn-lt"/>
        <a:ea typeface="+mn-ea"/>
        <a:cs typeface="+mn-cs"/>
      </a:defRPr>
    </a:lvl4pPr>
    <a:lvl5pPr marL="1915851" algn="l" defTabSz="957925" rtl="0" eaLnBrk="1" latinLnBrk="0" hangingPunct="1">
      <a:defRPr sz="1300" kern="1200">
        <a:solidFill>
          <a:schemeClr val="tx1"/>
        </a:solidFill>
        <a:latin typeface="+mn-lt"/>
        <a:ea typeface="+mn-ea"/>
        <a:cs typeface="+mn-cs"/>
      </a:defRPr>
    </a:lvl5pPr>
    <a:lvl6pPr marL="2394814" algn="l" defTabSz="957925" rtl="0" eaLnBrk="1" latinLnBrk="0" hangingPunct="1">
      <a:defRPr sz="1300" kern="1200">
        <a:solidFill>
          <a:schemeClr val="tx1"/>
        </a:solidFill>
        <a:latin typeface="+mn-lt"/>
        <a:ea typeface="+mn-ea"/>
        <a:cs typeface="+mn-cs"/>
      </a:defRPr>
    </a:lvl6pPr>
    <a:lvl7pPr marL="2873776" algn="l" defTabSz="957925" rtl="0" eaLnBrk="1" latinLnBrk="0" hangingPunct="1">
      <a:defRPr sz="1300" kern="1200">
        <a:solidFill>
          <a:schemeClr val="tx1"/>
        </a:solidFill>
        <a:latin typeface="+mn-lt"/>
        <a:ea typeface="+mn-ea"/>
        <a:cs typeface="+mn-cs"/>
      </a:defRPr>
    </a:lvl7pPr>
    <a:lvl8pPr marL="3352739" algn="l" defTabSz="957925" rtl="0" eaLnBrk="1" latinLnBrk="0" hangingPunct="1">
      <a:defRPr sz="1300" kern="1200">
        <a:solidFill>
          <a:schemeClr val="tx1"/>
        </a:solidFill>
        <a:latin typeface="+mn-lt"/>
        <a:ea typeface="+mn-ea"/>
        <a:cs typeface="+mn-cs"/>
      </a:defRPr>
    </a:lvl8pPr>
    <a:lvl9pPr marL="3831702" algn="l" defTabSz="95792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FE70C7F9-82A0-497B-B798-4C4D4947F28D}" type="slidenum">
              <a:rPr lang="fr-FR" smtClean="0"/>
              <a:pPr/>
              <a:t>3</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E70C7F9-82A0-497B-B798-4C4D4947F28D}" type="slidenum">
              <a:rPr lang="fr-FR" smtClean="0"/>
              <a:pPr/>
              <a:t>15</a:t>
            </a:fld>
            <a:endParaRPr lang="fr-FR"/>
          </a:p>
        </p:txBody>
      </p:sp>
    </p:spTree>
    <p:extLst>
      <p:ext uri="{BB962C8B-B14F-4D97-AF65-F5344CB8AC3E}">
        <p14:creationId xmlns:p14="http://schemas.microsoft.com/office/powerpoint/2010/main" val="783104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514350" y="3077283"/>
            <a:ext cx="5829300" cy="2123369"/>
          </a:xfrm>
        </p:spPr>
        <p:txBody>
          <a:bodyPr/>
          <a:lstStyle/>
          <a:p>
            <a:r>
              <a:rPr lang="fr-FR"/>
              <a:t>Cliquez pour modifier le style du titre</a:t>
            </a:r>
          </a:p>
        </p:txBody>
      </p:sp>
      <p:sp>
        <p:nvSpPr>
          <p:cNvPr id="3" name="Sous-titre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78963" indent="0" algn="ctr">
              <a:buNone/>
              <a:defRPr>
                <a:solidFill>
                  <a:schemeClr val="tx1">
                    <a:tint val="75000"/>
                  </a:schemeClr>
                </a:solidFill>
              </a:defRPr>
            </a:lvl2pPr>
            <a:lvl3pPr marL="957925" indent="0" algn="ctr">
              <a:buNone/>
              <a:defRPr>
                <a:solidFill>
                  <a:schemeClr val="tx1">
                    <a:tint val="75000"/>
                  </a:schemeClr>
                </a:solidFill>
              </a:defRPr>
            </a:lvl3pPr>
            <a:lvl4pPr marL="1436888" indent="0" algn="ctr">
              <a:buNone/>
              <a:defRPr>
                <a:solidFill>
                  <a:schemeClr val="tx1">
                    <a:tint val="75000"/>
                  </a:schemeClr>
                </a:solidFill>
              </a:defRPr>
            </a:lvl4pPr>
            <a:lvl5pPr marL="1915851" indent="0" algn="ctr">
              <a:buNone/>
              <a:defRPr>
                <a:solidFill>
                  <a:schemeClr val="tx1">
                    <a:tint val="75000"/>
                  </a:schemeClr>
                </a:solidFill>
              </a:defRPr>
            </a:lvl5pPr>
            <a:lvl6pPr marL="2394814" indent="0" algn="ctr">
              <a:buNone/>
              <a:defRPr>
                <a:solidFill>
                  <a:schemeClr val="tx1">
                    <a:tint val="75000"/>
                  </a:schemeClr>
                </a:solidFill>
              </a:defRPr>
            </a:lvl6pPr>
            <a:lvl7pPr marL="2873776" indent="0" algn="ctr">
              <a:buNone/>
              <a:defRPr>
                <a:solidFill>
                  <a:schemeClr val="tx1">
                    <a:tint val="75000"/>
                  </a:schemeClr>
                </a:solidFill>
              </a:defRPr>
            </a:lvl7pPr>
            <a:lvl8pPr marL="3352739" indent="0" algn="ctr">
              <a:buNone/>
              <a:defRPr>
                <a:solidFill>
                  <a:schemeClr val="tx1">
                    <a:tint val="75000"/>
                  </a:schemeClr>
                </a:solidFill>
              </a:defRPr>
            </a:lvl8pPr>
            <a:lvl9pPr marL="3831702"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13F17049-9C85-4944-87C1-243C9253E803}" type="datetime1">
              <a:rPr lang="fr-FR" smtClean="0"/>
              <a:pPr/>
              <a:t>31/08/2026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C54CC60-0EC6-44EB-B6BC-8B76F1BFF82A}"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9FEC69BC-1D52-44F7-8AA5-8AE7E9AA9B3F}" type="datetime1">
              <a:rPr lang="fr-FR" smtClean="0"/>
              <a:pPr/>
              <a:t>31/08/2026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C54CC60-0EC6-44EB-B6BC-8B76F1BFF82A}"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541735" y="6365523"/>
            <a:ext cx="5829300" cy="1967441"/>
          </a:xfrm>
        </p:spPr>
        <p:txBody>
          <a:bodyPr anchor="t"/>
          <a:lstStyle>
            <a:lvl1pPr algn="l">
              <a:defRPr sz="4200" b="1" cap="all"/>
            </a:lvl1pPr>
          </a:lstStyle>
          <a:p>
            <a:r>
              <a:rPr lang="fr-FR"/>
              <a:t>Cliquez pour modifier le style du titre</a:t>
            </a:r>
          </a:p>
        </p:txBody>
      </p:sp>
      <p:sp>
        <p:nvSpPr>
          <p:cNvPr id="3" name="Espace réservé du texte 2"/>
          <p:cNvSpPr>
            <a:spLocks noGrp="1"/>
          </p:cNvSpPr>
          <p:nvPr>
            <p:ph type="body" idx="1"/>
          </p:nvPr>
        </p:nvSpPr>
        <p:spPr>
          <a:xfrm>
            <a:off x="541735" y="4198588"/>
            <a:ext cx="5829300" cy="2166936"/>
          </a:xfrm>
        </p:spPr>
        <p:txBody>
          <a:bodyPr anchor="b"/>
          <a:lstStyle>
            <a:lvl1pPr marL="0" indent="0">
              <a:buNone/>
              <a:defRPr sz="2100">
                <a:solidFill>
                  <a:schemeClr val="tx1">
                    <a:tint val="75000"/>
                  </a:schemeClr>
                </a:solidFill>
              </a:defRPr>
            </a:lvl1pPr>
            <a:lvl2pPr marL="478963" indent="0">
              <a:buNone/>
              <a:defRPr sz="1900">
                <a:solidFill>
                  <a:schemeClr val="tx1">
                    <a:tint val="75000"/>
                  </a:schemeClr>
                </a:solidFill>
              </a:defRPr>
            </a:lvl2pPr>
            <a:lvl3pPr marL="957925" indent="0">
              <a:buNone/>
              <a:defRPr sz="1700">
                <a:solidFill>
                  <a:schemeClr val="tx1">
                    <a:tint val="75000"/>
                  </a:schemeClr>
                </a:solidFill>
              </a:defRPr>
            </a:lvl3pPr>
            <a:lvl4pPr marL="1436888" indent="0">
              <a:buNone/>
              <a:defRPr sz="1500">
                <a:solidFill>
                  <a:schemeClr val="tx1">
                    <a:tint val="75000"/>
                  </a:schemeClr>
                </a:solidFill>
              </a:defRPr>
            </a:lvl4pPr>
            <a:lvl5pPr marL="1915851" indent="0">
              <a:buNone/>
              <a:defRPr sz="1500">
                <a:solidFill>
                  <a:schemeClr val="tx1">
                    <a:tint val="75000"/>
                  </a:schemeClr>
                </a:solidFill>
              </a:defRPr>
            </a:lvl5pPr>
            <a:lvl6pPr marL="2394814" indent="0">
              <a:buNone/>
              <a:defRPr sz="1500">
                <a:solidFill>
                  <a:schemeClr val="tx1">
                    <a:tint val="75000"/>
                  </a:schemeClr>
                </a:solidFill>
              </a:defRPr>
            </a:lvl6pPr>
            <a:lvl7pPr marL="2873776" indent="0">
              <a:buNone/>
              <a:defRPr sz="1500">
                <a:solidFill>
                  <a:schemeClr val="tx1">
                    <a:tint val="75000"/>
                  </a:schemeClr>
                </a:solidFill>
              </a:defRPr>
            </a:lvl7pPr>
            <a:lvl8pPr marL="3352739" indent="0">
              <a:buNone/>
              <a:defRPr sz="1500">
                <a:solidFill>
                  <a:schemeClr val="tx1">
                    <a:tint val="75000"/>
                  </a:schemeClr>
                </a:solidFill>
              </a:defRPr>
            </a:lvl8pPr>
            <a:lvl9pPr marL="3831702" indent="0">
              <a:buNone/>
              <a:defRPr sz="15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32B524F0-BC8B-4A5B-B3CA-B19A5EDBE09D}" type="datetime1">
              <a:rPr lang="fr-FR" smtClean="0"/>
              <a:pPr/>
              <a:t>31/08/2026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C54CC60-0EC6-44EB-B6BC-8B76F1BFF82A}"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342900" y="2311402"/>
            <a:ext cx="3028950" cy="6537502"/>
          </a:xfrm>
        </p:spPr>
        <p:txBody>
          <a:bodyPr/>
          <a:lstStyle>
            <a:lvl1pPr>
              <a:defRPr sz="30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3486150" y="2311402"/>
            <a:ext cx="3028950" cy="6537502"/>
          </a:xfrm>
        </p:spPr>
        <p:txBody>
          <a:bodyPr/>
          <a:lstStyle>
            <a:lvl1pPr>
              <a:defRPr sz="30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2A65C9A2-ACB6-4F97-BBDD-8F67285C3C42}" type="datetime1">
              <a:rPr lang="fr-FR" smtClean="0"/>
              <a:pPr/>
              <a:t>31/08/2026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C54CC60-0EC6-44EB-B6BC-8B76F1BFF82A}"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342901" y="2217385"/>
            <a:ext cx="3030141" cy="924101"/>
          </a:xfrm>
        </p:spPr>
        <p:txBody>
          <a:bodyPr anchor="b"/>
          <a:lstStyle>
            <a:lvl1pPr marL="0" indent="0">
              <a:buNone/>
              <a:defRPr sz="2500" b="1"/>
            </a:lvl1pPr>
            <a:lvl2pPr marL="478963" indent="0">
              <a:buNone/>
              <a:defRPr sz="2100" b="1"/>
            </a:lvl2pPr>
            <a:lvl3pPr marL="957925" indent="0">
              <a:buNone/>
              <a:defRPr sz="1900" b="1"/>
            </a:lvl3pPr>
            <a:lvl4pPr marL="1436888" indent="0">
              <a:buNone/>
              <a:defRPr sz="1700" b="1"/>
            </a:lvl4pPr>
            <a:lvl5pPr marL="1915851" indent="0">
              <a:buNone/>
              <a:defRPr sz="1700" b="1"/>
            </a:lvl5pPr>
            <a:lvl6pPr marL="2394814" indent="0">
              <a:buNone/>
              <a:defRPr sz="1700" b="1"/>
            </a:lvl6pPr>
            <a:lvl7pPr marL="2873776" indent="0">
              <a:buNone/>
              <a:defRPr sz="1700" b="1"/>
            </a:lvl7pPr>
            <a:lvl8pPr marL="3352739" indent="0">
              <a:buNone/>
              <a:defRPr sz="1700" b="1"/>
            </a:lvl8pPr>
            <a:lvl9pPr marL="3831702" indent="0">
              <a:buNone/>
              <a:defRPr sz="1700" b="1"/>
            </a:lvl9pPr>
          </a:lstStyle>
          <a:p>
            <a:pPr lvl="0"/>
            <a:r>
              <a:rPr lang="fr-FR"/>
              <a:t>Cliquez pour modifier les styles du texte du masque</a:t>
            </a:r>
          </a:p>
        </p:txBody>
      </p:sp>
      <p:sp>
        <p:nvSpPr>
          <p:cNvPr id="4" name="Espace réservé du contenu 3"/>
          <p:cNvSpPr>
            <a:spLocks noGrp="1"/>
          </p:cNvSpPr>
          <p:nvPr>
            <p:ph sz="half" idx="2"/>
          </p:nvPr>
        </p:nvSpPr>
        <p:spPr>
          <a:xfrm>
            <a:off x="342901" y="3141486"/>
            <a:ext cx="3030141" cy="5707416"/>
          </a:xfrm>
        </p:spPr>
        <p:txBody>
          <a:bodyPr/>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3483770" y="2217385"/>
            <a:ext cx="3031331" cy="924101"/>
          </a:xfrm>
        </p:spPr>
        <p:txBody>
          <a:bodyPr anchor="b"/>
          <a:lstStyle>
            <a:lvl1pPr marL="0" indent="0">
              <a:buNone/>
              <a:defRPr sz="2500" b="1"/>
            </a:lvl1pPr>
            <a:lvl2pPr marL="478963" indent="0">
              <a:buNone/>
              <a:defRPr sz="2100" b="1"/>
            </a:lvl2pPr>
            <a:lvl3pPr marL="957925" indent="0">
              <a:buNone/>
              <a:defRPr sz="1900" b="1"/>
            </a:lvl3pPr>
            <a:lvl4pPr marL="1436888" indent="0">
              <a:buNone/>
              <a:defRPr sz="1700" b="1"/>
            </a:lvl4pPr>
            <a:lvl5pPr marL="1915851" indent="0">
              <a:buNone/>
              <a:defRPr sz="1700" b="1"/>
            </a:lvl5pPr>
            <a:lvl6pPr marL="2394814" indent="0">
              <a:buNone/>
              <a:defRPr sz="1700" b="1"/>
            </a:lvl6pPr>
            <a:lvl7pPr marL="2873776" indent="0">
              <a:buNone/>
              <a:defRPr sz="1700" b="1"/>
            </a:lvl7pPr>
            <a:lvl8pPr marL="3352739" indent="0">
              <a:buNone/>
              <a:defRPr sz="1700" b="1"/>
            </a:lvl8pPr>
            <a:lvl9pPr marL="3831702" indent="0">
              <a:buNone/>
              <a:defRPr sz="1700" b="1"/>
            </a:lvl9pPr>
          </a:lstStyle>
          <a:p>
            <a:pPr lvl="0"/>
            <a:r>
              <a:rPr lang="fr-FR"/>
              <a:t>Cliquez pour modifier les styles du texte du masque</a:t>
            </a:r>
          </a:p>
        </p:txBody>
      </p:sp>
      <p:sp>
        <p:nvSpPr>
          <p:cNvPr id="6" name="Espace réservé du contenu 5"/>
          <p:cNvSpPr>
            <a:spLocks noGrp="1"/>
          </p:cNvSpPr>
          <p:nvPr>
            <p:ph sz="quarter" idx="4"/>
          </p:nvPr>
        </p:nvSpPr>
        <p:spPr>
          <a:xfrm>
            <a:off x="3483770" y="3141486"/>
            <a:ext cx="3031331" cy="5707416"/>
          </a:xfrm>
        </p:spPr>
        <p:txBody>
          <a:bodyPr/>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C260A464-23D3-41AC-940C-D81C44D72E44}" type="datetime1">
              <a:rPr lang="fr-FR" smtClean="0"/>
              <a:pPr/>
              <a:t>31/08/2026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6C54CC60-0EC6-44EB-B6BC-8B76F1BFF82A}"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fld id="{D8AEDF2A-C74E-416E-9443-89447C72778D}" type="datetime1">
              <a:rPr lang="fr-FR" smtClean="0"/>
              <a:pPr/>
              <a:t>31/08/2026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6C54CC60-0EC6-44EB-B6BC-8B76F1BFF82A}"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7F966BE-76C2-4FFC-B89B-8BA5D993B1A0}" type="datetime1">
              <a:rPr lang="fr-FR" smtClean="0"/>
              <a:pPr/>
              <a:t>31/08/2026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a:xfrm>
            <a:off x="5257800" y="9378598"/>
            <a:ext cx="1600200" cy="527403"/>
          </a:xfrm>
        </p:spPr>
        <p:txBody>
          <a:bodyPr/>
          <a:lstStyle/>
          <a:p>
            <a:fld id="{6C54CC60-0EC6-44EB-B6BC-8B76F1BFF82A}"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342901" y="394407"/>
            <a:ext cx="2256235" cy="1678516"/>
          </a:xfrm>
        </p:spPr>
        <p:txBody>
          <a:bodyPr anchor="b"/>
          <a:lstStyle>
            <a:lvl1pPr algn="l">
              <a:defRPr sz="2100" b="1"/>
            </a:lvl1pPr>
          </a:lstStyle>
          <a:p>
            <a:r>
              <a:rPr lang="fr-FR"/>
              <a:t>Cliquez pour modifier le style du titre</a:t>
            </a:r>
          </a:p>
        </p:txBody>
      </p:sp>
      <p:sp>
        <p:nvSpPr>
          <p:cNvPr id="3" name="Espace réservé du contenu 2"/>
          <p:cNvSpPr>
            <a:spLocks noGrp="1"/>
          </p:cNvSpPr>
          <p:nvPr>
            <p:ph idx="1"/>
          </p:nvPr>
        </p:nvSpPr>
        <p:spPr>
          <a:xfrm>
            <a:off x="2681288" y="394406"/>
            <a:ext cx="3833813" cy="8454497"/>
          </a:xfrm>
        </p:spPr>
        <p:txBody>
          <a:bodyPr/>
          <a:lstStyle>
            <a:lvl1pPr>
              <a:defRPr sz="3400"/>
            </a:lvl1pPr>
            <a:lvl2pPr>
              <a:defRPr sz="3000"/>
            </a:lvl2pPr>
            <a:lvl3pPr>
              <a:defRPr sz="2500"/>
            </a:lvl3pPr>
            <a:lvl4pPr>
              <a:defRPr sz="2100"/>
            </a:lvl4pPr>
            <a:lvl5pPr>
              <a:defRPr sz="2100"/>
            </a:lvl5pPr>
            <a:lvl6pPr>
              <a:defRPr sz="2100"/>
            </a:lvl6pPr>
            <a:lvl7pPr>
              <a:defRPr sz="2100"/>
            </a:lvl7pPr>
            <a:lvl8pPr>
              <a:defRPr sz="2100"/>
            </a:lvl8pPr>
            <a:lvl9pPr>
              <a:defRPr sz="21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342901" y="2072923"/>
            <a:ext cx="2256235" cy="6775980"/>
          </a:xfrm>
        </p:spPr>
        <p:txBody>
          <a:bodyPr/>
          <a:lstStyle>
            <a:lvl1pPr marL="0" indent="0">
              <a:buNone/>
              <a:defRPr sz="1500"/>
            </a:lvl1pPr>
            <a:lvl2pPr marL="478963" indent="0">
              <a:buNone/>
              <a:defRPr sz="1300"/>
            </a:lvl2pPr>
            <a:lvl3pPr marL="957925" indent="0">
              <a:buNone/>
              <a:defRPr sz="1000"/>
            </a:lvl3pPr>
            <a:lvl4pPr marL="1436888" indent="0">
              <a:buNone/>
              <a:defRPr sz="900"/>
            </a:lvl4pPr>
            <a:lvl5pPr marL="1915851" indent="0">
              <a:buNone/>
              <a:defRPr sz="900"/>
            </a:lvl5pPr>
            <a:lvl6pPr marL="2394814" indent="0">
              <a:buNone/>
              <a:defRPr sz="900"/>
            </a:lvl6pPr>
            <a:lvl7pPr marL="2873776" indent="0">
              <a:buNone/>
              <a:defRPr sz="900"/>
            </a:lvl7pPr>
            <a:lvl8pPr marL="3352739" indent="0">
              <a:buNone/>
              <a:defRPr sz="900"/>
            </a:lvl8pPr>
            <a:lvl9pPr marL="3831702"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DE3569C9-84A7-41DD-957F-04106AFE5E15}" type="datetime1">
              <a:rPr lang="fr-FR" smtClean="0"/>
              <a:pPr/>
              <a:t>31/08/2026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C54CC60-0EC6-44EB-B6BC-8B76F1BFF82A}"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344216" y="6934201"/>
            <a:ext cx="4114800" cy="818622"/>
          </a:xfrm>
        </p:spPr>
        <p:txBody>
          <a:bodyPr anchor="b"/>
          <a:lstStyle>
            <a:lvl1pPr algn="l">
              <a:defRPr sz="2100" b="1"/>
            </a:lvl1pPr>
          </a:lstStyle>
          <a:p>
            <a:r>
              <a:rPr lang="fr-FR"/>
              <a:t>Cliquez pour modifier le style du titre</a:t>
            </a:r>
          </a:p>
        </p:txBody>
      </p:sp>
      <p:sp>
        <p:nvSpPr>
          <p:cNvPr id="3" name="Espace réservé pour une image  2"/>
          <p:cNvSpPr>
            <a:spLocks noGrp="1"/>
          </p:cNvSpPr>
          <p:nvPr>
            <p:ph type="pic" idx="1"/>
          </p:nvPr>
        </p:nvSpPr>
        <p:spPr>
          <a:xfrm>
            <a:off x="1344216" y="885119"/>
            <a:ext cx="4114800" cy="5943600"/>
          </a:xfrm>
        </p:spPr>
        <p:txBody>
          <a:bodyPr/>
          <a:lstStyle>
            <a:lvl1pPr marL="0" indent="0">
              <a:buNone/>
              <a:defRPr sz="3400"/>
            </a:lvl1pPr>
            <a:lvl2pPr marL="478963" indent="0">
              <a:buNone/>
              <a:defRPr sz="3000"/>
            </a:lvl2pPr>
            <a:lvl3pPr marL="957925" indent="0">
              <a:buNone/>
              <a:defRPr sz="2500"/>
            </a:lvl3pPr>
            <a:lvl4pPr marL="1436888" indent="0">
              <a:buNone/>
              <a:defRPr sz="2100"/>
            </a:lvl4pPr>
            <a:lvl5pPr marL="1915851" indent="0">
              <a:buNone/>
              <a:defRPr sz="2100"/>
            </a:lvl5pPr>
            <a:lvl6pPr marL="2394814" indent="0">
              <a:buNone/>
              <a:defRPr sz="2100"/>
            </a:lvl6pPr>
            <a:lvl7pPr marL="2873776" indent="0">
              <a:buNone/>
              <a:defRPr sz="2100"/>
            </a:lvl7pPr>
            <a:lvl8pPr marL="3352739" indent="0">
              <a:buNone/>
              <a:defRPr sz="2100"/>
            </a:lvl8pPr>
            <a:lvl9pPr marL="3831702" indent="0">
              <a:buNone/>
              <a:defRPr sz="2100"/>
            </a:lvl9pPr>
          </a:lstStyle>
          <a:p>
            <a:endParaRPr lang="fr-FR"/>
          </a:p>
        </p:txBody>
      </p:sp>
      <p:sp>
        <p:nvSpPr>
          <p:cNvPr id="4" name="Espace réservé du texte 3"/>
          <p:cNvSpPr>
            <a:spLocks noGrp="1"/>
          </p:cNvSpPr>
          <p:nvPr>
            <p:ph type="body" sz="half" idx="2"/>
          </p:nvPr>
        </p:nvSpPr>
        <p:spPr>
          <a:xfrm>
            <a:off x="1344216" y="7752823"/>
            <a:ext cx="4114800" cy="1162578"/>
          </a:xfrm>
        </p:spPr>
        <p:txBody>
          <a:bodyPr/>
          <a:lstStyle>
            <a:lvl1pPr marL="0" indent="0">
              <a:buNone/>
              <a:defRPr sz="1500"/>
            </a:lvl1pPr>
            <a:lvl2pPr marL="478963" indent="0">
              <a:buNone/>
              <a:defRPr sz="1300"/>
            </a:lvl2pPr>
            <a:lvl3pPr marL="957925" indent="0">
              <a:buNone/>
              <a:defRPr sz="1000"/>
            </a:lvl3pPr>
            <a:lvl4pPr marL="1436888" indent="0">
              <a:buNone/>
              <a:defRPr sz="900"/>
            </a:lvl4pPr>
            <a:lvl5pPr marL="1915851" indent="0">
              <a:buNone/>
              <a:defRPr sz="900"/>
            </a:lvl5pPr>
            <a:lvl6pPr marL="2394814" indent="0">
              <a:buNone/>
              <a:defRPr sz="900"/>
            </a:lvl6pPr>
            <a:lvl7pPr marL="2873776" indent="0">
              <a:buNone/>
              <a:defRPr sz="900"/>
            </a:lvl7pPr>
            <a:lvl8pPr marL="3352739" indent="0">
              <a:buNone/>
              <a:defRPr sz="900"/>
            </a:lvl8pPr>
            <a:lvl9pPr marL="3831702"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D4B7C7F9-8392-4D8E-ACDC-E251D0F64A30}" type="datetime1">
              <a:rPr lang="fr-FR" smtClean="0"/>
              <a:pPr/>
              <a:t>31/08/2026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C54CC60-0EC6-44EB-B6BC-8B76F1BFF82A}"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895B0F27-1DFA-4DE2-8615-299EA6ED3592}" type="datetime1">
              <a:rPr lang="fr-FR" smtClean="0"/>
              <a:pPr/>
              <a:t>31/08/2026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C54CC60-0EC6-44EB-B6BC-8B76F1BFF82A}"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4972050" y="396701"/>
            <a:ext cx="1543050" cy="8452202"/>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342900" y="396701"/>
            <a:ext cx="4514850" cy="8452202"/>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78ACC77-F987-44B7-A3F3-8E1FF51597C6}" type="datetime1">
              <a:rPr lang="fr-FR" smtClean="0"/>
              <a:pPr/>
              <a:t>31/08/2026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C54CC60-0EC6-44EB-B6BC-8B76F1BFF82A}"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342900" y="396699"/>
            <a:ext cx="6172200" cy="1651000"/>
          </a:xfrm>
          <a:prstGeom prst="rect">
            <a:avLst/>
          </a:prstGeom>
        </p:spPr>
        <p:txBody>
          <a:bodyPr vert="horz" lIns="95793" tIns="47896" rIns="95793" bIns="47896" rtlCol="0" anchor="ctr">
            <a:normAutofit/>
          </a:bodyPr>
          <a:lstStyle/>
          <a:p>
            <a:r>
              <a:rPr lang="fr-FR"/>
              <a:t>Cliquez pour modifier le style du titre</a:t>
            </a:r>
          </a:p>
        </p:txBody>
      </p:sp>
      <p:sp>
        <p:nvSpPr>
          <p:cNvPr id="3" name="Espace réservé du texte 2"/>
          <p:cNvSpPr>
            <a:spLocks noGrp="1"/>
          </p:cNvSpPr>
          <p:nvPr>
            <p:ph type="body" idx="1"/>
          </p:nvPr>
        </p:nvSpPr>
        <p:spPr>
          <a:xfrm>
            <a:off x="342900" y="2311402"/>
            <a:ext cx="6172200" cy="6537502"/>
          </a:xfrm>
          <a:prstGeom prst="rect">
            <a:avLst/>
          </a:prstGeom>
        </p:spPr>
        <p:txBody>
          <a:bodyPr vert="horz" lIns="95793" tIns="47896" rIns="95793" bIns="47896"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342900" y="9181395"/>
            <a:ext cx="1600200" cy="527403"/>
          </a:xfrm>
          <a:prstGeom prst="rect">
            <a:avLst/>
          </a:prstGeom>
        </p:spPr>
        <p:txBody>
          <a:bodyPr vert="horz" lIns="95793" tIns="47896" rIns="95793" bIns="47896" rtlCol="0" anchor="ctr"/>
          <a:lstStyle>
            <a:lvl1pPr algn="l">
              <a:defRPr sz="1300">
                <a:solidFill>
                  <a:schemeClr val="tx1">
                    <a:tint val="75000"/>
                  </a:schemeClr>
                </a:solidFill>
              </a:defRPr>
            </a:lvl1pPr>
          </a:lstStyle>
          <a:p>
            <a:fld id="{F9E250D2-8EC0-4CD8-B72D-0655323CD9EB}" type="datetime1">
              <a:rPr lang="fr-FR" smtClean="0"/>
              <a:pPr/>
              <a:t>31/08/2026</a:t>
            </a:fld>
            <a:endParaRPr lang="fr-FR"/>
          </a:p>
        </p:txBody>
      </p:sp>
      <p:sp>
        <p:nvSpPr>
          <p:cNvPr id="5" name="Espace réservé du pied de page 4"/>
          <p:cNvSpPr>
            <a:spLocks noGrp="1"/>
          </p:cNvSpPr>
          <p:nvPr>
            <p:ph type="ftr" sz="quarter" idx="3"/>
          </p:nvPr>
        </p:nvSpPr>
        <p:spPr>
          <a:xfrm>
            <a:off x="2343150" y="9181395"/>
            <a:ext cx="2171700" cy="527403"/>
          </a:xfrm>
          <a:prstGeom prst="rect">
            <a:avLst/>
          </a:prstGeom>
        </p:spPr>
        <p:txBody>
          <a:bodyPr vert="horz" lIns="95793" tIns="47896" rIns="95793" bIns="47896" rtlCol="0" anchor="ctr"/>
          <a:lstStyle>
            <a:lvl1pPr algn="ctr">
              <a:defRPr sz="13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4914900" y="9181395"/>
            <a:ext cx="1600200" cy="527403"/>
          </a:xfrm>
          <a:prstGeom prst="rect">
            <a:avLst/>
          </a:prstGeom>
        </p:spPr>
        <p:txBody>
          <a:bodyPr vert="horz" lIns="95793" tIns="47896" rIns="95793" bIns="47896" rtlCol="0" anchor="ctr"/>
          <a:lstStyle>
            <a:lvl1pPr algn="r">
              <a:defRPr sz="1300">
                <a:solidFill>
                  <a:schemeClr val="tx1">
                    <a:tint val="75000"/>
                  </a:schemeClr>
                </a:solidFill>
              </a:defRPr>
            </a:lvl1pPr>
          </a:lstStyle>
          <a:p>
            <a:fld id="{6C54CC60-0EC6-44EB-B6BC-8B76F1BFF82A}"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57925" rtl="0" eaLnBrk="1" latinLnBrk="0" hangingPunct="1">
        <a:spcBef>
          <a:spcPct val="0"/>
        </a:spcBef>
        <a:buNone/>
        <a:defRPr sz="4700" kern="1200">
          <a:solidFill>
            <a:schemeClr val="tx1"/>
          </a:solidFill>
          <a:latin typeface="+mj-lt"/>
          <a:ea typeface="+mj-ea"/>
          <a:cs typeface="+mj-cs"/>
        </a:defRPr>
      </a:lvl1pPr>
    </p:titleStyle>
    <p:bodyStyle>
      <a:lvl1pPr marL="359223" indent="-359223" algn="l" defTabSz="957925" rtl="0" eaLnBrk="1" latinLnBrk="0" hangingPunct="1">
        <a:spcBef>
          <a:spcPct val="20000"/>
        </a:spcBef>
        <a:buFont typeface="Arial" pitchFamily="34" charset="0"/>
        <a:buChar char="•"/>
        <a:defRPr sz="3400" kern="1200">
          <a:solidFill>
            <a:schemeClr val="tx1"/>
          </a:solidFill>
          <a:latin typeface="+mn-lt"/>
          <a:ea typeface="+mn-ea"/>
          <a:cs typeface="+mn-cs"/>
        </a:defRPr>
      </a:lvl1pPr>
      <a:lvl2pPr marL="778315" indent="-299352" algn="l" defTabSz="957925"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1197407" indent="-239481" algn="l" defTabSz="957925"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676370" indent="-239481" algn="l" defTabSz="957925" rtl="0" eaLnBrk="1" latinLnBrk="0" hangingPunct="1">
        <a:spcBef>
          <a:spcPct val="20000"/>
        </a:spcBef>
        <a:buFont typeface="Arial" pitchFamily="34" charset="0"/>
        <a:buChar char="–"/>
        <a:defRPr sz="2100" kern="1200">
          <a:solidFill>
            <a:schemeClr val="tx1"/>
          </a:solidFill>
          <a:latin typeface="+mn-lt"/>
          <a:ea typeface="+mn-ea"/>
          <a:cs typeface="+mn-cs"/>
        </a:defRPr>
      </a:lvl4pPr>
      <a:lvl5pPr marL="2155332" indent="-239481" algn="l" defTabSz="957925" rtl="0" eaLnBrk="1" latinLnBrk="0" hangingPunct="1">
        <a:spcBef>
          <a:spcPct val="20000"/>
        </a:spcBef>
        <a:buFont typeface="Arial" pitchFamily="34" charset="0"/>
        <a:buChar char="»"/>
        <a:defRPr sz="2100" kern="1200">
          <a:solidFill>
            <a:schemeClr val="tx1"/>
          </a:solidFill>
          <a:latin typeface="+mn-lt"/>
          <a:ea typeface="+mn-ea"/>
          <a:cs typeface="+mn-cs"/>
        </a:defRPr>
      </a:lvl5pPr>
      <a:lvl6pPr marL="2634295" indent="-239481" algn="l" defTabSz="957925"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13258" indent="-239481" algn="l" defTabSz="957925"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92220" indent="-239481" algn="l" defTabSz="957925"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71183" indent="-239481" algn="l" defTabSz="957925"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fr-FR"/>
      </a:defPPr>
      <a:lvl1pPr marL="0" algn="l" defTabSz="957925" rtl="0" eaLnBrk="1" latinLnBrk="0" hangingPunct="1">
        <a:defRPr sz="1900" kern="1200">
          <a:solidFill>
            <a:schemeClr val="tx1"/>
          </a:solidFill>
          <a:latin typeface="+mn-lt"/>
          <a:ea typeface="+mn-ea"/>
          <a:cs typeface="+mn-cs"/>
        </a:defRPr>
      </a:lvl1pPr>
      <a:lvl2pPr marL="478963" algn="l" defTabSz="957925" rtl="0" eaLnBrk="1" latinLnBrk="0" hangingPunct="1">
        <a:defRPr sz="1900" kern="1200">
          <a:solidFill>
            <a:schemeClr val="tx1"/>
          </a:solidFill>
          <a:latin typeface="+mn-lt"/>
          <a:ea typeface="+mn-ea"/>
          <a:cs typeface="+mn-cs"/>
        </a:defRPr>
      </a:lvl2pPr>
      <a:lvl3pPr marL="957925" algn="l" defTabSz="957925" rtl="0" eaLnBrk="1" latinLnBrk="0" hangingPunct="1">
        <a:defRPr sz="1900" kern="1200">
          <a:solidFill>
            <a:schemeClr val="tx1"/>
          </a:solidFill>
          <a:latin typeface="+mn-lt"/>
          <a:ea typeface="+mn-ea"/>
          <a:cs typeface="+mn-cs"/>
        </a:defRPr>
      </a:lvl3pPr>
      <a:lvl4pPr marL="1436888" algn="l" defTabSz="957925" rtl="0" eaLnBrk="1" latinLnBrk="0" hangingPunct="1">
        <a:defRPr sz="1900" kern="1200">
          <a:solidFill>
            <a:schemeClr val="tx1"/>
          </a:solidFill>
          <a:latin typeface="+mn-lt"/>
          <a:ea typeface="+mn-ea"/>
          <a:cs typeface="+mn-cs"/>
        </a:defRPr>
      </a:lvl4pPr>
      <a:lvl5pPr marL="1915851" algn="l" defTabSz="957925" rtl="0" eaLnBrk="1" latinLnBrk="0" hangingPunct="1">
        <a:defRPr sz="1900" kern="1200">
          <a:solidFill>
            <a:schemeClr val="tx1"/>
          </a:solidFill>
          <a:latin typeface="+mn-lt"/>
          <a:ea typeface="+mn-ea"/>
          <a:cs typeface="+mn-cs"/>
        </a:defRPr>
      </a:lvl5pPr>
      <a:lvl6pPr marL="2394814" algn="l" defTabSz="957925" rtl="0" eaLnBrk="1" latinLnBrk="0" hangingPunct="1">
        <a:defRPr sz="1900" kern="1200">
          <a:solidFill>
            <a:schemeClr val="tx1"/>
          </a:solidFill>
          <a:latin typeface="+mn-lt"/>
          <a:ea typeface="+mn-ea"/>
          <a:cs typeface="+mn-cs"/>
        </a:defRPr>
      </a:lvl6pPr>
      <a:lvl7pPr marL="2873776" algn="l" defTabSz="957925" rtl="0" eaLnBrk="1" latinLnBrk="0" hangingPunct="1">
        <a:defRPr sz="1900" kern="1200">
          <a:solidFill>
            <a:schemeClr val="tx1"/>
          </a:solidFill>
          <a:latin typeface="+mn-lt"/>
          <a:ea typeface="+mn-ea"/>
          <a:cs typeface="+mn-cs"/>
        </a:defRPr>
      </a:lvl7pPr>
      <a:lvl8pPr marL="3352739" algn="l" defTabSz="957925" rtl="0" eaLnBrk="1" latinLnBrk="0" hangingPunct="1">
        <a:defRPr sz="1900" kern="1200">
          <a:solidFill>
            <a:schemeClr val="tx1"/>
          </a:solidFill>
          <a:latin typeface="+mn-lt"/>
          <a:ea typeface="+mn-ea"/>
          <a:cs typeface="+mn-cs"/>
        </a:defRPr>
      </a:lvl8pPr>
      <a:lvl9pPr marL="3831702" algn="l" defTabSz="957925"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mairie@commune-frontenac.fr"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malcolmconan.wixsite.com/artist" TargetMode="External"/><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hyperlink" Target="https://www.intagram.com/malcolmconan/"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8" Type="http://schemas.openxmlformats.org/officeDocument/2006/relationships/image" Target="../media/image18.xx&amp;_nc_gid=Pj-MwZ2FGjBCodAJnLn2yA&amp;_nc_ss=7b2a8&amp;oh=00_AQH1OFKNMGendtH4IoaKanLDAdFovSF5C0mJjexhCZmvZw&amp;oe=6A93818B"/><Relationship Id="rId3" Type="http://schemas.openxmlformats.org/officeDocument/2006/relationships/image" Target="../media/image13.png"/><Relationship Id="rId7" Type="http://schemas.openxmlformats.org/officeDocument/2006/relationships/image" Target="../media/image17.xx&amp;_nc_gid=F-mSZwZSZ2Glog0odvDeiA&amp;_nc_ss=7b2a8&amp;oh=00_AQEWpfw9k52VogWBr5sIEBW41Qy6gGlziAtWOEtsHtbXew&amp;oe=6A936BBA"/><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xx&amp;_nc_gid=Yq8FqF8ttrB3ITYyndZWjQ&amp;_nc_ss=7b2a8&amp;oh=00_AQHMMYSZntB66lIWo5A8FEM_Z9V9Z_txpiJf23ShuxrJNA&amp;oe=6A935DB2"/><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xx&amp;_nc_gid=ghQUQD7DPgjQ6rV9ephSpg&amp;_nc_ss=7b2a8&amp;oh=00_AQEampomZlEDDe6_KOUl3MWX5_WBC4Fx7OZl6gtq5YUolQ&amp;oe=6A935639"/></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 Id="rId9" Type="http://schemas.openxmlformats.org/officeDocument/2006/relationships/image" Target="../media/image56.png"/></Relationships>
</file>

<file path=ppt/slides/_rels/slide3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cid:7d97071523a14c05ba09253ede1dbbea" TargetMode="External"/><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hyperlink" Target="mailto:compost@semoctom.com" TargetMode="External"/><Relationship Id="rId4" Type="http://schemas.openxmlformats.org/officeDocument/2006/relationships/hyperlink" Target="https://us.list-manage.com/Z8idn0skLZm?e=38654f20c9&amp;c2id=055c01a1622748f7d03b93953ffa1ff6"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mailto:mairie@commune-frontenac33.fr" TargetMode="Externa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png"/><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image" Target="../media/image74.png"/><Relationship Id="rId2" Type="http://schemas.openxmlformats.org/officeDocument/2006/relationships/image" Target="../media/image64.png"/><Relationship Id="rId1" Type="http://schemas.openxmlformats.org/officeDocument/2006/relationships/slideLayout" Target="../slideLayouts/slideLayout7.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png"/><Relationship Id="rId10" Type="http://schemas.openxmlformats.org/officeDocument/2006/relationships/image" Target="../media/image72.png"/><Relationship Id="rId4" Type="http://schemas.openxmlformats.org/officeDocument/2006/relationships/image" Target="../media/image66.png"/><Relationship Id="rId9"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44E6DD0A-0EB6-6519-6583-0C8EC31CBAA0}"/>
              </a:ext>
            </a:extLst>
          </p:cNvPr>
          <p:cNvPicPr>
            <a:picLocks noChangeAspect="1"/>
          </p:cNvPicPr>
          <p:nvPr/>
        </p:nvPicPr>
        <p:blipFill>
          <a:blip r:embed="rId2"/>
          <a:stretch>
            <a:fillRect/>
          </a:stretch>
        </p:blipFill>
        <p:spPr>
          <a:xfrm>
            <a:off x="221209" y="457371"/>
            <a:ext cx="6361964" cy="8959584"/>
          </a:xfrm>
          <a:prstGeom prst="rect">
            <a:avLst/>
          </a:prstGeom>
        </p:spPr>
      </p:pic>
    </p:spTree>
    <p:extLst>
      <p:ext uri="{BB962C8B-B14F-4D97-AF65-F5344CB8AC3E}">
        <p14:creationId xmlns:p14="http://schemas.microsoft.com/office/powerpoint/2010/main" val="2764659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45452686-7AD1-25AC-E5BB-D3784933BC05}"/>
              </a:ext>
            </a:extLst>
          </p:cNvPr>
          <p:cNvSpPr txBox="1"/>
          <p:nvPr/>
        </p:nvSpPr>
        <p:spPr>
          <a:xfrm>
            <a:off x="1455274" y="7724614"/>
            <a:ext cx="4502331" cy="1123384"/>
          </a:xfrm>
          <a:prstGeom prst="rect">
            <a:avLst/>
          </a:prstGeom>
          <a:noFill/>
        </p:spPr>
        <p:txBody>
          <a:bodyPr wrap="square" rtlCol="0">
            <a:spAutoFit/>
          </a:bodyPr>
          <a:lstStyle/>
          <a:p>
            <a:pPr algn="ctr">
              <a:spcBef>
                <a:spcPts val="100"/>
              </a:spcBef>
              <a:spcAft>
                <a:spcPts val="100"/>
              </a:spcAft>
            </a:pPr>
            <a:r>
              <a:rPr lang="fr-FR" sz="1800" b="1" dirty="0">
                <a:solidFill>
                  <a:schemeClr val="bg1"/>
                </a:solidFill>
              </a:rPr>
              <a:t>NOUVELLE ADRESSE MAIL de la Mairie</a:t>
            </a:r>
          </a:p>
          <a:p>
            <a:pPr algn="just">
              <a:spcBef>
                <a:spcPts val="100"/>
              </a:spcBef>
              <a:spcAft>
                <a:spcPts val="100"/>
              </a:spcAft>
            </a:pPr>
            <a:endParaRPr lang="fr-FR" sz="1400" dirty="0"/>
          </a:p>
          <a:p>
            <a:pPr algn="ctr">
              <a:spcBef>
                <a:spcPts val="100"/>
              </a:spcBef>
              <a:spcAft>
                <a:spcPts val="100"/>
              </a:spcAft>
            </a:pPr>
            <a:r>
              <a:rPr lang="fr-FR" sz="1600" b="1" dirty="0">
                <a:solidFill>
                  <a:schemeClr val="bg1"/>
                </a:solidFill>
                <a:hlinkClick r:id="rId2">
                  <a:extLst>
                    <a:ext uri="{A12FA001-AC4F-418D-AE19-62706E023703}">
                      <ahyp:hlinkClr xmlns:ahyp="http://schemas.microsoft.com/office/drawing/2018/hyperlinkcolor" val="tx"/>
                    </a:ext>
                  </a:extLst>
                </a:hlinkClick>
              </a:rPr>
              <a:t>mairie@commune-frontenac.fr</a:t>
            </a:r>
            <a:endParaRPr lang="fr-FR" sz="1600" b="1" dirty="0">
              <a:solidFill>
                <a:schemeClr val="bg1"/>
              </a:solidFill>
            </a:endParaRPr>
          </a:p>
          <a:p>
            <a:pPr algn="ctr">
              <a:spcBef>
                <a:spcPts val="100"/>
              </a:spcBef>
              <a:spcAft>
                <a:spcPts val="100"/>
              </a:spcAft>
            </a:pPr>
            <a:endParaRPr lang="fr-FR" sz="1400" i="1" dirty="0">
              <a:solidFill>
                <a:srgbClr val="FF0000"/>
              </a:solidFill>
            </a:endParaRPr>
          </a:p>
        </p:txBody>
      </p:sp>
      <p:pic>
        <p:nvPicPr>
          <p:cNvPr id="3" name="Image 2">
            <a:extLst>
              <a:ext uri="{FF2B5EF4-FFF2-40B4-BE49-F238E27FC236}">
                <a16:creationId xmlns:a16="http://schemas.microsoft.com/office/drawing/2014/main" id="{B34A59D4-2812-DE2B-9E4E-663FE8C80934}"/>
              </a:ext>
            </a:extLst>
          </p:cNvPr>
          <p:cNvPicPr>
            <a:picLocks noChangeAspect="1"/>
          </p:cNvPicPr>
          <p:nvPr/>
        </p:nvPicPr>
        <p:blipFill>
          <a:blip r:embed="rId3"/>
          <a:stretch>
            <a:fillRect/>
          </a:stretch>
        </p:blipFill>
        <p:spPr>
          <a:xfrm>
            <a:off x="561631" y="6527409"/>
            <a:ext cx="5877613" cy="2974386"/>
          </a:xfrm>
          <a:prstGeom prst="rect">
            <a:avLst/>
          </a:prstGeom>
        </p:spPr>
      </p:pic>
    </p:spTree>
    <p:extLst>
      <p:ext uri="{BB962C8B-B14F-4D97-AF65-F5344CB8AC3E}">
        <p14:creationId xmlns:p14="http://schemas.microsoft.com/office/powerpoint/2010/main" val="1208915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76617" y="1667704"/>
            <a:ext cx="5704765" cy="7114033"/>
          </a:xfrm>
          <a:prstGeom prst="rect">
            <a:avLst/>
          </a:prstGeom>
          <a:noFill/>
          <a:ln w="47625">
            <a:noFill/>
          </a:ln>
          <a:scene3d>
            <a:camera prst="orthographicFront"/>
            <a:lightRig rig="threePt" dir="t"/>
          </a:scene3d>
          <a:sp3d>
            <a:bevelT w="165100" prst="coolSlant"/>
          </a:sp3d>
        </p:spPr>
        <p:txBody>
          <a:bodyPr wrap="square" lIns="95793" tIns="47896" rIns="95793" bIns="47896" rtlCol="0">
            <a:spAutoFit/>
          </a:bodyPr>
          <a:lstStyle/>
          <a:p>
            <a:r>
              <a:rPr lang="fr-FR" sz="1200" dirty="0"/>
              <a:t>Chères Frontenacaises, chers Frontenacais,</a:t>
            </a:r>
          </a:p>
          <a:p>
            <a:endParaRPr lang="fr-FR" sz="1200" dirty="0"/>
          </a:p>
          <a:p>
            <a:pPr algn="just"/>
            <a:r>
              <a:rPr lang="fr-FR" sz="1200" dirty="0"/>
              <a:t>Ces derniers mois auront été particulièrement marquants pour notre commune et notre département, avec de fortes chaleurs, plusieurs épisodes de canicule et une vigilance importante face au risque de feux de forêt.</a:t>
            </a:r>
          </a:p>
          <a:p>
            <a:pPr algn="just"/>
            <a:endParaRPr lang="fr-FR" sz="1200" dirty="0"/>
          </a:p>
          <a:p>
            <a:pPr algn="just"/>
            <a:r>
              <a:rPr lang="fr-FR" sz="1200" dirty="0"/>
              <a:t>À Frontenac, nous avons été confrontés à un départ de feu sur un terrain situé au chemin du Champ de </a:t>
            </a:r>
            <a:r>
              <a:rPr lang="fr-FR" sz="1200" dirty="0" err="1"/>
              <a:t>Sauviolle</a:t>
            </a:r>
            <a:r>
              <a:rPr lang="fr-FR" sz="1200" dirty="0"/>
              <a:t>. Grâce à la réactivité et au courage de plusieurs jeunes hommes, de nos habitants et de nos agriculteurs, le feu a pu être maîtrisé avant l’arrivée des sapeurs-pompiers. Je tiens à leur adresser mes plus sincères remerciements.</a:t>
            </a:r>
          </a:p>
          <a:p>
            <a:pPr algn="just"/>
            <a:endParaRPr lang="fr-FR" sz="1200" dirty="0"/>
          </a:p>
          <a:p>
            <a:pPr algn="just"/>
            <a:r>
              <a:rPr lang="fr-FR" sz="1200" dirty="0"/>
              <a:t>Cette période a aussi été marquée par un bel élan de solidarité. De nombreux habitants se sont mobilisés en faisant des dons pour accompagner les personnes sinistrées mais également pour soutenir celles et ceux qui se sont mobilisés pour venir prêter main-forte face aux incendies. Votre générosité et votre solidarité m’ont profondément touchée.</a:t>
            </a:r>
          </a:p>
          <a:p>
            <a:pPr algn="just"/>
            <a:endParaRPr lang="fr-FR" sz="1200" dirty="0"/>
          </a:p>
          <a:p>
            <a:pPr algn="just"/>
            <a:r>
              <a:rPr lang="fr-FR" sz="1200" dirty="0"/>
              <a:t>Notre commune poursuit ses projets. Pour mieux vous écouter, une « Boîte à idées » est désormais disponible en mairie et sur le site internet de la commune. N’hésitez pas à nous faire part de vos suggestions et de vos propositions.</a:t>
            </a:r>
          </a:p>
          <a:p>
            <a:pPr algn="just"/>
            <a:r>
              <a:rPr lang="fr-FR" sz="1200" dirty="0"/>
              <a:t>La page Facebook de la commune, créée par Stéphanie Dexidour, vous permettra de suivre plus régulièrement l’actualité et la vie de notre village, en complément du site internet et du journal communal.</a:t>
            </a:r>
          </a:p>
          <a:p>
            <a:pPr algn="just"/>
            <a:endParaRPr lang="fr-FR" sz="1200" dirty="0"/>
          </a:p>
          <a:p>
            <a:pPr algn="just"/>
            <a:r>
              <a:rPr lang="fr-FR" sz="1200" dirty="0"/>
              <a:t>Informer, écouter et échanger avec vous restent des engagements essentiels. Les prochaines semaines seront l’occasion de nous retrouver à travers les nombreuses manifestations et activités proposées dans notre village. Je vous invite à y participer nombreux et à continuer de soutenir nos associations.</a:t>
            </a:r>
          </a:p>
          <a:p>
            <a:pPr algn="just"/>
            <a:endParaRPr lang="fr-FR" sz="1200" dirty="0"/>
          </a:p>
          <a:p>
            <a:pPr marL="355600"/>
            <a:r>
              <a:rPr lang="fr-FR" sz="1200" i="1" dirty="0"/>
              <a:t>Ces derniers mois nous l’ont encore montré : </a:t>
            </a:r>
          </a:p>
          <a:p>
            <a:pPr marL="355600"/>
            <a:r>
              <a:rPr lang="fr-FR" sz="1200" b="1" i="1" dirty="0"/>
              <a:t>à Frontenac, la solidarité et l’esprit de village sont une véritable force.</a:t>
            </a:r>
          </a:p>
          <a:p>
            <a:pPr algn="just"/>
            <a:endParaRPr lang="fr-FR" sz="1200" i="1" dirty="0"/>
          </a:p>
          <a:p>
            <a:pPr algn="just"/>
            <a:r>
              <a:rPr lang="fr-FR" sz="1200" dirty="0"/>
              <a:t>	Je vous souhaite à toutes et à tous une très belle rentrée !</a:t>
            </a:r>
          </a:p>
          <a:p>
            <a:pPr algn="just"/>
            <a:endParaRPr lang="fr-FR" sz="1200" dirty="0"/>
          </a:p>
          <a:p>
            <a:pPr algn="just"/>
            <a:r>
              <a:rPr lang="fr-FR" sz="1200" dirty="0"/>
              <a:t>		Bonne lecture</a:t>
            </a:r>
          </a:p>
          <a:p>
            <a:pPr algn="just"/>
            <a:endParaRPr lang="fr-FR" sz="1200" dirty="0"/>
          </a:p>
          <a:p>
            <a:pPr marL="3944938" algn="just"/>
            <a:r>
              <a:rPr lang="fr-FR" sz="1200" dirty="0"/>
              <a:t>   Le Maire</a:t>
            </a:r>
          </a:p>
          <a:p>
            <a:pPr marL="3944938" algn="just"/>
            <a:r>
              <a:rPr lang="fr-FR" sz="1200" dirty="0"/>
              <a:t>Sandrine KIES</a:t>
            </a:r>
          </a:p>
        </p:txBody>
      </p:sp>
      <p:sp>
        <p:nvSpPr>
          <p:cNvPr id="8" name="Rectangle 7"/>
          <p:cNvSpPr/>
          <p:nvPr/>
        </p:nvSpPr>
        <p:spPr>
          <a:xfrm>
            <a:off x="0" y="0"/>
            <a:ext cx="6858000" cy="125028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EDITO</a:t>
            </a:r>
          </a:p>
        </p:txBody>
      </p:sp>
      <p:sp>
        <p:nvSpPr>
          <p:cNvPr id="12" name="Rectangle 11"/>
          <p:cNvSpPr/>
          <p:nvPr/>
        </p:nvSpPr>
        <p:spPr>
          <a:xfrm>
            <a:off x="0" y="9568531"/>
            <a:ext cx="6858000" cy="337469"/>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2" descr="https://apis.mail.yahoo.com/ws/v3/mailboxes/@.id==VjN-ChIa6fsZ4Q7ksELfEKORy3gttwMmPBnOA-QB4w6NqyuPvVQSTxCicFPVg15Obz_RfuSv2dyYKMLOAEoHrmKWWA/messages/@.id==AAY0FugKUlJ12aVxfd6xvsIvEsp/content/parts/@.id==4/thumbnail?appid=YMailNovation&amp;downloadWhenThumbnailFails=true&amp;pid=4"/>
          <p:cNvSpPr>
            <a:spLocks noChangeAspect="1" noChangeArrowheads="1"/>
          </p:cNvSpPr>
          <p:nvPr/>
        </p:nvSpPr>
        <p:spPr bwMode="auto">
          <a:xfrm>
            <a:off x="155575" y="-1385888"/>
            <a:ext cx="5162550" cy="28956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3076" name="AutoShape 4" descr="https://apis.mail.yahoo.com/ws/v3/mailboxes/@.id==VjN-ChIa6fsZ4Q7ksELfEKORy3gttwMmPBnOA-QB4w6NqyuPvVQSTxCicFPVg15Obz_RfuSv2dyYKMLOAEoHrmKWWA/messages/@.id==AAY0FugKUlJ12aVxfd6xvsIvEsp/content/parts/@.id==4/thumbnail?appid=YMailNovation&amp;downloadWhenThumbnailFails=true&amp;pid=4"/>
          <p:cNvSpPr>
            <a:spLocks noChangeAspect="1" noChangeArrowheads="1"/>
          </p:cNvSpPr>
          <p:nvPr/>
        </p:nvSpPr>
        <p:spPr bwMode="auto">
          <a:xfrm>
            <a:off x="155575" y="-1385888"/>
            <a:ext cx="5162550" cy="28956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5" name="Rectangle 4"/>
          <p:cNvSpPr/>
          <p:nvPr/>
        </p:nvSpPr>
        <p:spPr>
          <a:xfrm>
            <a:off x="0" y="0"/>
            <a:ext cx="6858000" cy="1250288"/>
          </a:xfrm>
          <a:prstGeom prst="rect">
            <a:avLst/>
          </a:prstGeom>
          <a:solidFill>
            <a:srgbClr val="FFDA72"/>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t>
            </a:r>
            <a:r>
              <a:rPr lang="fr-FR" sz="3000" b="1" i="1" dirty="0">
                <a:solidFill>
                  <a:schemeClr val="bg1"/>
                </a:solidFill>
              </a:rPr>
              <a:t>            </a:t>
            </a:r>
            <a:r>
              <a:rPr lang="fr-FR" sz="3000" b="1" i="1" dirty="0">
                <a:solidFill>
                  <a:schemeClr val="accent6">
                    <a:lumMod val="75000"/>
                  </a:schemeClr>
                </a:solidFill>
              </a:rPr>
              <a:t>A LA UNE</a:t>
            </a:r>
          </a:p>
        </p:txBody>
      </p:sp>
      <p:sp>
        <p:nvSpPr>
          <p:cNvPr id="6" name="Rectangle 5"/>
          <p:cNvSpPr/>
          <p:nvPr/>
        </p:nvSpPr>
        <p:spPr>
          <a:xfrm>
            <a:off x="0" y="9568531"/>
            <a:ext cx="6858000" cy="337469"/>
          </a:xfrm>
          <a:prstGeom prst="rect">
            <a:avLst/>
          </a:prstGeom>
          <a:solidFill>
            <a:srgbClr val="FFDA72"/>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3080" name="AutoShape 8" descr="https://apis.mail.yahoo.com/ws/v3/mailboxes/@.id==VjN-ChIa6fsZ4Q7ksELfEKORy3gttwMmPBnOA-QB4w6NqyuPvVQSTxCicFPVg15Obz_RfuSv2dyYKMLOAEoHrmKWWA/messages/@.id==AAY0FugKUlJ12aVxfd6xvsIvEsp/content/parts/@.id==2/thumbnail?appid=YMailNovation&amp;downloadWhenThumbnailFails=true&amp;pid=2"/>
          <p:cNvSpPr>
            <a:spLocks noChangeAspect="1" noChangeArrowheads="1"/>
          </p:cNvSpPr>
          <p:nvPr/>
        </p:nvSpPr>
        <p:spPr bwMode="auto">
          <a:xfrm>
            <a:off x="155575" y="-1385888"/>
            <a:ext cx="5162550" cy="28956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 name="ZoneTexte 1">
            <a:extLst>
              <a:ext uri="{FF2B5EF4-FFF2-40B4-BE49-F238E27FC236}">
                <a16:creationId xmlns:a16="http://schemas.microsoft.com/office/drawing/2014/main" id="{BABEEE46-2F83-8686-D2B0-5A902E2B5CC2}"/>
              </a:ext>
            </a:extLst>
          </p:cNvPr>
          <p:cNvSpPr txBox="1"/>
          <p:nvPr/>
        </p:nvSpPr>
        <p:spPr>
          <a:xfrm>
            <a:off x="433385" y="1840202"/>
            <a:ext cx="2715995" cy="3139321"/>
          </a:xfrm>
          <a:prstGeom prst="rect">
            <a:avLst/>
          </a:prstGeom>
          <a:noFill/>
        </p:spPr>
        <p:txBody>
          <a:bodyPr wrap="square" rtlCol="0">
            <a:spAutoFit/>
          </a:bodyPr>
          <a:lstStyle/>
          <a:p>
            <a:endParaRPr lang="fr-FR" sz="1100" dirty="0"/>
          </a:p>
          <a:p>
            <a:pPr algn="just"/>
            <a:r>
              <a:rPr lang="fr-FR" sz="1100" dirty="0"/>
              <a:t>La commune de Frontenac a eu l'immense privilège de recevoir deux magnifiques tableaux qui viennent aujourd'hui enrichir son patrimoine communal.</a:t>
            </a:r>
          </a:p>
          <a:p>
            <a:pPr algn="just"/>
            <a:r>
              <a:rPr lang="fr-FR" sz="1100" dirty="0"/>
              <a:t>Le premier nous est offert par           </a:t>
            </a:r>
            <a:r>
              <a:rPr lang="fr-FR" sz="1100" b="1" dirty="0"/>
              <a:t>Malcolm CONAN</a:t>
            </a:r>
            <a:r>
              <a:rPr lang="fr-FR" sz="1100" dirty="0"/>
              <a:t>, artiste peintre de talent, dont le regard, la sensibilité et la maîtrise donnent naissance à des œuvres empreintes d'émotion. En faisant don de l'une de ses créations à notre commune, il nous offre bien plus qu'un tableau : il nous confie une part de son univers artistique et témoigne de son attachement à Frontenac. Nous lui adressons nos plus sincères remerciements pour cette marque de confiance et de générosité.</a:t>
            </a:r>
          </a:p>
          <a:p>
            <a:endParaRPr lang="fr-FR" sz="1100" dirty="0"/>
          </a:p>
        </p:txBody>
      </p:sp>
      <p:pic>
        <p:nvPicPr>
          <p:cNvPr id="11" name="Image 10">
            <a:extLst>
              <a:ext uri="{FF2B5EF4-FFF2-40B4-BE49-F238E27FC236}">
                <a16:creationId xmlns:a16="http://schemas.microsoft.com/office/drawing/2014/main" id="{08C2570B-EA35-D8D3-CD3B-B872842C6DE2}"/>
              </a:ext>
            </a:extLst>
          </p:cNvPr>
          <p:cNvPicPr>
            <a:picLocks noChangeAspect="1"/>
          </p:cNvPicPr>
          <p:nvPr/>
        </p:nvPicPr>
        <p:blipFill>
          <a:blip r:embed="rId2"/>
          <a:srcRect l="2515" t="1834" r="1268" b="1969"/>
          <a:stretch>
            <a:fillRect/>
          </a:stretch>
        </p:blipFill>
        <p:spPr>
          <a:xfrm>
            <a:off x="3689786" y="2057040"/>
            <a:ext cx="2833003" cy="2814777"/>
          </a:xfrm>
          <a:prstGeom prst="rect">
            <a:avLst/>
          </a:prstGeom>
        </p:spPr>
      </p:pic>
      <p:sp>
        <p:nvSpPr>
          <p:cNvPr id="15" name="ZoneTexte 14">
            <a:extLst>
              <a:ext uri="{FF2B5EF4-FFF2-40B4-BE49-F238E27FC236}">
                <a16:creationId xmlns:a16="http://schemas.microsoft.com/office/drawing/2014/main" id="{A42840AC-B075-9687-A077-03EC269C8C5A}"/>
              </a:ext>
            </a:extLst>
          </p:cNvPr>
          <p:cNvSpPr txBox="1"/>
          <p:nvPr/>
        </p:nvSpPr>
        <p:spPr>
          <a:xfrm>
            <a:off x="3438094" y="5083180"/>
            <a:ext cx="3149804" cy="4154984"/>
          </a:xfrm>
          <a:prstGeom prst="rect">
            <a:avLst/>
          </a:prstGeom>
          <a:noFill/>
        </p:spPr>
        <p:txBody>
          <a:bodyPr wrap="square">
            <a:spAutoFit/>
          </a:bodyPr>
          <a:lstStyle/>
          <a:p>
            <a:endParaRPr lang="fr-FR" sz="1100" dirty="0"/>
          </a:p>
          <a:p>
            <a:pPr algn="just"/>
            <a:r>
              <a:rPr lang="fr-FR" sz="1100" dirty="0"/>
              <a:t>Le don du tableau ci-dessus nous rappelle qu'il est des gestes qui ne cherchent ni les projecteurs, ni les applaudissements.</a:t>
            </a:r>
          </a:p>
          <a:p>
            <a:pPr algn="just"/>
            <a:r>
              <a:rPr lang="fr-FR" sz="1100" dirty="0"/>
              <a:t>Ils sont accomplis avec simplicité, par attachement à un village, à son histoire et à celles et ceux qui le font vivre. Souvent discrets, ils passent inaperçus, mais ils contribuent, au fil du temps, à construire beaucoup plus qu'on ne l'imagine.</a:t>
            </a:r>
          </a:p>
          <a:p>
            <a:pPr algn="just"/>
            <a:r>
              <a:rPr lang="fr-FR" sz="1100" dirty="0"/>
              <a:t>Cette attention reflète les valeurs de son donateur. Elle témoigne de la générosité de celui qui a choisi de l'offrir, sans rien attendre en retour.</a:t>
            </a:r>
          </a:p>
          <a:p>
            <a:pPr algn="just"/>
            <a:r>
              <a:rPr lang="fr-FR" sz="1100" dirty="0"/>
              <a:t>Nombreux sont ceux qui ignorent tout ce qu'il réalise, discrètement, pour Frontenac. Pourtant, son engagement, sa disponibilité et sa bienveillance nous accompagnent. Toujours présent lorsqu'il le faut, il préfère l'action à la reconnaissance.</a:t>
            </a:r>
          </a:p>
          <a:p>
            <a:pPr algn="just"/>
            <a:endParaRPr lang="fr-FR" sz="1100" dirty="0"/>
          </a:p>
          <a:p>
            <a:pPr algn="just"/>
            <a:r>
              <a:rPr lang="fr-FR" sz="1100" dirty="0"/>
              <a:t>La municipalité tient aujourd'hui à lui adresser toute sa gratitude pour ce don précieux qui trouvera naturellement sa place aux côtés de l'œuvre offerte par Malcolm CONAN.</a:t>
            </a:r>
          </a:p>
          <a:p>
            <a:pPr algn="just"/>
            <a:endParaRPr lang="fr-FR" sz="1100" dirty="0"/>
          </a:p>
          <a:p>
            <a:pPr algn="just"/>
            <a:r>
              <a:rPr lang="fr-FR" sz="1100" dirty="0"/>
              <a:t>Merci </a:t>
            </a:r>
            <a:r>
              <a:rPr lang="fr-FR" sz="1100" b="1" dirty="0"/>
              <a:t>Michel !</a:t>
            </a:r>
            <a:endParaRPr lang="fr-FR" sz="1100" dirty="0"/>
          </a:p>
        </p:txBody>
      </p:sp>
      <p:sp>
        <p:nvSpPr>
          <p:cNvPr id="17" name="ZoneTexte 16">
            <a:extLst>
              <a:ext uri="{FF2B5EF4-FFF2-40B4-BE49-F238E27FC236}">
                <a16:creationId xmlns:a16="http://schemas.microsoft.com/office/drawing/2014/main" id="{1460B497-55BF-687D-0926-6BF140724A16}"/>
              </a:ext>
            </a:extLst>
          </p:cNvPr>
          <p:cNvSpPr txBox="1"/>
          <p:nvPr/>
        </p:nvSpPr>
        <p:spPr>
          <a:xfrm>
            <a:off x="1208671" y="1421985"/>
            <a:ext cx="4458846" cy="400110"/>
          </a:xfrm>
          <a:prstGeom prst="rect">
            <a:avLst/>
          </a:prstGeom>
          <a:noFill/>
        </p:spPr>
        <p:txBody>
          <a:bodyPr wrap="square">
            <a:spAutoFit/>
          </a:bodyPr>
          <a:lstStyle/>
          <a:p>
            <a:pPr algn="ctr"/>
            <a:r>
              <a:rPr lang="fr-FR" sz="2000" b="1" dirty="0">
                <a:solidFill>
                  <a:schemeClr val="accent1">
                    <a:lumMod val="75000"/>
                  </a:schemeClr>
                </a:solidFill>
              </a:rPr>
              <a:t>QUAND LA GÉNÉROSITÉ S'EXPOSE…</a:t>
            </a:r>
          </a:p>
        </p:txBody>
      </p:sp>
      <p:sp>
        <p:nvSpPr>
          <p:cNvPr id="21" name="ZoneTexte 20">
            <a:extLst>
              <a:ext uri="{FF2B5EF4-FFF2-40B4-BE49-F238E27FC236}">
                <a16:creationId xmlns:a16="http://schemas.microsoft.com/office/drawing/2014/main" id="{DA294F1C-E976-E92A-84CD-27824DA3CF9D}"/>
              </a:ext>
            </a:extLst>
          </p:cNvPr>
          <p:cNvSpPr txBox="1"/>
          <p:nvPr/>
        </p:nvSpPr>
        <p:spPr>
          <a:xfrm>
            <a:off x="433385" y="8229160"/>
            <a:ext cx="2555361" cy="1508105"/>
          </a:xfrm>
          <a:prstGeom prst="rect">
            <a:avLst/>
          </a:prstGeom>
          <a:noFill/>
        </p:spPr>
        <p:txBody>
          <a:bodyPr wrap="square">
            <a:spAutoFit/>
          </a:bodyPr>
          <a:lstStyle/>
          <a:p>
            <a:pPr algn="just">
              <a:buNone/>
            </a:pPr>
            <a:r>
              <a:rPr lang="fr-FR" sz="1200" i="1" dirty="0"/>
              <a:t>Ces deux tableaux, réalisés par Malcolm CONAN, sont exposés dans la salle des mariages de la mairie, où chacun peut venir les admirer.</a:t>
            </a:r>
          </a:p>
          <a:p>
            <a:pPr>
              <a:buNone/>
            </a:pPr>
            <a:r>
              <a:rPr lang="fr-FR" sz="1100" i="1" dirty="0"/>
              <a:t>Découvrez également ses créations  : </a:t>
            </a:r>
            <a:r>
              <a:rPr lang="fr-FR" sz="1000" i="1" dirty="0">
                <a:solidFill>
                  <a:srgbClr val="FF0000"/>
                </a:solidFill>
                <a:hlinkClick r:id="rId3"/>
              </a:rPr>
              <a:t>https://malcolmconan.wixsite.com/artist</a:t>
            </a:r>
            <a:endParaRPr lang="fr-FR" sz="1000" i="1" dirty="0">
              <a:solidFill>
                <a:srgbClr val="FF0000"/>
              </a:solidFill>
            </a:endParaRPr>
          </a:p>
          <a:p>
            <a:pPr algn="just">
              <a:buNone/>
            </a:pPr>
            <a:r>
              <a:rPr lang="fr-FR" sz="1000" i="1" dirty="0">
                <a:solidFill>
                  <a:srgbClr val="FF0000"/>
                </a:solidFill>
                <a:hlinkClick r:id="rId4"/>
              </a:rPr>
              <a:t>https://www.intagram.com/malcolmconan/</a:t>
            </a:r>
            <a:endParaRPr lang="fr-FR" sz="1000" i="1" dirty="0">
              <a:solidFill>
                <a:srgbClr val="FF0000"/>
              </a:solidFill>
            </a:endParaRPr>
          </a:p>
          <a:p>
            <a:pPr algn="just">
              <a:buNone/>
            </a:pPr>
            <a:endParaRPr lang="fr-FR" sz="1100" i="1" dirty="0">
              <a:solidFill>
                <a:srgbClr val="FF0000"/>
              </a:solidFill>
            </a:endParaRPr>
          </a:p>
        </p:txBody>
      </p:sp>
      <p:pic>
        <p:nvPicPr>
          <p:cNvPr id="4" name="Image 3">
            <a:extLst>
              <a:ext uri="{FF2B5EF4-FFF2-40B4-BE49-F238E27FC236}">
                <a16:creationId xmlns:a16="http://schemas.microsoft.com/office/drawing/2014/main" id="{FDFB8B62-CA1D-E8DD-F670-BF97E6EB0EA2}"/>
              </a:ext>
            </a:extLst>
          </p:cNvPr>
          <p:cNvPicPr>
            <a:picLocks noChangeAspect="1"/>
          </p:cNvPicPr>
          <p:nvPr/>
        </p:nvPicPr>
        <p:blipFill>
          <a:blip r:embed="rId5"/>
          <a:stretch>
            <a:fillRect/>
          </a:stretch>
        </p:blipFill>
        <p:spPr>
          <a:xfrm>
            <a:off x="433385" y="5274480"/>
            <a:ext cx="2715995" cy="271201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utoShape 2" descr="C:\Users\Angelina\AppData\Local\Temp\{22A8E22C-E259-40C8-BD53-AC48B3D37EA2}.tmp"/>
          <p:cNvSpPr>
            <a:spLocks noChangeAspect="1" noChangeArrowheads="1"/>
          </p:cNvSpPr>
          <p:nvPr/>
        </p:nvSpPr>
        <p:spPr bwMode="auto">
          <a:xfrm>
            <a:off x="63500" y="-147902"/>
            <a:ext cx="304800" cy="330200"/>
          </a:xfrm>
          <a:prstGeom prst="rect">
            <a:avLst/>
          </a:prstGeom>
          <a:noFill/>
        </p:spPr>
        <p:txBody>
          <a:bodyPr vert="horz" wrap="square" lIns="95793" tIns="47896" rIns="95793" bIns="47896" numCol="1" anchor="t" anchorCtr="0" compatLnSpc="1">
            <a:prstTxWarp prst="textNoShape">
              <a:avLst/>
            </a:prstTxWarp>
          </a:bodyPr>
          <a:lstStyle/>
          <a:p>
            <a:endParaRPr lang="fr-FR"/>
          </a:p>
        </p:txBody>
      </p:sp>
      <p:sp>
        <p:nvSpPr>
          <p:cNvPr id="9" name="ZoneTexte 8"/>
          <p:cNvSpPr txBox="1"/>
          <p:nvPr/>
        </p:nvSpPr>
        <p:spPr>
          <a:xfrm>
            <a:off x="2429301" y="2147648"/>
            <a:ext cx="4233919" cy="843086"/>
          </a:xfrm>
          <a:prstGeom prst="rect">
            <a:avLst/>
          </a:prstGeom>
          <a:solidFill>
            <a:schemeClr val="bg1"/>
          </a:solidFill>
          <a:ln>
            <a:noFill/>
          </a:ln>
        </p:spPr>
        <p:txBody>
          <a:bodyPr wrap="square" lIns="95793" tIns="47896" rIns="95793" bIns="47896" rtlCol="0">
            <a:spAutoFit/>
          </a:bodyPr>
          <a:lstStyle/>
          <a:p>
            <a:r>
              <a:rPr lang="fr-FR" sz="1400" dirty="0">
                <a:solidFill>
                  <a:srgbClr val="BE3014"/>
                </a:solidFill>
              </a:rPr>
              <a:t>Bienvenue à</a:t>
            </a:r>
          </a:p>
          <a:p>
            <a:endParaRPr lang="fr-FR" sz="1200" dirty="0">
              <a:solidFill>
                <a:srgbClr val="BE3014"/>
              </a:solidFill>
              <a:latin typeface="Arial Narrow" pitchFamily="34" charset="0"/>
            </a:endParaRPr>
          </a:p>
          <a:p>
            <a:r>
              <a:rPr lang="fr-FR" sz="1200" b="1" dirty="0">
                <a:solidFill>
                  <a:srgbClr val="BE3014"/>
                </a:solidFill>
              </a:rPr>
              <a:t>     Ismaël CERDEIRA</a:t>
            </a:r>
            <a:r>
              <a:rPr lang="fr-FR" sz="1200" dirty="0">
                <a:solidFill>
                  <a:srgbClr val="BE3014"/>
                </a:solidFill>
              </a:rPr>
              <a:t>, né le 18 février 2026  à Frontenac</a:t>
            </a:r>
            <a:endParaRPr lang="fr-FR" sz="1200" dirty="0"/>
          </a:p>
          <a:p>
            <a:pPr algn="r"/>
            <a:r>
              <a:rPr lang="fr-FR" sz="1050" dirty="0"/>
              <a:t>    </a:t>
            </a:r>
            <a:endParaRPr lang="fr-FR" sz="900" dirty="0"/>
          </a:p>
        </p:txBody>
      </p:sp>
      <p:sp>
        <p:nvSpPr>
          <p:cNvPr id="11" name="ZoneTexte 10"/>
          <p:cNvSpPr txBox="1"/>
          <p:nvPr/>
        </p:nvSpPr>
        <p:spPr>
          <a:xfrm>
            <a:off x="2429301" y="7143457"/>
            <a:ext cx="4428698" cy="1743332"/>
          </a:xfrm>
          <a:prstGeom prst="rect">
            <a:avLst/>
          </a:prstGeom>
          <a:solidFill>
            <a:schemeClr val="bg1"/>
          </a:solidFill>
          <a:ln>
            <a:noFill/>
          </a:ln>
        </p:spPr>
        <p:txBody>
          <a:bodyPr wrap="square" lIns="95793" tIns="47896" rIns="95793" bIns="47896" rtlCol="0">
            <a:spAutoFit/>
          </a:bodyPr>
          <a:lstStyle/>
          <a:p>
            <a:pPr marL="0" lvl="4"/>
            <a:endParaRPr lang="fr-FR" dirty="0">
              <a:solidFill>
                <a:srgbClr val="0070C0"/>
              </a:solidFill>
              <a:latin typeface="Arial Narrow" pitchFamily="34" charset="0"/>
            </a:endParaRPr>
          </a:p>
          <a:p>
            <a:pPr marL="0" lvl="4"/>
            <a:r>
              <a:rPr lang="fr-FR" sz="1400" dirty="0">
                <a:solidFill>
                  <a:srgbClr val="BE3014"/>
                </a:solidFill>
              </a:rPr>
              <a:t>Une pensée pour celles ou ceux qui nous ont quittés</a:t>
            </a:r>
          </a:p>
          <a:p>
            <a:pPr marL="0" lvl="4"/>
            <a:endParaRPr lang="fr-FR" dirty="0">
              <a:solidFill>
                <a:srgbClr val="BE3014"/>
              </a:solidFill>
              <a:latin typeface="Arial Narrow" pitchFamily="34" charset="0"/>
            </a:endParaRPr>
          </a:p>
          <a:p>
            <a:pPr marL="0" lvl="4"/>
            <a:r>
              <a:rPr lang="fr-FR" sz="1200" b="1" dirty="0">
                <a:solidFill>
                  <a:srgbClr val="BE3014"/>
                </a:solidFill>
              </a:rPr>
              <a:t>Philippe CASTEBERT décédé le 05 mai 2026 à Pessac (33)</a:t>
            </a:r>
          </a:p>
          <a:p>
            <a:pPr marL="0" lvl="4"/>
            <a:r>
              <a:rPr lang="fr-FR" sz="1200" b="1" dirty="0">
                <a:solidFill>
                  <a:srgbClr val="BE3014"/>
                </a:solidFill>
              </a:rPr>
              <a:t>Alban MARTIN décédé le 16 août 2026 à Frontenac (33)</a:t>
            </a:r>
          </a:p>
          <a:p>
            <a:pPr marL="0" lvl="4"/>
            <a:r>
              <a:rPr lang="fr-FR" sz="1200" b="1" dirty="0">
                <a:solidFill>
                  <a:srgbClr val="BE3014"/>
                </a:solidFill>
              </a:rPr>
              <a:t>Gérard RAFFIN décédé le 19 août 2026 à Montastruc (47)</a:t>
            </a:r>
          </a:p>
          <a:p>
            <a:endParaRPr lang="fr-FR" dirty="0"/>
          </a:p>
        </p:txBody>
      </p:sp>
      <p:sp>
        <p:nvSpPr>
          <p:cNvPr id="16" name="Rectangle 15"/>
          <p:cNvSpPr/>
          <p:nvPr/>
        </p:nvSpPr>
        <p:spPr>
          <a:xfrm>
            <a:off x="0" y="0"/>
            <a:ext cx="6858000" cy="1250288"/>
          </a:xfrm>
          <a:prstGeom prst="rect">
            <a:avLst/>
          </a:prstGeom>
          <a:solidFill>
            <a:srgbClr val="F7B787"/>
          </a:solidFill>
          <a:ln>
            <a:solidFill>
              <a:srgbClr val="F7B787"/>
            </a:solid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ETAT CIVIL</a:t>
            </a:r>
          </a:p>
        </p:txBody>
      </p:sp>
      <p:sp>
        <p:nvSpPr>
          <p:cNvPr id="20" name="Rectangle 19"/>
          <p:cNvSpPr/>
          <p:nvPr/>
        </p:nvSpPr>
        <p:spPr>
          <a:xfrm>
            <a:off x="0" y="9473478"/>
            <a:ext cx="6858000" cy="414016"/>
          </a:xfrm>
          <a:prstGeom prst="rect">
            <a:avLst/>
          </a:prstGeom>
          <a:solidFill>
            <a:srgbClr val="F7B787"/>
          </a:solidFill>
          <a:ln>
            <a:solidFill>
              <a:srgbClr val="F7B787"/>
            </a:solid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1000" dirty="0"/>
              <a:t>Dans le respect des souhaits des familles, seuls les événements autorisés à la mise en page de ce journal sont publiés.</a:t>
            </a:r>
            <a:br>
              <a:rPr lang="fr-FR" sz="1000" dirty="0"/>
            </a:br>
            <a:r>
              <a:rPr lang="fr-FR" sz="1000" dirty="0"/>
              <a:t>Des événements peuvent donc être communiqués ultérieurement.</a:t>
            </a:r>
            <a:endParaRPr lang="fr-FR" sz="1000" b="1" i="1" dirty="0">
              <a:solidFill>
                <a:schemeClr val="tx1"/>
              </a:solidFill>
            </a:endParaRPr>
          </a:p>
        </p:txBody>
      </p:sp>
      <p:pic>
        <p:nvPicPr>
          <p:cNvPr id="21" name="Image 20" descr="avis de décès.png"/>
          <p:cNvPicPr>
            <a:picLocks noGrp="1" noChangeAspect="1"/>
          </p:cNvPicPr>
          <p:nvPr isPhoto="1"/>
        </p:nvPicPr>
        <p:blipFill>
          <a:blip r:embed="rId2" cstate="print">
            <a:lum/>
          </a:blip>
          <a:stretch>
            <a:fillRect/>
          </a:stretch>
        </p:blipFill>
        <p:spPr>
          <a:xfrm>
            <a:off x="341498" y="7246568"/>
            <a:ext cx="1500153" cy="1569239"/>
          </a:xfrm>
          <a:prstGeom prst="rect">
            <a:avLst/>
          </a:prstGeom>
          <a:noFill/>
          <a:ln>
            <a:noFill/>
          </a:ln>
        </p:spPr>
      </p:pic>
      <p:cxnSp>
        <p:nvCxnSpPr>
          <p:cNvPr id="24" name="Connecteur droit 23"/>
          <p:cNvCxnSpPr/>
          <p:nvPr/>
        </p:nvCxnSpPr>
        <p:spPr>
          <a:xfrm>
            <a:off x="0" y="4201340"/>
            <a:ext cx="6858000" cy="38274"/>
          </a:xfrm>
          <a:prstGeom prst="line">
            <a:avLst/>
          </a:prstGeom>
          <a:ln w="25400">
            <a:solidFill>
              <a:srgbClr val="BE3014"/>
            </a:solidFill>
          </a:ln>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a:off x="0" y="6548350"/>
            <a:ext cx="6858000" cy="38274"/>
          </a:xfrm>
          <a:prstGeom prst="line">
            <a:avLst/>
          </a:prstGeom>
          <a:ln w="25400">
            <a:solidFill>
              <a:srgbClr val="BE3014"/>
            </a:solidFill>
          </a:ln>
        </p:spPr>
        <p:style>
          <a:lnRef idx="1">
            <a:schemeClr val="accent1"/>
          </a:lnRef>
          <a:fillRef idx="0">
            <a:schemeClr val="accent1"/>
          </a:fillRef>
          <a:effectRef idx="0">
            <a:schemeClr val="accent1"/>
          </a:effectRef>
          <a:fontRef idx="minor">
            <a:schemeClr val="tx1"/>
          </a:fontRef>
        </p:style>
      </p:cxnSp>
      <p:sp>
        <p:nvSpPr>
          <p:cNvPr id="27" name="ZoneTexte 26"/>
          <p:cNvSpPr txBox="1"/>
          <p:nvPr/>
        </p:nvSpPr>
        <p:spPr>
          <a:xfrm>
            <a:off x="2429301" y="4680869"/>
            <a:ext cx="4428698" cy="1809528"/>
          </a:xfrm>
          <a:prstGeom prst="rect">
            <a:avLst/>
          </a:prstGeom>
          <a:noFill/>
        </p:spPr>
        <p:txBody>
          <a:bodyPr wrap="square" lIns="85149" tIns="42574" rIns="85149" bIns="42574" rtlCol="0">
            <a:spAutoFit/>
          </a:bodyPr>
          <a:lstStyle/>
          <a:p>
            <a:r>
              <a:rPr lang="fr-FR" sz="1400" dirty="0">
                <a:solidFill>
                  <a:srgbClr val="BE3014"/>
                </a:solidFill>
              </a:rPr>
              <a:t>Tous nos vœux de bonheur à</a:t>
            </a:r>
          </a:p>
          <a:p>
            <a:endParaRPr lang="fr-FR" sz="1400" dirty="0">
              <a:solidFill>
                <a:srgbClr val="BE3014"/>
              </a:solidFill>
              <a:latin typeface="Arial Narrow" pitchFamily="34" charset="0"/>
            </a:endParaRPr>
          </a:p>
          <a:p>
            <a:endParaRPr lang="fr-FR" sz="1400" dirty="0">
              <a:solidFill>
                <a:srgbClr val="BE3014"/>
              </a:solidFill>
              <a:latin typeface="Arial Narrow" pitchFamily="34" charset="0"/>
            </a:endParaRPr>
          </a:p>
          <a:p>
            <a:r>
              <a:rPr lang="fr-FR" sz="1200" b="1" dirty="0">
                <a:solidFill>
                  <a:srgbClr val="BE3014"/>
                </a:solidFill>
              </a:rPr>
              <a:t>        Alexis GARNIER et Louise LEFÈBVRE </a:t>
            </a:r>
          </a:p>
          <a:p>
            <a:r>
              <a:rPr lang="fr-FR" sz="1200" b="1" dirty="0">
                <a:solidFill>
                  <a:srgbClr val="BE3014"/>
                </a:solidFill>
              </a:rPr>
              <a:t>	</a:t>
            </a:r>
            <a:r>
              <a:rPr lang="fr-FR" sz="1200" dirty="0">
                <a:solidFill>
                  <a:srgbClr val="BE3014"/>
                </a:solidFill>
              </a:rPr>
              <a:t>mariés le 15 août 2025 à Frontenac</a:t>
            </a:r>
          </a:p>
          <a:p>
            <a:endParaRPr lang="fr-FR" sz="1400" dirty="0">
              <a:solidFill>
                <a:srgbClr val="BE3014"/>
              </a:solidFill>
              <a:latin typeface="Arial Narrow" pitchFamily="34" charset="0"/>
            </a:endParaRPr>
          </a:p>
          <a:p>
            <a:endParaRPr lang="fr-FR" sz="1400" dirty="0">
              <a:solidFill>
                <a:srgbClr val="BE3014"/>
              </a:solidFill>
              <a:latin typeface="Arial Narrow" pitchFamily="34" charset="0"/>
            </a:endParaRPr>
          </a:p>
          <a:p>
            <a:endParaRPr lang="fr-FR" sz="1400" dirty="0"/>
          </a:p>
        </p:txBody>
      </p:sp>
      <p:pic>
        <p:nvPicPr>
          <p:cNvPr id="1026" name="Picture 2"/>
          <p:cNvPicPr>
            <a:picLocks noChangeAspect="1" noChangeArrowheads="1"/>
          </p:cNvPicPr>
          <p:nvPr/>
        </p:nvPicPr>
        <p:blipFill>
          <a:blip r:embed="rId3" cstate="print"/>
          <a:srcRect/>
          <a:stretch>
            <a:fillRect/>
          </a:stretch>
        </p:blipFill>
        <p:spPr bwMode="auto">
          <a:xfrm>
            <a:off x="342900" y="2147648"/>
            <a:ext cx="1422400" cy="1486140"/>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cstate="print"/>
          <a:srcRect/>
          <a:stretch>
            <a:fillRect/>
          </a:stretch>
        </p:blipFill>
        <p:spPr bwMode="auto">
          <a:xfrm>
            <a:off x="341498" y="4726287"/>
            <a:ext cx="1638300" cy="1685230"/>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6858000" cy="12502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AU CŒUR DU CONSEIL MUNICIPAL</a:t>
            </a:r>
          </a:p>
        </p:txBody>
      </p:sp>
      <p:sp>
        <p:nvSpPr>
          <p:cNvPr id="6" name="Rectangle 5"/>
          <p:cNvSpPr/>
          <p:nvPr/>
        </p:nvSpPr>
        <p:spPr>
          <a:xfrm>
            <a:off x="0" y="9568531"/>
            <a:ext cx="6858000" cy="3374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2" name="ZoneTexte 1">
            <a:extLst>
              <a:ext uri="{FF2B5EF4-FFF2-40B4-BE49-F238E27FC236}">
                <a16:creationId xmlns:a16="http://schemas.microsoft.com/office/drawing/2014/main" id="{8FD4DC89-21F7-04A9-84E0-749173AE33D4}"/>
              </a:ext>
            </a:extLst>
          </p:cNvPr>
          <p:cNvSpPr txBox="1"/>
          <p:nvPr/>
        </p:nvSpPr>
        <p:spPr>
          <a:xfrm>
            <a:off x="275325" y="1364777"/>
            <a:ext cx="3027433" cy="9294852"/>
          </a:xfrm>
          <a:prstGeom prst="rect">
            <a:avLst/>
          </a:prstGeom>
          <a:noFill/>
        </p:spPr>
        <p:txBody>
          <a:bodyPr wrap="square" rtlCol="0">
            <a:spAutoFit/>
          </a:bodyPr>
          <a:lstStyle/>
          <a:p>
            <a:pPr algn="ctr"/>
            <a:r>
              <a:rPr lang="fr-FR" sz="1800" b="1" dirty="0">
                <a:solidFill>
                  <a:srgbClr val="0070C0"/>
                </a:solidFill>
              </a:rPr>
              <a:t>REUNION </a:t>
            </a:r>
            <a:endParaRPr lang="fr-FR" sz="1800" dirty="0">
              <a:solidFill>
                <a:srgbClr val="0070C0"/>
              </a:solidFill>
            </a:endParaRPr>
          </a:p>
          <a:p>
            <a:pPr algn="ctr"/>
            <a:r>
              <a:rPr lang="fr-FR" sz="1800" b="1" dirty="0">
                <a:solidFill>
                  <a:srgbClr val="0070C0"/>
                </a:solidFill>
              </a:rPr>
              <a:t>DU CONSEIL MUNICIPAL</a:t>
            </a:r>
            <a:endParaRPr lang="fr-FR" sz="1800" dirty="0">
              <a:solidFill>
                <a:srgbClr val="0070C0"/>
              </a:solidFill>
            </a:endParaRPr>
          </a:p>
          <a:p>
            <a:pPr algn="ctr"/>
            <a:r>
              <a:rPr lang="fr-FR" sz="1800" b="1" dirty="0">
                <a:solidFill>
                  <a:srgbClr val="0070C0"/>
                </a:solidFill>
              </a:rPr>
              <a:t>du 05 juin 2026</a:t>
            </a:r>
            <a:r>
              <a:rPr lang="fr-FR" sz="1800" dirty="0">
                <a:solidFill>
                  <a:srgbClr val="0070C0"/>
                </a:solidFill>
              </a:rPr>
              <a:t> </a:t>
            </a:r>
            <a:r>
              <a:rPr lang="fr-FR" sz="1800" b="1" dirty="0">
                <a:solidFill>
                  <a:srgbClr val="0070C0"/>
                </a:solidFill>
              </a:rPr>
              <a:t>à 17 h 30</a:t>
            </a:r>
            <a:endParaRPr lang="fr-FR" sz="1800" dirty="0">
              <a:solidFill>
                <a:srgbClr val="0070C0"/>
              </a:solidFill>
            </a:endParaRPr>
          </a:p>
          <a:p>
            <a:r>
              <a:rPr lang="fr-FR" b="1" dirty="0"/>
              <a:t> </a:t>
            </a:r>
            <a:endParaRPr lang="fr-FR" sz="900" dirty="0"/>
          </a:p>
          <a:p>
            <a:pPr algn="just"/>
            <a:r>
              <a:rPr lang="fr-FR" sz="900" b="1" dirty="0"/>
              <a:t>Présents</a:t>
            </a:r>
            <a:r>
              <a:rPr lang="fr-FR" sz="900" dirty="0"/>
              <a:t> : S. KIES, M. DELBARY, P. CONAN, P. RAVOUX,          S. DEXIDOUR, J. KIES, L. BUILLES, C. ROULET, S. PARGADE,   A. GASLARD, N. RAVENEL, C. VIERTEL,  V. LAFAYE et M. NEVEU.</a:t>
            </a:r>
          </a:p>
          <a:p>
            <a:r>
              <a:rPr lang="fr-FR" sz="900" dirty="0"/>
              <a:t> </a:t>
            </a:r>
          </a:p>
          <a:p>
            <a:r>
              <a:rPr lang="fr-FR" sz="900" b="1" dirty="0"/>
              <a:t>Représenté : </a:t>
            </a:r>
            <a:r>
              <a:rPr lang="fr-FR" sz="900" dirty="0"/>
              <a:t>Luc Frigo  est représenté par Pascale CONAN</a:t>
            </a:r>
            <a:endParaRPr lang="fr-FR" sz="900" b="1" dirty="0"/>
          </a:p>
          <a:p>
            <a:r>
              <a:rPr lang="fr-FR" sz="900" b="1" dirty="0"/>
              <a:t>Secrétaire de séance</a:t>
            </a:r>
            <a:r>
              <a:rPr lang="fr-FR" sz="900" dirty="0"/>
              <a:t> : Stéphanie DEXIDOUR</a:t>
            </a:r>
          </a:p>
          <a:p>
            <a:endParaRPr lang="fr-FR" sz="900" dirty="0"/>
          </a:p>
          <a:p>
            <a:r>
              <a:rPr lang="fr-FR" sz="1100" b="1" i="1" u="sng" dirty="0">
                <a:solidFill>
                  <a:srgbClr val="0070C0"/>
                </a:solidFill>
              </a:rPr>
              <a:t>Ordre du jour:</a:t>
            </a:r>
            <a:endParaRPr lang="fr-FR" sz="1100" dirty="0">
              <a:solidFill>
                <a:srgbClr val="0070C0"/>
              </a:solidFill>
            </a:endParaRPr>
          </a:p>
          <a:p>
            <a:pPr algn="just"/>
            <a:r>
              <a:rPr lang="fr-FR" sz="1100" i="1" dirty="0">
                <a:solidFill>
                  <a:srgbClr val="0070C0"/>
                </a:solidFill>
              </a:rPr>
              <a:t>Désignation des délégués titulaires et suppléants en vue de l’élection des Sénateurs</a:t>
            </a:r>
            <a:endParaRPr lang="fr-FR" sz="1100" dirty="0">
              <a:solidFill>
                <a:srgbClr val="0070C0"/>
              </a:solidFill>
            </a:endParaRPr>
          </a:p>
          <a:p>
            <a:pPr algn="just"/>
            <a:r>
              <a:rPr lang="fr-FR" sz="1100" b="1" i="1" dirty="0">
                <a:solidFill>
                  <a:srgbClr val="0070C0"/>
                </a:solidFill>
              </a:rPr>
              <a:t>Délibérations :</a:t>
            </a:r>
          </a:p>
          <a:p>
            <a:pPr algn="just"/>
            <a:r>
              <a:rPr lang="fr-FR" sz="1100" i="1" dirty="0">
                <a:solidFill>
                  <a:srgbClr val="0070C0"/>
                </a:solidFill>
              </a:rPr>
              <a:t>- Acquisition du cinéma « La salle des Myosotis »</a:t>
            </a:r>
          </a:p>
          <a:p>
            <a:pPr algn="just"/>
            <a:r>
              <a:rPr lang="fr-FR" sz="1100" i="1" dirty="0">
                <a:solidFill>
                  <a:srgbClr val="0070C0"/>
                </a:solidFill>
              </a:rPr>
              <a:t>- Désignation d’un correspondant défense</a:t>
            </a:r>
          </a:p>
          <a:p>
            <a:pPr algn="just"/>
            <a:r>
              <a:rPr lang="fr-FR" sz="1100" i="1" dirty="0">
                <a:solidFill>
                  <a:srgbClr val="0070C0"/>
                </a:solidFill>
              </a:rPr>
              <a:t>- Mise en place du chèque sport, culture et loisirs</a:t>
            </a:r>
          </a:p>
          <a:p>
            <a:pPr algn="just"/>
            <a:r>
              <a:rPr lang="fr-FR" sz="1100" i="1" dirty="0">
                <a:solidFill>
                  <a:srgbClr val="0070C0"/>
                </a:solidFill>
              </a:rPr>
              <a:t>- Signature du nouveau bail professionnel pour le   cabinet médical</a:t>
            </a:r>
          </a:p>
          <a:p>
            <a:pPr algn="just"/>
            <a:r>
              <a:rPr lang="fr-FR" sz="1100" i="1" dirty="0">
                <a:solidFill>
                  <a:srgbClr val="0070C0"/>
                </a:solidFill>
              </a:rPr>
              <a:t>- Suspension des travaux du cabinet médical pour l’accueil de deux nouveaux médecins</a:t>
            </a:r>
          </a:p>
          <a:p>
            <a:pPr algn="just"/>
            <a:r>
              <a:rPr lang="fr-FR" sz="1100" i="1" dirty="0">
                <a:solidFill>
                  <a:srgbClr val="0070C0"/>
                </a:solidFill>
              </a:rPr>
              <a:t>- Projet agrivoltaïque à </a:t>
            </a:r>
            <a:r>
              <a:rPr lang="fr-FR" sz="1100" i="1" dirty="0" err="1">
                <a:solidFill>
                  <a:srgbClr val="0070C0"/>
                </a:solidFill>
              </a:rPr>
              <a:t>Sallebruneau</a:t>
            </a:r>
            <a:r>
              <a:rPr lang="fr-FR" sz="1100" i="1" dirty="0">
                <a:solidFill>
                  <a:srgbClr val="0070C0"/>
                </a:solidFill>
              </a:rPr>
              <a:t> : présence de la Société Sweet Energie et de l’éleveur de porcs</a:t>
            </a:r>
          </a:p>
          <a:p>
            <a:pPr algn="just"/>
            <a:r>
              <a:rPr lang="fr-FR" sz="1100" i="1" dirty="0">
                <a:solidFill>
                  <a:srgbClr val="0070C0"/>
                </a:solidFill>
              </a:rPr>
              <a:t>- Etude de la possibilité de retrait du Syndicat Intercommunal Entente Pédagogique</a:t>
            </a:r>
          </a:p>
          <a:p>
            <a:r>
              <a:rPr lang="fr-FR" sz="1100" i="1" dirty="0">
                <a:solidFill>
                  <a:srgbClr val="0070C0"/>
                </a:solidFill>
              </a:rPr>
              <a:t>- Divers</a:t>
            </a:r>
          </a:p>
          <a:p>
            <a:endParaRPr lang="fr-FR" sz="1100" dirty="0"/>
          </a:p>
          <a:p>
            <a:r>
              <a:rPr lang="fr-FR" sz="1100" i="1" dirty="0"/>
              <a:t>Approbation du compte-rendu de la séance précédente.</a:t>
            </a:r>
          </a:p>
          <a:p>
            <a:endParaRPr lang="fr-FR" sz="1100" i="1" dirty="0"/>
          </a:p>
          <a:p>
            <a:endParaRPr lang="fr-FR" sz="1100" dirty="0"/>
          </a:p>
          <a:p>
            <a:pPr algn="just"/>
            <a:r>
              <a:rPr lang="fr-FR" sz="1100" b="1" u="sng" dirty="0"/>
              <a:t>1- DESIGNATION DES DELEGUES ET SUPPLEANTS EN VUE DE L’ELECTION DES SENATEURS</a:t>
            </a:r>
          </a:p>
          <a:p>
            <a:endParaRPr lang="fr-FR" sz="1100" dirty="0"/>
          </a:p>
          <a:p>
            <a:r>
              <a:rPr lang="fr-FR" sz="1100" dirty="0"/>
              <a:t>Monsieur le Préfet a publié un arrêté en date du 11 mai 2026 fixant  le nombre de :</a:t>
            </a:r>
          </a:p>
          <a:p>
            <a:endParaRPr lang="fr-FR" sz="1100" dirty="0"/>
          </a:p>
          <a:p>
            <a:r>
              <a:rPr lang="fr-FR" sz="1100" dirty="0"/>
              <a:t>• 3 délégués à élire</a:t>
            </a:r>
          </a:p>
          <a:p>
            <a:r>
              <a:rPr lang="fr-FR" sz="1100" dirty="0"/>
              <a:t>• 3 suppléants à élire</a:t>
            </a:r>
          </a:p>
          <a:p>
            <a:endParaRPr lang="fr-FR" sz="1100" dirty="0"/>
          </a:p>
          <a:p>
            <a:pPr marL="177800" lvl="0" algn="just"/>
            <a:r>
              <a:rPr lang="fr-FR" sz="1100" b="1" i="1" u="sng" dirty="0"/>
              <a:t>délégués : résultats du 1er tour du scrutin. </a:t>
            </a:r>
            <a:endParaRPr lang="fr-FR" sz="1100" dirty="0"/>
          </a:p>
          <a:p>
            <a:pPr algn="just"/>
            <a:r>
              <a:rPr lang="fr-FR" sz="1100" b="1" i="1" dirty="0"/>
              <a:t> </a:t>
            </a:r>
          </a:p>
          <a:p>
            <a:pPr algn="just"/>
            <a:r>
              <a:rPr lang="fr-FR" sz="1100" b="1" i="1" dirty="0"/>
              <a:t>Une  seule liste présentée :</a:t>
            </a:r>
          </a:p>
          <a:p>
            <a:pPr algn="just"/>
            <a:r>
              <a:rPr lang="fr-FR" sz="1100" b="1" i="1" dirty="0"/>
              <a:t>Michel DELBARY, Stéphanie PARGADE, Sandrine KIES</a:t>
            </a:r>
            <a:endParaRPr lang="fr-FR" sz="1100" dirty="0"/>
          </a:p>
          <a:p>
            <a:endParaRPr lang="fr-FR" sz="1100" dirty="0"/>
          </a:p>
          <a:p>
            <a:endParaRPr lang="fr-FR" sz="1100" dirty="0"/>
          </a:p>
          <a:p>
            <a:endParaRPr lang="fr-FR" sz="1100" dirty="0">
              <a:solidFill>
                <a:srgbClr val="0070C0"/>
              </a:solidFill>
            </a:endParaRPr>
          </a:p>
          <a:p>
            <a:endParaRPr lang="fr-FR" sz="1100" dirty="0"/>
          </a:p>
          <a:p>
            <a:r>
              <a:rPr lang="fr-FR" sz="1100" dirty="0"/>
              <a:t> </a:t>
            </a:r>
            <a:endParaRPr lang="fr-FR" sz="1100" b="1" dirty="0"/>
          </a:p>
          <a:p>
            <a:endParaRPr lang="fr-FR" sz="1100" dirty="0"/>
          </a:p>
        </p:txBody>
      </p:sp>
      <p:sp>
        <p:nvSpPr>
          <p:cNvPr id="7" name="ZoneTexte 6">
            <a:extLst>
              <a:ext uri="{FF2B5EF4-FFF2-40B4-BE49-F238E27FC236}">
                <a16:creationId xmlns:a16="http://schemas.microsoft.com/office/drawing/2014/main" id="{409C2A6B-1607-33A9-5D0D-ADB3C6B8E69A}"/>
              </a:ext>
            </a:extLst>
          </p:cNvPr>
          <p:cNvSpPr txBox="1"/>
          <p:nvPr/>
        </p:nvSpPr>
        <p:spPr>
          <a:xfrm>
            <a:off x="3578083" y="1411909"/>
            <a:ext cx="3027433" cy="8402300"/>
          </a:xfrm>
          <a:prstGeom prst="rect">
            <a:avLst/>
          </a:prstGeom>
          <a:noFill/>
        </p:spPr>
        <p:txBody>
          <a:bodyPr wrap="square" rtlCol="0">
            <a:spAutoFit/>
          </a:bodyPr>
          <a:lstStyle/>
          <a:p>
            <a:pPr algn="just"/>
            <a:r>
              <a:rPr lang="fr-FR" sz="1100" dirty="0"/>
              <a:t>Nombre de conseillers présents à l’appel n’ayant pas pris part au vote :</a:t>
            </a:r>
            <a:r>
              <a:rPr lang="fr-FR" sz="1100" b="1" dirty="0"/>
              <a:t> 0</a:t>
            </a:r>
            <a:r>
              <a:rPr lang="fr-FR" sz="1100" dirty="0"/>
              <a:t> </a:t>
            </a:r>
          </a:p>
          <a:p>
            <a:pPr algn="just"/>
            <a:r>
              <a:rPr lang="fr-FR" sz="1100" dirty="0"/>
              <a:t>Nombre de votants (enveloppes déposées) : </a:t>
            </a:r>
            <a:r>
              <a:rPr lang="fr-FR" sz="1100" b="1" dirty="0"/>
              <a:t>15</a:t>
            </a:r>
            <a:endParaRPr lang="fr-FR" sz="1100" dirty="0"/>
          </a:p>
          <a:p>
            <a:pPr algn="just"/>
            <a:r>
              <a:rPr lang="fr-FR" sz="1100" dirty="0"/>
              <a:t>Nombre suffrages déclarés nuls par le bureau : </a:t>
            </a:r>
            <a:r>
              <a:rPr lang="fr-FR" sz="1100" b="1" dirty="0"/>
              <a:t>0</a:t>
            </a:r>
            <a:endParaRPr lang="fr-FR" sz="1100" dirty="0"/>
          </a:p>
          <a:p>
            <a:pPr algn="just"/>
            <a:r>
              <a:rPr lang="fr-FR" sz="1100" dirty="0"/>
              <a:t>Nombre de suffrages blancs : </a:t>
            </a:r>
            <a:r>
              <a:rPr lang="fr-FR" sz="1100" b="1" dirty="0"/>
              <a:t>1</a:t>
            </a:r>
            <a:endParaRPr lang="fr-FR" sz="1100" dirty="0"/>
          </a:p>
          <a:p>
            <a:pPr algn="just"/>
            <a:r>
              <a:rPr lang="fr-FR" sz="1100" dirty="0"/>
              <a:t>Nombre de suffrages exprimés : </a:t>
            </a:r>
            <a:r>
              <a:rPr lang="fr-FR" sz="1100" b="1" dirty="0"/>
              <a:t>14</a:t>
            </a:r>
          </a:p>
          <a:p>
            <a:pPr algn="just"/>
            <a:r>
              <a:rPr lang="fr-FR" sz="1100" dirty="0"/>
              <a:t>Majorité absolue : 8</a:t>
            </a:r>
          </a:p>
          <a:p>
            <a:endParaRPr lang="fr-FR" sz="1100" dirty="0"/>
          </a:p>
          <a:p>
            <a:r>
              <a:rPr lang="fr-FR" sz="1100" dirty="0">
                <a:solidFill>
                  <a:srgbClr val="0070C0"/>
                </a:solidFill>
              </a:rPr>
              <a:t>Ont été proclamés délégués au 1</a:t>
            </a:r>
            <a:r>
              <a:rPr lang="fr-FR" sz="1100" baseline="30000" dirty="0">
                <a:solidFill>
                  <a:srgbClr val="0070C0"/>
                </a:solidFill>
              </a:rPr>
              <a:t>er</a:t>
            </a:r>
            <a:r>
              <a:rPr lang="fr-FR" sz="1100" dirty="0">
                <a:solidFill>
                  <a:srgbClr val="0070C0"/>
                </a:solidFill>
              </a:rPr>
              <a:t> tour et ont déclaré accepter le mandat : Michel DELBARY, Stéphanie PARGADE, Sandrine KIES . </a:t>
            </a:r>
          </a:p>
          <a:p>
            <a:pPr marL="273050" lvl="0" algn="just"/>
            <a:endParaRPr lang="fr-FR" sz="1100" b="1" i="1" u="sng" dirty="0"/>
          </a:p>
          <a:p>
            <a:pPr marL="273050" lvl="0" algn="just"/>
            <a:endParaRPr lang="fr-FR" sz="1100" b="1" i="1" u="sng" dirty="0"/>
          </a:p>
          <a:p>
            <a:pPr marL="273050" lvl="0" algn="just"/>
            <a:r>
              <a:rPr lang="fr-FR" sz="1100" b="1" i="1" u="sng" dirty="0"/>
              <a:t>suppléants : résultats du 1er tour du scrutin. </a:t>
            </a:r>
            <a:endParaRPr lang="fr-FR" sz="1100" dirty="0"/>
          </a:p>
          <a:p>
            <a:pPr algn="just"/>
            <a:r>
              <a:rPr lang="fr-FR" sz="1100" b="1" i="1" dirty="0"/>
              <a:t> </a:t>
            </a:r>
          </a:p>
          <a:p>
            <a:pPr algn="just"/>
            <a:r>
              <a:rPr lang="fr-FR" sz="1100" b="1" i="1" dirty="0"/>
              <a:t>Une seule liste présentée :</a:t>
            </a:r>
          </a:p>
          <a:p>
            <a:pPr algn="just"/>
            <a:r>
              <a:rPr lang="fr-FR" sz="1100" b="1" i="1" dirty="0"/>
              <a:t>Nicole RAVENEL, Stéphanie DEXIDOUR, Jordan KIES</a:t>
            </a:r>
            <a:endParaRPr lang="fr-FR" sz="1100" dirty="0"/>
          </a:p>
          <a:p>
            <a:pPr algn="just"/>
            <a:r>
              <a:rPr lang="fr-FR" sz="1100" dirty="0"/>
              <a:t>Nombre de conseillers présents à l’appel n’ayant pas pris part au vote :</a:t>
            </a:r>
            <a:r>
              <a:rPr lang="fr-FR" sz="1100" b="1" dirty="0"/>
              <a:t> 0</a:t>
            </a:r>
            <a:r>
              <a:rPr lang="fr-FR" sz="1100" dirty="0"/>
              <a:t> </a:t>
            </a:r>
          </a:p>
          <a:p>
            <a:pPr algn="just"/>
            <a:r>
              <a:rPr lang="fr-FR" sz="1100" dirty="0"/>
              <a:t>Nombre de votants (enveloppes déposées) : </a:t>
            </a:r>
            <a:r>
              <a:rPr lang="fr-FR" sz="1100" b="1" dirty="0"/>
              <a:t>15</a:t>
            </a:r>
            <a:endParaRPr lang="fr-FR" sz="1100" dirty="0"/>
          </a:p>
          <a:p>
            <a:pPr algn="just"/>
            <a:r>
              <a:rPr lang="fr-FR" sz="1100" dirty="0"/>
              <a:t>Nombre suffrages déclarés nuls par le bureau : </a:t>
            </a:r>
            <a:r>
              <a:rPr lang="fr-FR" sz="1100" b="1" dirty="0"/>
              <a:t>0</a:t>
            </a:r>
            <a:endParaRPr lang="fr-FR" sz="1100" dirty="0"/>
          </a:p>
          <a:p>
            <a:pPr algn="just"/>
            <a:r>
              <a:rPr lang="fr-FR" sz="1100" dirty="0"/>
              <a:t>Nombre de suffrages blancs : </a:t>
            </a:r>
            <a:r>
              <a:rPr lang="fr-FR" sz="1100" b="1" dirty="0"/>
              <a:t>1</a:t>
            </a:r>
            <a:endParaRPr lang="fr-FR" sz="1100" dirty="0"/>
          </a:p>
          <a:p>
            <a:pPr algn="just"/>
            <a:r>
              <a:rPr lang="fr-FR" sz="1100" dirty="0"/>
              <a:t>Nombre de suffrages exprimés : </a:t>
            </a:r>
            <a:r>
              <a:rPr lang="fr-FR" sz="1100" b="1" dirty="0"/>
              <a:t>14</a:t>
            </a:r>
          </a:p>
          <a:p>
            <a:pPr algn="just"/>
            <a:r>
              <a:rPr lang="fr-FR" sz="1100" dirty="0"/>
              <a:t>Majorité absolue : 8</a:t>
            </a:r>
          </a:p>
          <a:p>
            <a:endParaRPr lang="fr-FR" sz="1100" dirty="0">
              <a:solidFill>
                <a:srgbClr val="0070C0"/>
              </a:solidFill>
            </a:endParaRPr>
          </a:p>
          <a:p>
            <a:pPr algn="just"/>
            <a:r>
              <a:rPr lang="fr-FR" sz="1100" dirty="0">
                <a:solidFill>
                  <a:srgbClr val="0070C0"/>
                </a:solidFill>
              </a:rPr>
              <a:t>Ont été proclamés délégués suppléants au 1er tour et ont déclaré accepter le mandat : Nicole RAVENEL, Stéphanie DEXIDOUR, Jordan KIES. </a:t>
            </a:r>
          </a:p>
          <a:p>
            <a:pPr algn="just"/>
            <a:endParaRPr lang="fr-FR" sz="1100" b="1" i="1" u="sng" dirty="0"/>
          </a:p>
          <a:p>
            <a:pPr algn="just"/>
            <a:endParaRPr lang="fr-FR" sz="1100" b="1" i="1" u="sng" dirty="0"/>
          </a:p>
          <a:p>
            <a:r>
              <a:rPr lang="fr-FR" sz="1100" b="1" u="sng" dirty="0"/>
              <a:t>2 –  ACQUISITION D’UN ANCIEN CINEMA APPARTENANT A M. BERTRAND Franck et Mme DUPONT Sophie </a:t>
            </a:r>
          </a:p>
          <a:p>
            <a:pPr algn="r"/>
            <a:r>
              <a:rPr lang="fr-FR" sz="1100" b="1" dirty="0"/>
              <a:t>Délibération : DE_038_2026</a:t>
            </a:r>
          </a:p>
          <a:p>
            <a:endParaRPr lang="fr-FR" sz="1100" dirty="0"/>
          </a:p>
          <a:p>
            <a:pPr algn="just"/>
            <a:r>
              <a:rPr lang="fr-FR" sz="1100" dirty="0"/>
              <a:t>L’ancien cinéma "La salle des Myosotis", situé au bourg, appartenant à M. BERTRAND Franck et Mme DUPONT Sophie, est en vente.</a:t>
            </a:r>
          </a:p>
          <a:p>
            <a:pPr algn="just"/>
            <a:endParaRPr lang="fr-FR" sz="1100" dirty="0"/>
          </a:p>
          <a:p>
            <a:pPr algn="just"/>
            <a:r>
              <a:rPr lang="fr-FR" sz="1100" dirty="0"/>
              <a:t>L’achat de ce bâti présenterait un intérêt pour la commune afin de créer un espace culturel.</a:t>
            </a:r>
          </a:p>
          <a:p>
            <a:pPr algn="just"/>
            <a:endParaRPr lang="fr-FR" sz="1100" dirty="0"/>
          </a:p>
          <a:p>
            <a:pPr algn="just"/>
            <a:r>
              <a:rPr lang="fr-FR" sz="1100" dirty="0"/>
              <a:t>Après échanges avec les propriétaires, le prix de vente est fixé d’un commun accord à la somme de vingt-cinq mille euros (25 000 €). Les frais de notaire s’élèveraient à 2 500 €.</a:t>
            </a:r>
          </a:p>
          <a:p>
            <a:pPr algn="just"/>
            <a:endParaRPr lang="fr-FR" sz="1100" dirty="0"/>
          </a:p>
          <a:p>
            <a:endParaRPr lang="fr-FR"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6858000" cy="12502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AU CŒUR DU CONSEIL MUNICIPAL</a:t>
            </a:r>
          </a:p>
        </p:txBody>
      </p:sp>
      <p:sp>
        <p:nvSpPr>
          <p:cNvPr id="6" name="Rectangle 5"/>
          <p:cNvSpPr/>
          <p:nvPr/>
        </p:nvSpPr>
        <p:spPr>
          <a:xfrm>
            <a:off x="0" y="9568531"/>
            <a:ext cx="6858000" cy="3374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4" name="ZoneTexte 3">
            <a:extLst>
              <a:ext uri="{FF2B5EF4-FFF2-40B4-BE49-F238E27FC236}">
                <a16:creationId xmlns:a16="http://schemas.microsoft.com/office/drawing/2014/main" id="{FABAFA89-23FC-419B-5EEF-02E5BD465EEF}"/>
              </a:ext>
            </a:extLst>
          </p:cNvPr>
          <p:cNvSpPr txBox="1"/>
          <p:nvPr/>
        </p:nvSpPr>
        <p:spPr>
          <a:xfrm>
            <a:off x="275325" y="1364777"/>
            <a:ext cx="3027433" cy="8510022"/>
          </a:xfrm>
          <a:prstGeom prst="rect">
            <a:avLst/>
          </a:prstGeom>
          <a:noFill/>
        </p:spPr>
        <p:txBody>
          <a:bodyPr wrap="square" rtlCol="0">
            <a:spAutoFit/>
          </a:bodyPr>
          <a:lstStyle/>
          <a:p>
            <a:pPr algn="just"/>
            <a:r>
              <a:rPr lang="fr-FR" sz="1100" dirty="0"/>
              <a:t>Madame le Maire rappelle que la somme de       30 000 € a été votée au budget 2026 pour cette transaction.</a:t>
            </a:r>
          </a:p>
          <a:p>
            <a:pPr algn="just"/>
            <a:endParaRPr lang="fr-FR" sz="1100" dirty="0"/>
          </a:p>
          <a:p>
            <a:pPr algn="just"/>
            <a:r>
              <a:rPr lang="fr-FR" sz="1100" dirty="0"/>
              <a:t>Le Conseil municipal, à la majorité des membres présents et représentés, approuve cette acquisition et autorise Madame le Maire à signer l’acte notarié ainsi que tous documents nécessaires à la réalisation de cette acquisition ;</a:t>
            </a:r>
          </a:p>
          <a:p>
            <a:pPr algn="just"/>
            <a:r>
              <a:rPr lang="fr-FR" sz="1100" dirty="0"/>
              <a:t>Les frais de notaire et frais annexes seront à la charge de la commune.</a:t>
            </a:r>
          </a:p>
          <a:p>
            <a:pPr algn="just"/>
            <a:r>
              <a:rPr lang="fr-FR" sz="1100" dirty="0"/>
              <a:t>13 voix pour,    1 contre,    1 abstention</a:t>
            </a:r>
          </a:p>
          <a:p>
            <a:pPr algn="just"/>
            <a:endParaRPr lang="fr-FR" sz="1100" dirty="0"/>
          </a:p>
          <a:p>
            <a:pPr marL="177800" algn="just"/>
            <a:r>
              <a:rPr lang="fr-FR" sz="1100" b="1" i="1" dirty="0"/>
              <a:t>Monsieur LAFAYE demande que soit noté  :</a:t>
            </a:r>
          </a:p>
          <a:p>
            <a:pPr marL="177800" algn="just"/>
            <a:r>
              <a:rPr lang="fr-FR" sz="800" b="1" i="1" dirty="0"/>
              <a:t> </a:t>
            </a:r>
          </a:p>
          <a:p>
            <a:pPr marL="177800" algn="just"/>
            <a:r>
              <a:rPr lang="fr-FR" sz="1100" b="1" i="1" dirty="0"/>
              <a:t>« Que ce n’est pas son projet, qu’il n’est pas favorable à ce projet, qu’il s’interroge sur le montant des travaux conséquents, et qu’il trouve inutile ce projet pour notre commune » </a:t>
            </a:r>
          </a:p>
          <a:p>
            <a:endParaRPr lang="fr-FR" sz="1100" dirty="0"/>
          </a:p>
          <a:p>
            <a:endParaRPr lang="fr-FR" sz="1100" dirty="0"/>
          </a:p>
          <a:p>
            <a:r>
              <a:rPr lang="fr-FR" sz="1100" dirty="0"/>
              <a:t> </a:t>
            </a:r>
            <a:r>
              <a:rPr lang="fr-FR" sz="1100" b="1" u="sng" dirty="0"/>
              <a:t>3 – DESIGNATION CORRESPONDANT DEFENSE</a:t>
            </a:r>
          </a:p>
          <a:p>
            <a:pPr algn="r"/>
            <a:r>
              <a:rPr lang="fr-FR" sz="1100" b="1" dirty="0"/>
              <a:t>Délibération : DE_040_2026</a:t>
            </a:r>
          </a:p>
          <a:p>
            <a:endParaRPr lang="fr-FR" sz="1100" dirty="0"/>
          </a:p>
          <a:p>
            <a:pPr algn="just"/>
            <a:r>
              <a:rPr lang="fr-FR" sz="1100" dirty="0"/>
              <a:t>Chaque commune est invitée à désigner un correspondant défense parmi les membres du Conseil municipal. </a:t>
            </a:r>
          </a:p>
          <a:p>
            <a:pPr algn="just"/>
            <a:r>
              <a:rPr lang="fr-FR" sz="1100" dirty="0"/>
              <a:t>Le correspondant défense constitue un interlocuteur privilégié des autorités civiles et militaires pour les questions relatives à la défense nationale. Il participe à l’information et à la sensibilisation des administrés aux enjeux de défense, au devoir de mémoire et au lien Armées-Nation. </a:t>
            </a:r>
          </a:p>
          <a:p>
            <a:pPr algn="just"/>
            <a:r>
              <a:rPr lang="fr-FR" sz="1100" dirty="0"/>
              <a:t>Madame le Maire propose de désigner Christian VIERTEL en qualité de correspondant défense.</a:t>
            </a:r>
          </a:p>
          <a:p>
            <a:pPr algn="just"/>
            <a:r>
              <a:rPr lang="fr-FR" sz="1100" dirty="0"/>
              <a:t>Accord unanimité des membres présents et représentés.</a:t>
            </a:r>
          </a:p>
          <a:p>
            <a:endParaRPr lang="fr-FR" sz="1100" dirty="0"/>
          </a:p>
          <a:p>
            <a:pPr algn="just"/>
            <a:r>
              <a:rPr lang="fr-FR" sz="1100" b="1" u="sng" dirty="0"/>
              <a:t>4 – MISE EN PLACE D’UN DISPOSITIF « chèque sport culture loisirs » </a:t>
            </a:r>
          </a:p>
          <a:p>
            <a:pPr algn="r"/>
            <a:r>
              <a:rPr lang="fr-FR" sz="1100" b="1" dirty="0"/>
              <a:t>Délibération : DE_041_2026</a:t>
            </a:r>
          </a:p>
          <a:p>
            <a:pPr algn="just"/>
            <a:endParaRPr lang="fr-FR" sz="1100" dirty="0"/>
          </a:p>
          <a:p>
            <a:pPr algn="just"/>
            <a:r>
              <a:rPr lang="fr-FR" sz="1100" b="1" i="1" dirty="0"/>
              <a:t>Ce dispositif est rendu possible grâce au choix de la municipalité de ne pas maintenir le poste de 4ème adjoint, permettant ainsi de dégager les crédits nécessaires à ce financement.</a:t>
            </a:r>
            <a:endParaRPr lang="fr-FR" sz="1100" dirty="0"/>
          </a:p>
          <a:p>
            <a:pPr algn="just"/>
            <a:endParaRPr lang="fr-FR" sz="1100" dirty="0"/>
          </a:p>
        </p:txBody>
      </p:sp>
      <p:sp>
        <p:nvSpPr>
          <p:cNvPr id="11" name="ZoneTexte 10">
            <a:extLst>
              <a:ext uri="{FF2B5EF4-FFF2-40B4-BE49-F238E27FC236}">
                <a16:creationId xmlns:a16="http://schemas.microsoft.com/office/drawing/2014/main" id="{04DF0D00-F5B1-E630-3F92-1A9790E4F3C9}"/>
              </a:ext>
            </a:extLst>
          </p:cNvPr>
          <p:cNvSpPr txBox="1"/>
          <p:nvPr/>
        </p:nvSpPr>
        <p:spPr>
          <a:xfrm>
            <a:off x="3578084" y="1364777"/>
            <a:ext cx="3004592" cy="8510022"/>
          </a:xfrm>
          <a:prstGeom prst="rect">
            <a:avLst/>
          </a:prstGeom>
          <a:noFill/>
        </p:spPr>
        <p:txBody>
          <a:bodyPr wrap="square" rtlCol="0">
            <a:spAutoFit/>
          </a:bodyPr>
          <a:lstStyle/>
          <a:p>
            <a:pPr algn="just"/>
            <a:r>
              <a:rPr lang="fr-FR" sz="1100" dirty="0"/>
              <a:t>La commune souhaite soutenir la pratique sportive, culturelle et de loisirs des jeunes habitants de la commune tout en accompagnant le développement des associations communales.</a:t>
            </a:r>
          </a:p>
          <a:p>
            <a:pPr algn="just"/>
            <a:endParaRPr lang="fr-FR" sz="1100" dirty="0"/>
          </a:p>
          <a:p>
            <a:pPr algn="just"/>
            <a:r>
              <a:rPr lang="fr-FR" sz="1100" dirty="0"/>
              <a:t>Le «Chèque Sport Culture Loisirs», est destiné aux enfants domiciliés à Frontenac à titre de résidence principale, âgés de 1 à 18 ans au jour de l’inscription auprès d’une association communale. </a:t>
            </a:r>
          </a:p>
          <a:p>
            <a:pPr algn="just"/>
            <a:r>
              <a:rPr lang="fr-FR" sz="1100" dirty="0"/>
              <a:t>Cette aide est fixée à 50 € maximum par enfant et par saison, sans pouvoir excéder le montant réellement acquitté au titre de la cotisation ou de la licence annuelle.</a:t>
            </a:r>
          </a:p>
          <a:p>
            <a:pPr algn="just"/>
            <a:r>
              <a:rPr lang="fr-FR" sz="1100" dirty="0"/>
              <a:t>Une seule aide par enfant et par saison. Sans condition de ressources.</a:t>
            </a:r>
          </a:p>
          <a:p>
            <a:pPr algn="just"/>
            <a:r>
              <a:rPr lang="fr-FR" sz="1100" dirty="0"/>
              <a:t>Le dispositif sera réservé aux associations ayant leur siège social sur la commune ;</a:t>
            </a:r>
          </a:p>
          <a:p>
            <a:pPr algn="just"/>
            <a:endParaRPr lang="fr-FR" sz="800" dirty="0"/>
          </a:p>
          <a:p>
            <a:pPr algn="just"/>
            <a:r>
              <a:rPr lang="fr-FR" sz="1100" dirty="0"/>
              <a:t>Accord unanime des membres présents et représentés.</a:t>
            </a:r>
            <a:endParaRPr lang="fr-FR" sz="1100" b="1" dirty="0"/>
          </a:p>
          <a:p>
            <a:pPr algn="just"/>
            <a:endParaRPr lang="fr-FR" sz="1100" dirty="0"/>
          </a:p>
          <a:p>
            <a:pPr algn="just"/>
            <a:endParaRPr lang="fr-FR" sz="1100" dirty="0"/>
          </a:p>
          <a:p>
            <a:pPr algn="just"/>
            <a:endParaRPr lang="fr-FR" sz="1100" dirty="0"/>
          </a:p>
          <a:p>
            <a:pPr algn="just"/>
            <a:r>
              <a:rPr lang="fr-FR" sz="1100" b="1" u="sng" dirty="0"/>
              <a:t>5 – SIGNATURE D’UN NOUVEAU BAIL PROFESSIONNEL POUR LE CABINET MEDICAL COMMUNAL </a:t>
            </a:r>
            <a:endParaRPr lang="fr-FR" sz="1100" u="sng" dirty="0"/>
          </a:p>
          <a:p>
            <a:pPr algn="r"/>
            <a:r>
              <a:rPr lang="fr-FR" sz="1100" b="1" dirty="0"/>
              <a:t>Délibération : DE_039_2026</a:t>
            </a:r>
            <a:endParaRPr lang="fr-FR" sz="1100" dirty="0"/>
          </a:p>
          <a:p>
            <a:pPr algn="just"/>
            <a:endParaRPr lang="fr-FR" sz="1100" dirty="0"/>
          </a:p>
          <a:p>
            <a:pPr algn="just"/>
            <a:r>
              <a:rPr lang="fr-FR" sz="1100" dirty="0"/>
              <a:t>La commune met à disposition de la SCM de La Lirette, gérée par les Docteurs Olivier et Renaud, un cabinet médical situé au 11 place du 19 Mars 1962, en vertu d'un bail signé le 27 mars 2024.</a:t>
            </a:r>
          </a:p>
          <a:p>
            <a:pPr algn="just"/>
            <a:endParaRPr lang="fr-FR" sz="1100" dirty="0"/>
          </a:p>
          <a:p>
            <a:pPr algn="just"/>
            <a:r>
              <a:rPr lang="fr-FR" sz="1100" dirty="0"/>
              <a:t>Ce bail étant arrivé à échéance le 31 mars 2026, il est nécessaire de conclure un nouveau bail professionnel afin de poursuivre l'occupation des locaux dans un cadre juridique actualisé.</a:t>
            </a:r>
          </a:p>
          <a:p>
            <a:endParaRPr lang="fr-FR" sz="1100" dirty="0"/>
          </a:p>
          <a:p>
            <a:pPr algn="just"/>
            <a:r>
              <a:rPr lang="fr-FR" sz="1100" dirty="0"/>
              <a:t>Madame le Maire rappelle également que le loyer actuel s'élève à 300 € par mois. </a:t>
            </a:r>
          </a:p>
          <a:p>
            <a:pPr algn="just"/>
            <a:endParaRPr lang="fr-FR" sz="1100" dirty="0"/>
          </a:p>
          <a:p>
            <a:pPr algn="just"/>
            <a:r>
              <a:rPr lang="fr-FR" sz="1100" dirty="0"/>
              <a:t>Elle propose de conclure un nouveau bail professionnel d'une durée de six ans à compter du 1er avril 2026, de fixer le loyer mensuel à   400 €, de porter le délai de préavis de résiliation de trois à six mois et de maintenir les autres clauses du bail.</a:t>
            </a:r>
          </a:p>
          <a:p>
            <a:endParaRPr lang="fr-FR" sz="1100" dirty="0"/>
          </a:p>
          <a:p>
            <a:endParaRPr lang="fr-FR"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C34C9-7FEE-C695-732D-9F715433C45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FA1AF0C-73A6-2A54-047E-B35A23F3A089}"/>
              </a:ext>
            </a:extLst>
          </p:cNvPr>
          <p:cNvSpPr/>
          <p:nvPr/>
        </p:nvSpPr>
        <p:spPr>
          <a:xfrm>
            <a:off x="0" y="0"/>
            <a:ext cx="6858000" cy="12502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AU CŒUR DU CONSEIL MUNICIPAL</a:t>
            </a:r>
          </a:p>
        </p:txBody>
      </p:sp>
      <p:sp>
        <p:nvSpPr>
          <p:cNvPr id="6" name="Rectangle 5">
            <a:extLst>
              <a:ext uri="{FF2B5EF4-FFF2-40B4-BE49-F238E27FC236}">
                <a16:creationId xmlns:a16="http://schemas.microsoft.com/office/drawing/2014/main" id="{7464A8C1-50BF-4A1D-E4C1-6B46D35B3A77}"/>
              </a:ext>
            </a:extLst>
          </p:cNvPr>
          <p:cNvSpPr/>
          <p:nvPr/>
        </p:nvSpPr>
        <p:spPr>
          <a:xfrm>
            <a:off x="0" y="9568531"/>
            <a:ext cx="6858000" cy="3374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4" name="ZoneTexte 3">
            <a:extLst>
              <a:ext uri="{FF2B5EF4-FFF2-40B4-BE49-F238E27FC236}">
                <a16:creationId xmlns:a16="http://schemas.microsoft.com/office/drawing/2014/main" id="{CCC3D006-535F-4E9D-4C9F-C022F7A53A81}"/>
              </a:ext>
            </a:extLst>
          </p:cNvPr>
          <p:cNvSpPr txBox="1"/>
          <p:nvPr/>
        </p:nvSpPr>
        <p:spPr>
          <a:xfrm>
            <a:off x="275325" y="1364777"/>
            <a:ext cx="3027433" cy="8079135"/>
          </a:xfrm>
          <a:prstGeom prst="rect">
            <a:avLst/>
          </a:prstGeom>
          <a:noFill/>
        </p:spPr>
        <p:txBody>
          <a:bodyPr wrap="square" rtlCol="0">
            <a:spAutoFit/>
          </a:bodyPr>
          <a:lstStyle/>
          <a:p>
            <a:pPr algn="just"/>
            <a:r>
              <a:rPr lang="fr-FR" sz="1100" dirty="0"/>
              <a:t>Après en avoir délibéré, le Conseil municipal approuve la conclusion d'un nouveau bail professionnel d'une durée de six ans avec la SCM de La Lirette pour les locaux situés 11 place du 19 Mars 1962 à Frontenac. Il fixe le montant du loyer à 400 € par mois à compter du 1er avril 2026, porte le délai de préavis de résiliation à six mois et précise que ce nouveau bail prendra effet au 1er avril 2026. Il annulera et remplacera le bail signé le 27 mars 2024.</a:t>
            </a:r>
          </a:p>
          <a:p>
            <a:pPr algn="just"/>
            <a:endParaRPr lang="fr-FR" sz="1100" dirty="0"/>
          </a:p>
          <a:p>
            <a:pPr algn="just"/>
            <a:r>
              <a:rPr lang="fr-FR" sz="1100" dirty="0"/>
              <a:t>Le Conseil municipal autorise Madame le Maire à signer ledit bail ainsi que tout document nécessaire à l'exécution de la présente délibération.</a:t>
            </a:r>
          </a:p>
          <a:p>
            <a:pPr algn="just"/>
            <a:endParaRPr lang="fr-FR" sz="1100" dirty="0"/>
          </a:p>
          <a:p>
            <a:pPr algn="just"/>
            <a:r>
              <a:rPr lang="fr-FR" sz="1100" dirty="0"/>
              <a:t>Accord unanime des membres présents et représentés.</a:t>
            </a:r>
            <a:endParaRPr lang="fr-FR" sz="1100" b="1" dirty="0"/>
          </a:p>
          <a:p>
            <a:endParaRPr lang="fr-FR" sz="1100" b="1" dirty="0"/>
          </a:p>
          <a:p>
            <a:pPr algn="just"/>
            <a:r>
              <a:rPr lang="fr-FR" sz="1100" b="1" u="sng" dirty="0"/>
              <a:t>6 – SUSPENSION DU PROJET DE TRAVAUX AU CABINET MEDICAL COMMUNAL</a:t>
            </a:r>
            <a:endParaRPr lang="fr-FR" sz="1100" b="1" dirty="0"/>
          </a:p>
          <a:p>
            <a:pPr algn="r"/>
            <a:r>
              <a:rPr lang="fr-FR" sz="1200" b="1" dirty="0"/>
              <a:t>Délibération : DE_043_2026</a:t>
            </a:r>
          </a:p>
          <a:p>
            <a:pPr algn="just"/>
            <a:endParaRPr lang="fr-FR" sz="1200" dirty="0"/>
          </a:p>
          <a:p>
            <a:pPr algn="just"/>
            <a:r>
              <a:rPr lang="fr-FR" sz="1100" dirty="0"/>
              <a:t>La municipalité précédente a engagé un projet de travaux au sein du cabinet médical communal, notamment pour la création d’une ouverture en façade destinée à permettre l’accueil de deux nouveaux médecins. </a:t>
            </a:r>
          </a:p>
          <a:p>
            <a:pPr algn="just"/>
            <a:endParaRPr lang="fr-FR" sz="1100" dirty="0"/>
          </a:p>
          <a:p>
            <a:pPr algn="just"/>
            <a:r>
              <a:rPr lang="fr-FR" sz="1100" dirty="0"/>
              <a:t>Ces travaux ont fait l’objet de devis signés avec plusieurs entreprises mais aucune autorisation d’urbanisme ni demande d’autorisation de travaux n’a été déposée à ce jour.</a:t>
            </a:r>
          </a:p>
          <a:p>
            <a:pPr algn="just"/>
            <a:r>
              <a:rPr lang="fr-FR" sz="1100" dirty="0"/>
              <a:t>En l’absence des autorisations administratives requises, les travaux ne peuvent légalement être entrepris. Il appartient à la commune de sécuriser juridiquement ce dossier avant toute poursuite des engagements pris.</a:t>
            </a:r>
          </a:p>
          <a:p>
            <a:endParaRPr lang="fr-FR" sz="1100" dirty="0"/>
          </a:p>
          <a:p>
            <a:pPr algn="just"/>
            <a:r>
              <a:rPr lang="fr-FR" sz="1100" dirty="0">
                <a:cs typeface="Times New Roman" panose="02020603050405020304" pitchFamily="18" charset="0"/>
              </a:rPr>
              <a:t>Après en avoir délibéré, le Conseil municipal décide, à l'unanimité des membres présents et représentés de suspendre le projet de travaux envisagé au cabinet médical communal. </a:t>
            </a:r>
          </a:p>
          <a:p>
            <a:pPr algn="just"/>
            <a:endParaRPr lang="fr-FR" sz="1100" dirty="0">
              <a:cs typeface="Times New Roman" panose="02020603050405020304" pitchFamily="18" charset="0"/>
            </a:endParaRPr>
          </a:p>
          <a:p>
            <a:pPr algn="just"/>
            <a:r>
              <a:rPr lang="fr-FR" sz="1100" dirty="0">
                <a:cs typeface="Times New Roman" panose="02020603050405020304" pitchFamily="18" charset="0"/>
              </a:rPr>
              <a:t>Madame le Maire et Madame CONAN ont rencontré le Docteur Renaud. </a:t>
            </a:r>
          </a:p>
          <a:p>
            <a:endParaRPr lang="fr-FR" sz="1100" dirty="0"/>
          </a:p>
        </p:txBody>
      </p:sp>
      <p:sp>
        <p:nvSpPr>
          <p:cNvPr id="11" name="ZoneTexte 10">
            <a:extLst>
              <a:ext uri="{FF2B5EF4-FFF2-40B4-BE49-F238E27FC236}">
                <a16:creationId xmlns:a16="http://schemas.microsoft.com/office/drawing/2014/main" id="{49413303-47AF-89B0-BFA5-A66117E6CAE3}"/>
              </a:ext>
            </a:extLst>
          </p:cNvPr>
          <p:cNvSpPr txBox="1"/>
          <p:nvPr/>
        </p:nvSpPr>
        <p:spPr>
          <a:xfrm>
            <a:off x="3578084" y="1364777"/>
            <a:ext cx="3004592" cy="8356134"/>
          </a:xfrm>
          <a:prstGeom prst="rect">
            <a:avLst/>
          </a:prstGeom>
          <a:noFill/>
        </p:spPr>
        <p:txBody>
          <a:bodyPr wrap="square" rtlCol="0">
            <a:spAutoFit/>
          </a:bodyPr>
          <a:lstStyle/>
          <a:p>
            <a:pPr algn="just"/>
            <a:r>
              <a:rPr lang="fr-FR" sz="1100" dirty="0">
                <a:cs typeface="Times New Roman" panose="02020603050405020304" pitchFamily="18" charset="0"/>
              </a:rPr>
              <a:t>Au cours de cet échange, le Docteur Renaud a affirmé son souhait de poursuivre son activité sur</a:t>
            </a:r>
            <a:endParaRPr lang="fr-FR" sz="1100" dirty="0"/>
          </a:p>
          <a:p>
            <a:pPr algn="just"/>
            <a:r>
              <a:rPr lang="fr-FR" sz="1100" dirty="0">
                <a:cs typeface="Times New Roman" panose="02020603050405020304" pitchFamily="18" charset="0"/>
              </a:rPr>
              <a:t>la commune. L'ensemble du conseil municipal se déclare très favorable à son maintien. </a:t>
            </a:r>
          </a:p>
          <a:p>
            <a:pPr algn="just"/>
            <a:endParaRPr lang="fr-FR" sz="1100" b="1" u="sng" dirty="0"/>
          </a:p>
          <a:p>
            <a:pPr algn="just"/>
            <a:r>
              <a:rPr lang="fr-FR" sz="1100" b="1" u="sng" dirty="0"/>
              <a:t>7 – COMPLEMENT A LA DELIBERATION n°016_2026 RELATIVE A LA DESIGNATION DES REPRESENTANTS DE LA COMMUNE AU SEIN DU SIEA DE RAUZAN</a:t>
            </a:r>
            <a:endParaRPr lang="fr-FR" sz="1100" dirty="0"/>
          </a:p>
          <a:p>
            <a:pPr algn="r"/>
            <a:r>
              <a:rPr lang="fr-FR" sz="1200" b="1" dirty="0"/>
              <a:t>Délibération : DE_045_2026</a:t>
            </a:r>
          </a:p>
          <a:p>
            <a:pPr algn="just"/>
            <a:endParaRPr lang="fr-FR" sz="1100" dirty="0"/>
          </a:p>
          <a:p>
            <a:pPr algn="just"/>
            <a:r>
              <a:rPr lang="fr-FR" sz="1100" dirty="0"/>
              <a:t>Madame le Maire rappelle au Conseil municipal que, par délibération n° 016_2026 en date du    06 avril 2026, le Conseil municipal a procédé à l'élection des représentants de la commune au sein du SIEA (eau et assainissement) de Rauzan. </a:t>
            </a:r>
          </a:p>
          <a:p>
            <a:pPr algn="just"/>
            <a:endParaRPr lang="fr-FR" sz="1100" dirty="0"/>
          </a:p>
          <a:p>
            <a:pPr algn="just"/>
            <a:r>
              <a:rPr lang="fr-FR" sz="1100" dirty="0"/>
              <a:t>L’arrêté préfectoral du 16 avril 2026 prévoit la représentation de la commune par deux délégués titulaires et deux délégués suppléants. </a:t>
            </a:r>
          </a:p>
          <a:p>
            <a:pPr algn="just"/>
            <a:endParaRPr lang="fr-FR" sz="1100" dirty="0"/>
          </a:p>
          <a:p>
            <a:pPr algn="just"/>
            <a:r>
              <a:rPr lang="fr-FR" sz="1100" dirty="0"/>
              <a:t>A la demande de la Préfecture, cette délibération vient compléter la délibération n° 016_2026.</a:t>
            </a:r>
          </a:p>
          <a:p>
            <a:pPr algn="just"/>
            <a:endParaRPr lang="fr-FR" sz="800" dirty="0"/>
          </a:p>
          <a:p>
            <a:pPr algn="just"/>
            <a:r>
              <a:rPr lang="fr-FR" sz="1200" dirty="0"/>
              <a:t> </a:t>
            </a:r>
          </a:p>
          <a:p>
            <a:pPr algn="just"/>
            <a:r>
              <a:rPr lang="fr-FR" sz="1200" dirty="0"/>
              <a:t>Le Conseil municipal, après en avoir délibéré, désigne, à l’unanimité des membres présents et représentés, les représentants complémentaires suivants : </a:t>
            </a:r>
          </a:p>
          <a:p>
            <a:pPr algn="just"/>
            <a:endParaRPr lang="fr-FR" sz="1200" dirty="0"/>
          </a:p>
          <a:p>
            <a:pPr algn="just"/>
            <a:r>
              <a:rPr lang="fr-FR" sz="1200" dirty="0"/>
              <a:t>• Deuxième délégué titulaire : </a:t>
            </a:r>
          </a:p>
          <a:p>
            <a:pPr algn="just"/>
            <a:r>
              <a:rPr lang="fr-FR" sz="1200" dirty="0"/>
              <a:t>Mme ROULET Catherine </a:t>
            </a:r>
          </a:p>
          <a:p>
            <a:pPr algn="just"/>
            <a:r>
              <a:rPr lang="fr-FR" sz="1200" dirty="0"/>
              <a:t>• Deuxième délégué suppléant : </a:t>
            </a:r>
          </a:p>
          <a:p>
            <a:pPr algn="just"/>
            <a:r>
              <a:rPr lang="fr-FR" sz="1200" dirty="0"/>
              <a:t>Mme DEXIDOUR Stéphanie </a:t>
            </a:r>
          </a:p>
          <a:p>
            <a:pPr algn="just"/>
            <a:r>
              <a:rPr lang="fr-FR" sz="1200" dirty="0"/>
              <a:t> </a:t>
            </a:r>
          </a:p>
          <a:p>
            <a:pPr algn="just"/>
            <a:r>
              <a:rPr lang="fr-FR" sz="1200" dirty="0"/>
              <a:t> </a:t>
            </a:r>
          </a:p>
          <a:p>
            <a:pPr algn="just"/>
            <a:r>
              <a:rPr lang="fr-FR" sz="1200" b="1" i="1" dirty="0"/>
              <a:t>Délégués titulaires :</a:t>
            </a:r>
            <a:endParaRPr lang="fr-FR" sz="1200" dirty="0"/>
          </a:p>
          <a:p>
            <a:pPr algn="just"/>
            <a:r>
              <a:rPr lang="fr-FR" sz="1200" dirty="0"/>
              <a:t>• M. RAVOUX Philippe, désigné par délibération n° 016_2026</a:t>
            </a:r>
          </a:p>
          <a:p>
            <a:pPr algn="just"/>
            <a:r>
              <a:rPr lang="fr-FR" sz="1200" dirty="0"/>
              <a:t>• Mme ROULET Catherine</a:t>
            </a:r>
          </a:p>
          <a:p>
            <a:pPr algn="just"/>
            <a:r>
              <a:rPr lang="fr-FR" sz="1200" dirty="0"/>
              <a:t> </a:t>
            </a:r>
          </a:p>
          <a:p>
            <a:pPr algn="just"/>
            <a:r>
              <a:rPr lang="fr-FR" sz="1200" b="1" i="1" dirty="0"/>
              <a:t>Délégués suppléants :</a:t>
            </a:r>
            <a:endParaRPr lang="fr-FR" sz="1200" dirty="0"/>
          </a:p>
          <a:p>
            <a:pPr algn="just"/>
            <a:r>
              <a:rPr lang="fr-FR" sz="1200" dirty="0"/>
              <a:t>• M. VIERTEL Christian, désigné par délibération n° 016_2026</a:t>
            </a:r>
          </a:p>
          <a:p>
            <a:pPr algn="just"/>
            <a:r>
              <a:rPr lang="fr-FR" sz="1200" dirty="0"/>
              <a:t>• Mme DEXIDOUR Stéphanie</a:t>
            </a:r>
          </a:p>
          <a:p>
            <a:pPr algn="just"/>
            <a:r>
              <a:rPr lang="fr-FR" sz="1200" dirty="0"/>
              <a:t> </a:t>
            </a:r>
          </a:p>
          <a:p>
            <a:pPr algn="just"/>
            <a:endParaRPr lang="fr-FR" sz="1100" dirty="0"/>
          </a:p>
        </p:txBody>
      </p:sp>
    </p:spTree>
    <p:extLst>
      <p:ext uri="{BB962C8B-B14F-4D97-AF65-F5344CB8AC3E}">
        <p14:creationId xmlns:p14="http://schemas.microsoft.com/office/powerpoint/2010/main" val="826891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6858000" cy="12502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AU CŒUR DU CONSEIL MUNICIPAL</a:t>
            </a:r>
          </a:p>
        </p:txBody>
      </p:sp>
      <p:sp>
        <p:nvSpPr>
          <p:cNvPr id="6" name="Rectangle 5"/>
          <p:cNvSpPr/>
          <p:nvPr/>
        </p:nvSpPr>
        <p:spPr>
          <a:xfrm>
            <a:off x="0" y="9568531"/>
            <a:ext cx="6858000" cy="3374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3" name="ZoneTexte 2">
            <a:extLst>
              <a:ext uri="{FF2B5EF4-FFF2-40B4-BE49-F238E27FC236}">
                <a16:creationId xmlns:a16="http://schemas.microsoft.com/office/drawing/2014/main" id="{3E859F87-E8A9-40EA-CC08-8F167D577C93}"/>
              </a:ext>
            </a:extLst>
          </p:cNvPr>
          <p:cNvSpPr txBox="1"/>
          <p:nvPr/>
        </p:nvSpPr>
        <p:spPr>
          <a:xfrm>
            <a:off x="261676" y="1411909"/>
            <a:ext cx="3027433" cy="1015663"/>
          </a:xfrm>
          <a:prstGeom prst="rect">
            <a:avLst/>
          </a:prstGeom>
          <a:noFill/>
        </p:spPr>
        <p:txBody>
          <a:bodyPr wrap="square" rtlCol="0">
            <a:spAutoFit/>
          </a:bodyPr>
          <a:lstStyle/>
          <a:p>
            <a:endParaRPr lang="fr-FR" sz="1200" dirty="0"/>
          </a:p>
          <a:p>
            <a:endParaRPr lang="fr-FR" sz="1200" dirty="0"/>
          </a:p>
          <a:p>
            <a:pPr algn="just"/>
            <a:endParaRPr lang="fr-FR" sz="1200" dirty="0"/>
          </a:p>
          <a:p>
            <a:endParaRPr lang="fr-FR" sz="1200" dirty="0"/>
          </a:p>
          <a:p>
            <a:endParaRPr lang="fr-FR" sz="1200" dirty="0"/>
          </a:p>
        </p:txBody>
      </p:sp>
      <p:sp>
        <p:nvSpPr>
          <p:cNvPr id="7" name="ZoneTexte 6">
            <a:extLst>
              <a:ext uri="{FF2B5EF4-FFF2-40B4-BE49-F238E27FC236}">
                <a16:creationId xmlns:a16="http://schemas.microsoft.com/office/drawing/2014/main" id="{FD628A13-9B97-4FCB-1AE2-9345B9345EDC}"/>
              </a:ext>
            </a:extLst>
          </p:cNvPr>
          <p:cNvSpPr txBox="1"/>
          <p:nvPr/>
        </p:nvSpPr>
        <p:spPr>
          <a:xfrm>
            <a:off x="3568892" y="1411909"/>
            <a:ext cx="3027433" cy="769441"/>
          </a:xfrm>
          <a:prstGeom prst="rect">
            <a:avLst/>
          </a:prstGeom>
          <a:noFill/>
        </p:spPr>
        <p:txBody>
          <a:bodyPr wrap="square" rtlCol="0">
            <a:spAutoFit/>
          </a:bodyPr>
          <a:lstStyle/>
          <a:p>
            <a:pPr algn="just"/>
            <a:endParaRPr lang="fr-FR" sz="1100" dirty="0"/>
          </a:p>
          <a:p>
            <a:pPr algn="just"/>
            <a:endParaRPr lang="fr-FR" sz="1100" dirty="0"/>
          </a:p>
          <a:p>
            <a:pPr algn="just"/>
            <a:endParaRPr lang="fr-FR" sz="1100" dirty="0"/>
          </a:p>
          <a:p>
            <a:pPr algn="just"/>
            <a:endParaRPr lang="fr-FR" sz="1100" dirty="0"/>
          </a:p>
        </p:txBody>
      </p:sp>
      <p:sp>
        <p:nvSpPr>
          <p:cNvPr id="4" name="ZoneTexte 3">
            <a:extLst>
              <a:ext uri="{FF2B5EF4-FFF2-40B4-BE49-F238E27FC236}">
                <a16:creationId xmlns:a16="http://schemas.microsoft.com/office/drawing/2014/main" id="{44AFC505-5991-8D47-9EB1-2EE47A4836AA}"/>
              </a:ext>
            </a:extLst>
          </p:cNvPr>
          <p:cNvSpPr txBox="1"/>
          <p:nvPr/>
        </p:nvSpPr>
        <p:spPr>
          <a:xfrm>
            <a:off x="3568891" y="1411909"/>
            <a:ext cx="3027433" cy="1446550"/>
          </a:xfrm>
          <a:prstGeom prst="rect">
            <a:avLst/>
          </a:prstGeom>
          <a:noFill/>
        </p:spPr>
        <p:txBody>
          <a:bodyPr wrap="square" rtlCol="0">
            <a:spAutoFit/>
          </a:bodyPr>
          <a:lstStyle/>
          <a:p>
            <a:pPr algn="just"/>
            <a:endParaRPr lang="fr-FR" sz="1100" dirty="0"/>
          </a:p>
          <a:p>
            <a:pPr algn="just"/>
            <a:endParaRPr lang="fr-FR" sz="1100" dirty="0"/>
          </a:p>
          <a:p>
            <a:pPr algn="just"/>
            <a:endParaRPr lang="fr-FR" sz="1100" dirty="0"/>
          </a:p>
          <a:p>
            <a:pPr algn="just"/>
            <a:endParaRPr lang="fr-FR" sz="1100" dirty="0"/>
          </a:p>
          <a:p>
            <a:pPr algn="just"/>
            <a:endParaRPr lang="fr-FR" sz="1100" dirty="0"/>
          </a:p>
          <a:p>
            <a:pPr algn="just"/>
            <a:endParaRPr lang="fr-FR" sz="1100" dirty="0"/>
          </a:p>
          <a:p>
            <a:pPr algn="just"/>
            <a:endParaRPr lang="fr-FR" sz="1100" dirty="0"/>
          </a:p>
          <a:p>
            <a:pPr algn="just"/>
            <a:endParaRPr lang="fr-FR" sz="1100" dirty="0"/>
          </a:p>
        </p:txBody>
      </p:sp>
      <p:sp>
        <p:nvSpPr>
          <p:cNvPr id="8" name="ZoneTexte 7">
            <a:extLst>
              <a:ext uri="{FF2B5EF4-FFF2-40B4-BE49-F238E27FC236}">
                <a16:creationId xmlns:a16="http://schemas.microsoft.com/office/drawing/2014/main" id="{BDE1D412-9419-F16C-807E-135B29D7F18A}"/>
              </a:ext>
            </a:extLst>
          </p:cNvPr>
          <p:cNvSpPr txBox="1"/>
          <p:nvPr/>
        </p:nvSpPr>
        <p:spPr>
          <a:xfrm>
            <a:off x="275325" y="1364777"/>
            <a:ext cx="3027433" cy="8556188"/>
          </a:xfrm>
          <a:prstGeom prst="rect">
            <a:avLst/>
          </a:prstGeom>
          <a:noFill/>
        </p:spPr>
        <p:txBody>
          <a:bodyPr wrap="square" rtlCol="0">
            <a:spAutoFit/>
          </a:bodyPr>
          <a:lstStyle/>
          <a:p>
            <a:pPr algn="just"/>
            <a:r>
              <a:rPr lang="fr-FR" sz="1100" b="1" u="sng" dirty="0"/>
              <a:t>8 – PROJET AGRIVOLTAIQUE A SALLEBRUNEAU – Présence de l’éleveur de porc et de la Société Sweet Energie</a:t>
            </a:r>
            <a:endParaRPr lang="fr-FR" sz="1100" dirty="0"/>
          </a:p>
          <a:p>
            <a:pPr algn="just"/>
            <a:endParaRPr lang="fr-FR" sz="1100" dirty="0"/>
          </a:p>
          <a:p>
            <a:pPr algn="just"/>
            <a:r>
              <a:rPr lang="fr-FR" sz="1100" dirty="0"/>
              <a:t>Présentation du projet à l’ensemble du conseil municipal, accompagnée de la remise de documents explicatifs. </a:t>
            </a:r>
          </a:p>
          <a:p>
            <a:pPr algn="just"/>
            <a:endParaRPr lang="fr-FR" sz="1100" dirty="0"/>
          </a:p>
          <a:p>
            <a:pPr algn="just"/>
            <a:r>
              <a:rPr lang="fr-FR" sz="1100" dirty="0"/>
              <a:t>Une réunion publique sera organisée en septembre 2026 afin de présenter le projet à la population, d’en exposer les objectifs et de répondre aux questions des administrés.</a:t>
            </a:r>
          </a:p>
          <a:p>
            <a:pPr algn="just"/>
            <a:endParaRPr lang="fr-FR" sz="1100" dirty="0"/>
          </a:p>
          <a:p>
            <a:pPr algn="just"/>
            <a:r>
              <a:rPr lang="fr-FR" sz="1100" dirty="0"/>
              <a:t>Angelina GASLARD quitte la séance à 19 h 29.</a:t>
            </a:r>
          </a:p>
          <a:p>
            <a:pPr algn="just"/>
            <a:endParaRPr lang="fr-FR" sz="1100" dirty="0"/>
          </a:p>
          <a:p>
            <a:pPr algn="just"/>
            <a:endParaRPr lang="fr-FR" sz="1100" dirty="0"/>
          </a:p>
          <a:p>
            <a:pPr algn="just"/>
            <a:r>
              <a:rPr lang="fr-FR" sz="1100" b="1" u="sng" dirty="0"/>
              <a:t>9 – ETUDE DE LA POSSIBILITE DE RETRAIT DU SYNDICAT INTERCOMMUNAL « Entente Pédagogique »</a:t>
            </a:r>
            <a:r>
              <a:rPr lang="fr-FR" sz="1100" b="1" dirty="0"/>
              <a:t>           Délibération : DE_046_2026</a:t>
            </a:r>
          </a:p>
          <a:p>
            <a:pPr algn="just"/>
            <a:endParaRPr lang="fr-FR" sz="1100" dirty="0"/>
          </a:p>
          <a:p>
            <a:pPr algn="just"/>
            <a:r>
              <a:rPr lang="fr-FR" sz="1100" dirty="0"/>
              <a:t>Madame le Maire propose d'engager une réflexion sur l'opportunité d'un éventuel retrait de la commune du Syndicat Intercommunal de Regroupement Pédagogique (SIRP) « Entente pédagogique », au regard des éléments suivants :</a:t>
            </a:r>
          </a:p>
          <a:p>
            <a:pPr algn="just"/>
            <a:endParaRPr lang="fr-FR" sz="1100" dirty="0"/>
          </a:p>
          <a:p>
            <a:pPr marL="171450" lvl="0" indent="-171450" algn="just">
              <a:buFont typeface="Arial" panose="020B0604020202020204" pitchFamily="34" charset="0"/>
              <a:buChar char="•"/>
            </a:pPr>
            <a:r>
              <a:rPr lang="fr-FR" sz="1100" dirty="0"/>
              <a:t>les évolutions démographiques constatées sur le territoire et la baisse progressive du nombre d'enfants en âge d'être scolarisés entraînent une diminution des effectifs scolaires au sein du SIRP ;</a:t>
            </a:r>
          </a:p>
          <a:p>
            <a:pPr marL="171450" lvl="0" indent="-171450" algn="just">
              <a:buFont typeface="Arial" panose="020B0604020202020204" pitchFamily="34" charset="0"/>
              <a:buChar char="•"/>
            </a:pPr>
            <a:r>
              <a:rPr lang="fr-FR" sz="1100" dirty="0"/>
              <a:t>une classe de l'école de Frontenac sera fermée à compter de la rentrée scolaire de septembre 2026 ;</a:t>
            </a:r>
          </a:p>
          <a:p>
            <a:pPr marL="171450" lvl="0" indent="-171450" algn="just">
              <a:buFont typeface="Arial" panose="020B0604020202020204" pitchFamily="34" charset="0"/>
              <a:buChar char="•"/>
            </a:pPr>
            <a:endParaRPr lang="fr-FR" sz="1100" dirty="0"/>
          </a:p>
          <a:p>
            <a:pPr marL="171450" lvl="0" indent="-171450" algn="just">
              <a:buFont typeface="Arial" panose="020B0604020202020204" pitchFamily="34" charset="0"/>
              <a:buChar char="•"/>
            </a:pPr>
            <a:r>
              <a:rPr lang="fr-FR" sz="1100" dirty="0"/>
              <a:t>la participation financière de la commune au fonctionnement du SIRP constitue l'un des principaux postes de dépenses du budget de fonctionnement ;</a:t>
            </a:r>
          </a:p>
          <a:p>
            <a:pPr marL="171450" lvl="0" indent="-171450" algn="just">
              <a:buFont typeface="Arial" panose="020B0604020202020204" pitchFamily="34" charset="0"/>
              <a:buChar char="•"/>
            </a:pPr>
            <a:endParaRPr lang="fr-FR" sz="1100" dirty="0"/>
          </a:p>
          <a:p>
            <a:pPr marL="171450" indent="-171450" algn="just">
              <a:buFont typeface="Arial" panose="020B0604020202020204" pitchFamily="34" charset="0"/>
              <a:buChar char="•"/>
            </a:pPr>
            <a:r>
              <a:rPr lang="fr-FR" sz="1100" dirty="0"/>
              <a:t>la commune de Frontenac dispose aujourd'hui d'une capacité d'accueil permettant d'envisager la scolarisation de l'ensemble des enfants du SIRP;</a:t>
            </a:r>
          </a:p>
          <a:p>
            <a:pPr marL="171450" indent="-171450" algn="just">
              <a:buFont typeface="Arial" panose="020B0604020202020204" pitchFamily="34" charset="0"/>
              <a:buChar char="•"/>
            </a:pPr>
            <a:endParaRPr lang="fr-FR" sz="1100" dirty="0"/>
          </a:p>
          <a:p>
            <a:pPr marL="171450" indent="-171450" algn="just">
              <a:buFont typeface="Arial" panose="020B0604020202020204" pitchFamily="34" charset="0"/>
              <a:buChar char="•"/>
            </a:pPr>
            <a:r>
              <a:rPr lang="fr-FR" sz="1100" dirty="0"/>
              <a:t>les besoins et les attentes des familles conduisent à réexaminer l'organisation scolaire actuelle ;</a:t>
            </a:r>
          </a:p>
          <a:p>
            <a:pPr marL="171450" indent="-171450" algn="just">
              <a:buFont typeface="Arial" panose="020B0604020202020204" pitchFamily="34" charset="0"/>
              <a:buChar char="•"/>
            </a:pPr>
            <a:endParaRPr lang="fr-FR" sz="1100" dirty="0"/>
          </a:p>
        </p:txBody>
      </p:sp>
      <p:sp>
        <p:nvSpPr>
          <p:cNvPr id="10" name="ZoneTexte 9">
            <a:extLst>
              <a:ext uri="{FF2B5EF4-FFF2-40B4-BE49-F238E27FC236}">
                <a16:creationId xmlns:a16="http://schemas.microsoft.com/office/drawing/2014/main" id="{17F74B8C-D055-CD77-7662-D06580771F34}"/>
              </a:ext>
            </a:extLst>
          </p:cNvPr>
          <p:cNvSpPr txBox="1"/>
          <p:nvPr/>
        </p:nvSpPr>
        <p:spPr>
          <a:xfrm>
            <a:off x="3578083" y="1411909"/>
            <a:ext cx="3027433" cy="8040663"/>
          </a:xfrm>
          <a:prstGeom prst="rect">
            <a:avLst/>
          </a:prstGeom>
          <a:noFill/>
        </p:spPr>
        <p:txBody>
          <a:bodyPr wrap="square" rtlCol="0">
            <a:spAutoFit/>
          </a:bodyPr>
          <a:lstStyle/>
          <a:p>
            <a:pPr marL="171450" lvl="0" indent="-171450" algn="just">
              <a:buFont typeface="Arial" panose="020B0604020202020204" pitchFamily="34" charset="0"/>
              <a:buChar char="•"/>
            </a:pPr>
            <a:r>
              <a:rPr lang="fr-FR" sz="1100" dirty="0"/>
              <a:t>il apparaît opportun d'étudier les perspectives d'évolution de l'organisation scolaire intercommunale afin d'en mesurer les incidences administratives, financières, patrimoniales et pédagogiques.</a:t>
            </a:r>
          </a:p>
          <a:p>
            <a:pPr algn="just"/>
            <a:endParaRPr lang="fr-FR" sz="1100" dirty="0"/>
          </a:p>
          <a:p>
            <a:pPr algn="just"/>
            <a:r>
              <a:rPr lang="fr-FR" sz="1100" dirty="0"/>
              <a:t>Mme Conan précise qu'il s'agit uniquement d'engager une étude de faisabilité et qu'aucune demande de retrait du SIRP n'est envisagée à ce stade.</a:t>
            </a:r>
          </a:p>
          <a:p>
            <a:pPr algn="just"/>
            <a:endParaRPr lang="fr-FR" sz="1100" dirty="0"/>
          </a:p>
          <a:p>
            <a:pPr algn="just"/>
            <a:r>
              <a:rPr lang="fr-FR" sz="1100" dirty="0"/>
              <a:t>Concernant la mise à disposition de M. Cyril Kies, il est rappelé que la commune ne sera plus en mesure de le mettre à disposition du SIRP à hauteur de 36 heures par an. M. Brun, président du SIRP, a été informé de cette évolution et en a pris acte. À compter de la rentrée, cet agent n’assurera que le portage des repas.</a:t>
            </a:r>
          </a:p>
          <a:p>
            <a:pPr algn="just"/>
            <a:endParaRPr lang="fr-FR" sz="1100" dirty="0"/>
          </a:p>
          <a:p>
            <a:pPr algn="just"/>
            <a:endParaRPr lang="fr-FR" sz="1100" dirty="0"/>
          </a:p>
          <a:p>
            <a:pPr algn="just"/>
            <a:r>
              <a:rPr lang="fr-FR" sz="1100" i="1" dirty="0"/>
              <a:t>Une remarque est faite sur la constitution du bureau du SIRP. </a:t>
            </a:r>
            <a:r>
              <a:rPr lang="fr-FR" sz="1100" dirty="0"/>
              <a:t>Monsieur DELBARY rappelle que la commune de Frontenac ne dispose plus, depuis le renouvellement des instances du SIRP du 16 avril 2026, de représentant au sein du bureau du syndicat. La présidence est assurée par Monsieur BRUN (Lugasson) et les deux vice-présidences par Madame REYNAUD (Cessac) et Madame CRUCHON (Baigneaux), alors même que la commune de Frontenac accueille sur son territoire les écoles, le restaurant scolaire ainsi que la garderie.</a:t>
            </a:r>
            <a:endParaRPr lang="fr-FR" sz="1100" i="1" dirty="0"/>
          </a:p>
          <a:p>
            <a:pPr algn="just"/>
            <a:endParaRPr lang="fr-FR" sz="1100" i="1" dirty="0"/>
          </a:p>
          <a:p>
            <a:pPr algn="just"/>
            <a:r>
              <a:rPr lang="fr-FR" sz="1100" i="1" dirty="0"/>
              <a:t>Nicole RAVENEL quitte la séance à 19 h 57.</a:t>
            </a:r>
            <a:endParaRPr lang="fr-FR" sz="1100" dirty="0"/>
          </a:p>
          <a:p>
            <a:pPr algn="just"/>
            <a:endParaRPr lang="fr-FR" sz="1100" dirty="0"/>
          </a:p>
          <a:p>
            <a:pPr algn="just"/>
            <a:r>
              <a:rPr lang="fr-FR" sz="1100" dirty="0"/>
              <a:t>Après en avoir délibéré, le Conseil municipal, à la majorité des membres présents et représentés, se prononce favorablement pour l’engagement de cette étude.</a:t>
            </a:r>
          </a:p>
          <a:p>
            <a:pPr algn="just"/>
            <a:endParaRPr lang="fr-FR" sz="1100" dirty="0"/>
          </a:p>
          <a:p>
            <a:pPr algn="just"/>
            <a:r>
              <a:rPr lang="fr-FR" sz="1100" dirty="0"/>
              <a:t>Résultat du vote :</a:t>
            </a:r>
          </a:p>
          <a:p>
            <a:pPr algn="just"/>
            <a:r>
              <a:rPr lang="fr-FR" sz="1100" dirty="0"/>
              <a:t>Pour : 11 voix   Contre : 1 voix   Abstention : 1 voix</a:t>
            </a:r>
          </a:p>
          <a:p>
            <a:pPr algn="just"/>
            <a:endParaRPr lang="fr-FR" sz="1100" dirty="0"/>
          </a:p>
          <a:p>
            <a:pPr algn="just"/>
            <a:endParaRPr lang="fr-FR" sz="1100" dirty="0"/>
          </a:p>
          <a:p>
            <a:endParaRPr lang="fr-FR" sz="1050" dirty="0"/>
          </a:p>
          <a:p>
            <a:pPr algn="just"/>
            <a:endParaRPr lang="fr-FR" sz="1100" dirty="0"/>
          </a:p>
          <a:p>
            <a:pPr algn="just"/>
            <a:endParaRPr lang="fr-FR"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6858000" cy="12502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AU CŒUR DU CONSEIL MUNICIPAL</a:t>
            </a:r>
          </a:p>
        </p:txBody>
      </p:sp>
      <p:sp>
        <p:nvSpPr>
          <p:cNvPr id="6" name="Rectangle 5"/>
          <p:cNvSpPr/>
          <p:nvPr/>
        </p:nvSpPr>
        <p:spPr>
          <a:xfrm>
            <a:off x="0" y="9568531"/>
            <a:ext cx="6858000" cy="3374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7" name="ZoneTexte 6">
            <a:extLst>
              <a:ext uri="{FF2B5EF4-FFF2-40B4-BE49-F238E27FC236}">
                <a16:creationId xmlns:a16="http://schemas.microsoft.com/office/drawing/2014/main" id="{CF0F2E5E-58CE-E5FF-2BB6-9EE0F741AADD}"/>
              </a:ext>
            </a:extLst>
          </p:cNvPr>
          <p:cNvSpPr txBox="1"/>
          <p:nvPr/>
        </p:nvSpPr>
        <p:spPr>
          <a:xfrm>
            <a:off x="3578083" y="1411909"/>
            <a:ext cx="3027433" cy="600164"/>
          </a:xfrm>
          <a:prstGeom prst="rect">
            <a:avLst/>
          </a:prstGeom>
          <a:noFill/>
        </p:spPr>
        <p:txBody>
          <a:bodyPr wrap="square" rtlCol="0">
            <a:spAutoFit/>
          </a:bodyPr>
          <a:lstStyle/>
          <a:p>
            <a:pPr algn="just"/>
            <a:endParaRPr lang="fr-FR" sz="1100" dirty="0"/>
          </a:p>
          <a:p>
            <a:pPr algn="just"/>
            <a:endParaRPr lang="fr-FR" sz="1100" dirty="0"/>
          </a:p>
          <a:p>
            <a:pPr algn="just"/>
            <a:endParaRPr lang="fr-FR" sz="1100" dirty="0"/>
          </a:p>
        </p:txBody>
      </p:sp>
      <p:sp>
        <p:nvSpPr>
          <p:cNvPr id="3" name="ZoneTexte 2">
            <a:extLst>
              <a:ext uri="{FF2B5EF4-FFF2-40B4-BE49-F238E27FC236}">
                <a16:creationId xmlns:a16="http://schemas.microsoft.com/office/drawing/2014/main" id="{D85A70D5-8B97-CDA1-358E-8B5967373FEA}"/>
              </a:ext>
            </a:extLst>
          </p:cNvPr>
          <p:cNvSpPr txBox="1"/>
          <p:nvPr/>
        </p:nvSpPr>
        <p:spPr>
          <a:xfrm>
            <a:off x="275325" y="1364777"/>
            <a:ext cx="3027433" cy="7971413"/>
          </a:xfrm>
          <a:prstGeom prst="rect">
            <a:avLst/>
          </a:prstGeom>
          <a:noFill/>
        </p:spPr>
        <p:txBody>
          <a:bodyPr wrap="square" rtlCol="0">
            <a:spAutoFit/>
          </a:bodyPr>
          <a:lstStyle/>
          <a:p>
            <a:pPr algn="just"/>
            <a:r>
              <a:rPr lang="fr-FR" sz="1100" b="1" u="sng" dirty="0"/>
              <a:t>10 – Divers</a:t>
            </a:r>
          </a:p>
          <a:p>
            <a:pPr algn="just"/>
            <a:r>
              <a:rPr lang="fr-FR" sz="1100" dirty="0"/>
              <a:t> </a:t>
            </a:r>
          </a:p>
          <a:p>
            <a:pPr algn="just"/>
            <a:r>
              <a:rPr lang="fr-FR" sz="1100" b="1" dirty="0">
                <a:solidFill>
                  <a:srgbClr val="0070C0"/>
                </a:solidFill>
              </a:rPr>
              <a:t>Demande de suppression du poste de rédacteur territorial principal de 1</a:t>
            </a:r>
            <a:r>
              <a:rPr lang="fr-FR" sz="1100" b="1" baseline="30000" dirty="0">
                <a:solidFill>
                  <a:srgbClr val="0070C0"/>
                </a:solidFill>
              </a:rPr>
              <a:t>ère</a:t>
            </a:r>
            <a:r>
              <a:rPr lang="fr-FR" sz="1100" b="1" dirty="0">
                <a:solidFill>
                  <a:srgbClr val="0070C0"/>
                </a:solidFill>
              </a:rPr>
              <a:t> classe</a:t>
            </a:r>
          </a:p>
          <a:p>
            <a:pPr algn="just"/>
            <a:endParaRPr lang="fr-FR" sz="1100" dirty="0"/>
          </a:p>
          <a:p>
            <a:pPr algn="just"/>
            <a:r>
              <a:rPr lang="fr-FR" sz="1100" dirty="0"/>
              <a:t>Avant d'exercer les fonctions de Maire de la commune, Sandrine KIES occupait, au sein de cette même collectivité, un emploi de rédacteur territorial principal de 1ère classe à temps complet. Elle est actuellement placée en disponibilité.</a:t>
            </a:r>
          </a:p>
          <a:p>
            <a:pPr algn="just"/>
            <a:endParaRPr lang="fr-FR" sz="1100" dirty="0"/>
          </a:p>
          <a:p>
            <a:pPr algn="just"/>
            <a:r>
              <a:rPr lang="fr-FR" sz="1100" dirty="0"/>
              <a:t>En 2025, la précédente municipalité a engagé une procédure visant à supprimer cet emploi.</a:t>
            </a:r>
          </a:p>
          <a:p>
            <a:pPr algn="just"/>
            <a:endParaRPr lang="fr-FR" sz="1100" dirty="0"/>
          </a:p>
          <a:p>
            <a:pPr algn="just"/>
            <a:r>
              <a:rPr lang="fr-FR" sz="1100" dirty="0"/>
              <a:t>Conformément à la réglementation, ce projet a été soumis pour avis au Centre de Gestion. Les instances compétentes ont émis un avis partagé, avec 10 voix favorables et 10 voix défavorables. La décision finale relevait donc du conseil municipal.</a:t>
            </a:r>
          </a:p>
          <a:p>
            <a:pPr algn="just"/>
            <a:endParaRPr lang="fr-FR" sz="1100" dirty="0"/>
          </a:p>
          <a:p>
            <a:pPr algn="just"/>
            <a:r>
              <a:rPr lang="fr-FR" sz="1100" dirty="0"/>
              <a:t>En cas de suppression de cet emploi, l'agent concerné n'aurait plus disposé d'un poste au sein de la commune de Frontenac.</a:t>
            </a:r>
          </a:p>
          <a:p>
            <a:pPr algn="just"/>
            <a:endParaRPr lang="fr-FR" sz="1100" dirty="0"/>
          </a:p>
          <a:p>
            <a:pPr algn="just"/>
            <a:r>
              <a:rPr lang="fr-FR" sz="1100" dirty="0"/>
              <a:t>Le conseil municipal est  appelé à se prononcer sur le maintien ou non de cet emploi au tableau des effectifs de la commune.</a:t>
            </a:r>
          </a:p>
          <a:p>
            <a:pPr algn="just"/>
            <a:endParaRPr lang="fr-FR" sz="1100" dirty="0"/>
          </a:p>
          <a:p>
            <a:pPr algn="just"/>
            <a:r>
              <a:rPr lang="fr-FR" sz="1100" dirty="0"/>
              <a:t>Il a également été précisé que le maintien de cet emploi n'entraîne aucune dépense pour la commune tant qu'il n'est pas pourvu. Il ne génère donc aucune charge financière pour le budget communal.</a:t>
            </a:r>
          </a:p>
          <a:p>
            <a:pPr algn="just"/>
            <a:endParaRPr lang="fr-FR" sz="1100" dirty="0"/>
          </a:p>
          <a:p>
            <a:pPr algn="just"/>
            <a:r>
              <a:rPr lang="fr-FR" sz="1100" dirty="0"/>
              <a:t>Mme le Maire ne prend pas part au vote.</a:t>
            </a:r>
          </a:p>
          <a:p>
            <a:pPr algn="just"/>
            <a:endParaRPr lang="fr-FR" sz="1100" dirty="0"/>
          </a:p>
          <a:p>
            <a:pPr algn="just"/>
            <a:r>
              <a:rPr lang="fr-FR" sz="1100" dirty="0"/>
              <a:t>Après en avoir délibéré, le conseil municipal a décidé, </a:t>
            </a:r>
            <a:r>
              <a:rPr lang="fr-FR" sz="1100"/>
              <a:t>à la </a:t>
            </a:r>
            <a:r>
              <a:rPr lang="fr-FR" sz="1100" dirty="0"/>
              <a:t>majorité  de maintenir l'emploi de rédacteur territorial principal de 1ère classe au tableau des effectifs de la commune.</a:t>
            </a:r>
          </a:p>
          <a:p>
            <a:pPr algn="just"/>
            <a:r>
              <a:rPr lang="fr-FR" sz="1100" dirty="0"/>
              <a:t>Avis favorable  :  Pour : 10               Abstentions : 2</a:t>
            </a:r>
          </a:p>
          <a:p>
            <a:pPr algn="just"/>
            <a:endParaRPr lang="fr-FR" sz="1100" dirty="0"/>
          </a:p>
          <a:p>
            <a:pPr algn="just"/>
            <a:endParaRPr lang="fr-FR" sz="1100" dirty="0"/>
          </a:p>
        </p:txBody>
      </p:sp>
      <p:sp>
        <p:nvSpPr>
          <p:cNvPr id="8" name="ZoneTexte 7">
            <a:extLst>
              <a:ext uri="{FF2B5EF4-FFF2-40B4-BE49-F238E27FC236}">
                <a16:creationId xmlns:a16="http://schemas.microsoft.com/office/drawing/2014/main" id="{C9FC7B1B-766C-088A-FFCF-2D151C39B05D}"/>
              </a:ext>
            </a:extLst>
          </p:cNvPr>
          <p:cNvSpPr txBox="1"/>
          <p:nvPr/>
        </p:nvSpPr>
        <p:spPr>
          <a:xfrm>
            <a:off x="3578083" y="1411909"/>
            <a:ext cx="3027433" cy="7755969"/>
          </a:xfrm>
          <a:prstGeom prst="rect">
            <a:avLst/>
          </a:prstGeom>
          <a:noFill/>
        </p:spPr>
        <p:txBody>
          <a:bodyPr wrap="square" rtlCol="0">
            <a:spAutoFit/>
          </a:bodyPr>
          <a:lstStyle/>
          <a:p>
            <a:pPr algn="just"/>
            <a:r>
              <a:rPr lang="fr-FR" sz="1100" b="1" dirty="0">
                <a:solidFill>
                  <a:srgbClr val="0070C0"/>
                </a:solidFill>
              </a:rPr>
              <a:t>Renouvellement Commission Communale des Impôts Directs </a:t>
            </a:r>
          </a:p>
          <a:p>
            <a:pPr algn="just"/>
            <a:endParaRPr lang="fr-FR" sz="1400" b="1" dirty="0"/>
          </a:p>
          <a:p>
            <a:pPr algn="just"/>
            <a:r>
              <a:rPr lang="fr-FR" sz="1100" i="1" dirty="0"/>
              <a:t>La commission communale des impôts directs (CCID) joue un rôle consultatif crucial entre l'administration fiscale et les contribuables, notamment dans la mise à jour des valeurs locatives cadastrales, essentielles pour les taxes locales. Composée de membres désignés par le directeur des finances publiques sur proposition du maire, elle se réunit au moins une fois par an. La CCID évalue les biens imposables et assure un suivi régulier des changements affectant les propriétés bâties et non bâties.</a:t>
            </a:r>
          </a:p>
          <a:p>
            <a:pPr algn="just"/>
            <a:endParaRPr lang="fr-FR" sz="1400" b="1" dirty="0"/>
          </a:p>
          <a:p>
            <a:pPr algn="just"/>
            <a:r>
              <a:rPr lang="fr-FR" sz="1100" b="1" dirty="0"/>
              <a:t>Commissaires titulaires</a:t>
            </a:r>
          </a:p>
          <a:p>
            <a:pPr algn="just"/>
            <a:r>
              <a:rPr lang="fr-FR" sz="1100" dirty="0"/>
              <a:t>Michel DELBARY, Philippe RAVOUX, Stéphanie DEXIDOUR, Catherine ROULET, Nicole RAVENEL, Luc FRIGO.</a:t>
            </a:r>
            <a:endParaRPr lang="fr-FR" sz="1100" b="1" dirty="0"/>
          </a:p>
          <a:p>
            <a:pPr algn="just"/>
            <a:r>
              <a:rPr lang="fr-FR" sz="1100" b="1" dirty="0"/>
              <a:t>Commissaires suppléants</a:t>
            </a:r>
          </a:p>
          <a:p>
            <a:pPr algn="just"/>
            <a:r>
              <a:rPr lang="fr-FR" sz="1100" dirty="0"/>
              <a:t>Ludovic BUILLES, Adrien CHEROND-BARATIER,, René TRESARRIEU, Christian PASZAK, Bernard RAFFIN.</a:t>
            </a:r>
            <a:endParaRPr lang="fr-FR" sz="1100" dirty="0">
              <a:solidFill>
                <a:srgbClr val="0070C0"/>
              </a:solidFill>
            </a:endParaRPr>
          </a:p>
          <a:p>
            <a:pPr algn="just"/>
            <a:endParaRPr lang="fr-FR" sz="1100" dirty="0">
              <a:solidFill>
                <a:srgbClr val="0070C0"/>
              </a:solidFill>
            </a:endParaRPr>
          </a:p>
          <a:p>
            <a:pPr algn="just"/>
            <a:endParaRPr lang="fr-FR" sz="1100" dirty="0">
              <a:solidFill>
                <a:srgbClr val="0070C0"/>
              </a:solidFill>
            </a:endParaRPr>
          </a:p>
          <a:p>
            <a:pPr algn="just"/>
            <a:r>
              <a:rPr lang="fr-FR" sz="1100" b="1" dirty="0">
                <a:solidFill>
                  <a:srgbClr val="0070C0"/>
                </a:solidFill>
              </a:rPr>
              <a:t>Octobre rose</a:t>
            </a:r>
          </a:p>
          <a:p>
            <a:pPr algn="just"/>
            <a:endParaRPr lang="fr-FR" sz="1100" dirty="0">
              <a:solidFill>
                <a:srgbClr val="0070C0"/>
              </a:solidFill>
            </a:endParaRPr>
          </a:p>
          <a:p>
            <a:pPr algn="just"/>
            <a:r>
              <a:rPr lang="fr-FR" sz="1100" dirty="0"/>
              <a:t>Dans le cadre d’Octobre Rose mois dédié à la sensibilisation au dépistage du cancer du sein, Stéphanie Dexidour explique son projet et notamment l’organisation d’une marche solidaire suivi d’un repas le 17 octobre prochain.</a:t>
            </a:r>
          </a:p>
          <a:p>
            <a:pPr algn="just"/>
            <a:endParaRPr lang="fr-FR" sz="1100" dirty="0"/>
          </a:p>
          <a:p>
            <a:pPr algn="just"/>
            <a:r>
              <a:rPr lang="fr-FR" sz="1100" dirty="0"/>
              <a:t>Une vente solidaire (objets, créations artisanales et autres dons) sera également organisée. L'intégralité des bénéfices sera reversée à l'Association </a:t>
            </a:r>
            <a:r>
              <a:rPr lang="fr-FR" sz="1100" dirty="0" err="1"/>
              <a:t>Personn'elles</a:t>
            </a:r>
            <a:r>
              <a:rPr lang="fr-FR" sz="1100" dirty="0"/>
              <a:t>, basée à Libourne. Afin de faire connaître ses missions et ses actions, des flyers de présentation seront mis à la disposition tout au long de la journée.</a:t>
            </a:r>
          </a:p>
          <a:p>
            <a:pPr algn="just"/>
            <a:endParaRPr lang="fr-FR" sz="1100" i="1" dirty="0"/>
          </a:p>
          <a:p>
            <a:pPr algn="just"/>
            <a:endParaRPr lang="fr-FR" sz="1100" i="1" dirty="0"/>
          </a:p>
          <a:p>
            <a:pPr algn="just"/>
            <a:r>
              <a:rPr lang="fr-FR" sz="1100" i="1" dirty="0"/>
              <a:t>La séance est clôturée à 20 h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6858000" cy="12502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AU CŒUR DU CONSEIL MUNICIPAL</a:t>
            </a:r>
          </a:p>
        </p:txBody>
      </p:sp>
      <p:sp>
        <p:nvSpPr>
          <p:cNvPr id="6" name="Rectangle 5"/>
          <p:cNvSpPr/>
          <p:nvPr/>
        </p:nvSpPr>
        <p:spPr>
          <a:xfrm>
            <a:off x="0" y="9568531"/>
            <a:ext cx="6858000" cy="3374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3" name="ZoneTexte 2">
            <a:extLst>
              <a:ext uri="{FF2B5EF4-FFF2-40B4-BE49-F238E27FC236}">
                <a16:creationId xmlns:a16="http://schemas.microsoft.com/office/drawing/2014/main" id="{702C3206-AF84-C609-B5BF-99A42A707466}"/>
              </a:ext>
            </a:extLst>
          </p:cNvPr>
          <p:cNvSpPr txBox="1"/>
          <p:nvPr/>
        </p:nvSpPr>
        <p:spPr>
          <a:xfrm>
            <a:off x="3578083" y="1411909"/>
            <a:ext cx="3027433" cy="8356134"/>
          </a:xfrm>
          <a:prstGeom prst="rect">
            <a:avLst/>
          </a:prstGeom>
          <a:noFill/>
        </p:spPr>
        <p:txBody>
          <a:bodyPr wrap="square" rtlCol="0">
            <a:spAutoFit/>
          </a:bodyPr>
          <a:lstStyle/>
          <a:p>
            <a:pPr algn="just"/>
            <a:r>
              <a:rPr lang="fr-FR" sz="1100" dirty="0"/>
              <a:t>Mme </a:t>
            </a:r>
            <a:r>
              <a:rPr lang="fr-FR" sz="1100" dirty="0" err="1"/>
              <a:t>Pécheux</a:t>
            </a:r>
            <a:r>
              <a:rPr lang="fr-FR" sz="1100" dirty="0"/>
              <a:t> précise d’ailleurs qu'aujourd'hui, sa situation est devenue trop contraignante à concilier avec son emploi.</a:t>
            </a:r>
          </a:p>
          <a:p>
            <a:pPr algn="just"/>
            <a:endParaRPr lang="fr-FR" sz="1100" b="1" i="1" u="sng" dirty="0"/>
          </a:p>
          <a:p>
            <a:pPr algn="just"/>
            <a:endParaRPr lang="fr-FR" sz="1100" b="1" i="1" u="sng" dirty="0"/>
          </a:p>
          <a:p>
            <a:pPr algn="just"/>
            <a:r>
              <a:rPr lang="fr-FR" sz="1100" b="1" i="1" u="sng" dirty="0"/>
              <a:t>2 – DELIBERATION AFFECTATION DU RESULTAT  et CFU</a:t>
            </a:r>
            <a:endParaRPr lang="fr-FR" sz="1100" dirty="0"/>
          </a:p>
          <a:p>
            <a:pPr algn="r"/>
            <a:r>
              <a:rPr lang="fr-FR" sz="1100" b="1" i="1" dirty="0"/>
              <a:t> </a:t>
            </a:r>
            <a:r>
              <a:rPr lang="fr-FR" sz="1100" b="1" dirty="0"/>
              <a:t>Délibération : DE_049_2026</a:t>
            </a:r>
          </a:p>
          <a:p>
            <a:endParaRPr lang="fr-FR" sz="1100" dirty="0"/>
          </a:p>
          <a:p>
            <a:pPr algn="just"/>
            <a:r>
              <a:rPr lang="fr-FR" sz="1100" dirty="0"/>
              <a:t>La délibération adoptée par le Conseil municipal n° DE 04-2026 comporte plusieurs erreurs matérielles. La somme de - 71 125,41 € a déjà été rectifiée à la demande du Trésor Public.</a:t>
            </a:r>
          </a:p>
          <a:p>
            <a:pPr algn="just"/>
            <a:r>
              <a:rPr lang="fr-FR" sz="1100" dirty="0"/>
              <a:t>Il est nécessaire de prendre une nouvelle délibération qui annule et remplace la délibération n° DE 04-2026 à la demande de la DGFIP.</a:t>
            </a:r>
          </a:p>
          <a:p>
            <a:pPr algn="just"/>
            <a:endParaRPr lang="fr-FR" sz="1100" dirty="0"/>
          </a:p>
          <a:p>
            <a:r>
              <a:rPr lang="fr-FR" sz="1100" dirty="0"/>
              <a:t>Excédent de fonctionnement 2025 : 271 318,46 €</a:t>
            </a:r>
          </a:p>
          <a:p>
            <a:r>
              <a:rPr lang="fr-FR" sz="1100" dirty="0"/>
              <a:t>Déficit d’investissement 2025 :           -14 666,10 €</a:t>
            </a:r>
          </a:p>
          <a:p>
            <a:r>
              <a:rPr lang="fr-FR" sz="1100" dirty="0"/>
              <a:t>Report pour 2026 :	     256 652,35 €</a:t>
            </a:r>
          </a:p>
          <a:p>
            <a:pPr algn="just"/>
            <a:endParaRPr lang="fr-FR" sz="1100" dirty="0"/>
          </a:p>
          <a:p>
            <a:pPr algn="just"/>
            <a:r>
              <a:rPr lang="fr-FR" sz="1100" dirty="0"/>
              <a:t>Aucune incidence sur le budget primitif 2026.</a:t>
            </a:r>
          </a:p>
          <a:p>
            <a:pPr algn="just"/>
            <a:endParaRPr lang="fr-FR" sz="1100" dirty="0"/>
          </a:p>
          <a:p>
            <a:pPr algn="just"/>
            <a:r>
              <a:rPr lang="fr-FR" sz="1100" dirty="0"/>
              <a:t>Accord unanime des membres présents ou représentés.</a:t>
            </a:r>
          </a:p>
          <a:p>
            <a:pPr algn="just"/>
            <a:endParaRPr lang="fr-FR" sz="1100" dirty="0"/>
          </a:p>
          <a:p>
            <a:pPr algn="just"/>
            <a:endParaRPr lang="fr-FR" sz="1100" dirty="0"/>
          </a:p>
          <a:p>
            <a:pPr algn="just"/>
            <a:r>
              <a:rPr lang="fr-FR" sz="1100" b="1" i="1" u="sng" dirty="0"/>
              <a:t>3 – AUGMENTATION BAIL LOCAL MEDICAL </a:t>
            </a:r>
          </a:p>
          <a:p>
            <a:r>
              <a:rPr lang="fr-FR" sz="1100" b="1" i="1" u="sng" dirty="0"/>
              <a:t>Présence des Docteures Renaud et Olivier</a:t>
            </a:r>
            <a:endParaRPr lang="fr-FR" sz="1100" dirty="0"/>
          </a:p>
          <a:p>
            <a:r>
              <a:rPr lang="fr-FR" sz="2000" b="1" i="1" dirty="0"/>
              <a:t> </a:t>
            </a:r>
            <a:endParaRPr lang="fr-FR" sz="2000" dirty="0"/>
          </a:p>
          <a:p>
            <a:pPr algn="just"/>
            <a:r>
              <a:rPr lang="fr-FR" sz="1100" dirty="0"/>
              <a:t>Madame le Maire informe le Conseil municipal que, par délibération du 05 juin 2026 le loyer du cabinet médical a été porté de 300 € à 400 € par mois. Cette décision a été adoptée à l’unanimité.</a:t>
            </a:r>
          </a:p>
          <a:p>
            <a:pPr algn="just"/>
            <a:endParaRPr lang="fr-FR" sz="1100" dirty="0"/>
          </a:p>
          <a:p>
            <a:pPr algn="just"/>
            <a:r>
              <a:rPr lang="fr-FR" sz="1100" dirty="0"/>
              <a:t>Le nouveau bail professionnel a été rédigé et transmis aux Docteures Renaud et Olivier, cogérantes de la SCM de la Lirette, le 23 juin 2026. Sa signature était prévue le 06 juillet 2026.</a:t>
            </a:r>
          </a:p>
          <a:p>
            <a:pPr algn="just"/>
            <a:endParaRPr lang="fr-FR" sz="1100" dirty="0"/>
          </a:p>
          <a:p>
            <a:pPr algn="just"/>
            <a:r>
              <a:rPr lang="fr-FR" sz="1100" dirty="0"/>
              <a:t>Lors du rendez-vous organisé en mairie, les Docteures Renaud et Olivier ont formulé plusieurs interrogations et observations concernant l'augmentation de 100 € du loyer mensuel. </a:t>
            </a:r>
          </a:p>
          <a:p>
            <a:pPr algn="just"/>
            <a:endParaRPr lang="fr-FR" sz="1100" dirty="0"/>
          </a:p>
          <a:p>
            <a:pPr algn="just"/>
            <a:r>
              <a:rPr lang="fr-FR" sz="1100" dirty="0"/>
              <a:t>À l'issue de cet échange, le bail n'a pas été signé.</a:t>
            </a:r>
          </a:p>
          <a:p>
            <a:pPr algn="just"/>
            <a:endParaRPr lang="fr-FR" sz="1100" dirty="0"/>
          </a:p>
        </p:txBody>
      </p:sp>
      <p:sp>
        <p:nvSpPr>
          <p:cNvPr id="4" name="ZoneTexte 3">
            <a:extLst>
              <a:ext uri="{FF2B5EF4-FFF2-40B4-BE49-F238E27FC236}">
                <a16:creationId xmlns:a16="http://schemas.microsoft.com/office/drawing/2014/main" id="{484A4B8E-92F9-9216-B426-096AD60FD59C}"/>
              </a:ext>
            </a:extLst>
          </p:cNvPr>
          <p:cNvSpPr txBox="1"/>
          <p:nvPr/>
        </p:nvSpPr>
        <p:spPr>
          <a:xfrm>
            <a:off x="275325" y="1364777"/>
            <a:ext cx="3027433" cy="8494633"/>
          </a:xfrm>
          <a:prstGeom prst="rect">
            <a:avLst/>
          </a:prstGeom>
          <a:noFill/>
        </p:spPr>
        <p:txBody>
          <a:bodyPr wrap="square" rtlCol="0">
            <a:spAutoFit/>
          </a:bodyPr>
          <a:lstStyle/>
          <a:p>
            <a:pPr algn="ctr"/>
            <a:r>
              <a:rPr lang="fr-FR" sz="1800" b="1" dirty="0">
                <a:solidFill>
                  <a:srgbClr val="0070C0"/>
                </a:solidFill>
              </a:rPr>
              <a:t>REUNION </a:t>
            </a:r>
            <a:endParaRPr lang="fr-FR" sz="1800" dirty="0">
              <a:solidFill>
                <a:srgbClr val="0070C0"/>
              </a:solidFill>
            </a:endParaRPr>
          </a:p>
          <a:p>
            <a:pPr algn="ctr"/>
            <a:r>
              <a:rPr lang="fr-FR" sz="1800" b="1" dirty="0">
                <a:solidFill>
                  <a:srgbClr val="0070C0"/>
                </a:solidFill>
              </a:rPr>
              <a:t>DU CONSEIL MUNICIPAL</a:t>
            </a:r>
            <a:endParaRPr lang="fr-FR" sz="1800" dirty="0">
              <a:solidFill>
                <a:srgbClr val="0070C0"/>
              </a:solidFill>
            </a:endParaRPr>
          </a:p>
          <a:p>
            <a:pPr algn="ctr"/>
            <a:r>
              <a:rPr lang="fr-FR" sz="1800" b="1" dirty="0">
                <a:solidFill>
                  <a:srgbClr val="0070C0"/>
                </a:solidFill>
              </a:rPr>
              <a:t>Du 07 août 2026</a:t>
            </a:r>
            <a:r>
              <a:rPr lang="fr-FR" sz="1800" dirty="0">
                <a:solidFill>
                  <a:srgbClr val="0070C0"/>
                </a:solidFill>
              </a:rPr>
              <a:t> </a:t>
            </a:r>
            <a:r>
              <a:rPr lang="fr-FR" sz="1800" b="1" dirty="0">
                <a:solidFill>
                  <a:srgbClr val="0070C0"/>
                </a:solidFill>
              </a:rPr>
              <a:t>à 20 h 00</a:t>
            </a:r>
            <a:endParaRPr lang="fr-FR" sz="1800" dirty="0">
              <a:solidFill>
                <a:srgbClr val="0070C0"/>
              </a:solidFill>
            </a:endParaRPr>
          </a:p>
          <a:p>
            <a:r>
              <a:rPr lang="fr-FR" sz="1100" b="1" dirty="0"/>
              <a:t> </a:t>
            </a:r>
            <a:endParaRPr lang="fr-FR" sz="1100" dirty="0"/>
          </a:p>
          <a:p>
            <a:pPr algn="just"/>
            <a:r>
              <a:rPr lang="fr-FR" sz="900" b="1" dirty="0"/>
              <a:t>Présents</a:t>
            </a:r>
            <a:r>
              <a:rPr lang="fr-FR" sz="900" dirty="0"/>
              <a:t> : Sandrine KIES, Michel DELBARY, Pascale CONAN, Philippe RAVOUX, Stéphanie DEXIDOUR, Angelina GASLARD, Jordan KIES, Stéphanie PARGADE, Christian VIERTEL, Luc FRIGO et Ludovic BUILLES.</a:t>
            </a:r>
          </a:p>
          <a:p>
            <a:pPr algn="just"/>
            <a:r>
              <a:rPr lang="fr-FR" sz="900" b="1" dirty="0"/>
              <a:t>Excusés : </a:t>
            </a:r>
            <a:r>
              <a:rPr lang="fr-FR" sz="900" dirty="0"/>
              <a:t>Nicole RAVENEL, Catherine ROULET</a:t>
            </a:r>
            <a:r>
              <a:rPr lang="fr-FR" sz="900" b="1" dirty="0"/>
              <a:t>, </a:t>
            </a:r>
            <a:r>
              <a:rPr lang="fr-FR" sz="900" dirty="0"/>
              <a:t>Vincent LAFAYE, Marina NEVEU</a:t>
            </a:r>
          </a:p>
          <a:p>
            <a:pPr algn="just"/>
            <a:r>
              <a:rPr lang="fr-FR" sz="900" b="1" dirty="0"/>
              <a:t>Représentés : </a:t>
            </a:r>
            <a:r>
              <a:rPr lang="fr-FR" sz="900" dirty="0"/>
              <a:t> </a:t>
            </a:r>
          </a:p>
          <a:p>
            <a:pPr algn="just"/>
            <a:r>
              <a:rPr lang="fr-FR" sz="900" dirty="0"/>
              <a:t>Nicole RAVENEL représentée par P. RAVOUX</a:t>
            </a:r>
          </a:p>
          <a:p>
            <a:pPr algn="just"/>
            <a:r>
              <a:rPr lang="fr-FR" sz="900" dirty="0"/>
              <a:t>Catherine ROULET représentée par S. KIES</a:t>
            </a:r>
          </a:p>
          <a:p>
            <a:pPr algn="just"/>
            <a:r>
              <a:rPr lang="fr-FR" sz="900" dirty="0"/>
              <a:t> </a:t>
            </a:r>
          </a:p>
          <a:p>
            <a:pPr algn="just"/>
            <a:r>
              <a:rPr lang="fr-FR" sz="900" b="1" dirty="0"/>
              <a:t>Secrétaire de séance</a:t>
            </a:r>
            <a:r>
              <a:rPr lang="fr-FR" sz="900" dirty="0"/>
              <a:t> : Pascale CONAN</a:t>
            </a:r>
          </a:p>
          <a:p>
            <a:pPr algn="just"/>
            <a:endParaRPr lang="fr-FR" sz="900" dirty="0"/>
          </a:p>
          <a:p>
            <a:r>
              <a:rPr lang="fr-FR" sz="1100" b="1" i="1" dirty="0"/>
              <a:t> </a:t>
            </a:r>
            <a:r>
              <a:rPr lang="fr-FR" sz="1100" b="1" i="1" dirty="0">
                <a:solidFill>
                  <a:srgbClr val="0070C0"/>
                </a:solidFill>
              </a:rPr>
              <a:t>Ordre du jour </a:t>
            </a:r>
            <a:r>
              <a:rPr lang="fr-FR" sz="1100" i="1" dirty="0">
                <a:solidFill>
                  <a:srgbClr val="0070C0"/>
                </a:solidFill>
              </a:rPr>
              <a:t>:</a:t>
            </a:r>
            <a:r>
              <a:rPr lang="fr-FR" sz="1100" dirty="0">
                <a:solidFill>
                  <a:srgbClr val="0070C0"/>
                </a:solidFill>
              </a:rPr>
              <a:t> </a:t>
            </a:r>
          </a:p>
          <a:p>
            <a:pPr marL="171450" indent="-171450"/>
            <a:r>
              <a:rPr lang="fr-FR" sz="1100" dirty="0">
                <a:solidFill>
                  <a:srgbClr val="0070C0"/>
                </a:solidFill>
              </a:rPr>
              <a:t>•  démission d’un agent administratif</a:t>
            </a:r>
          </a:p>
          <a:p>
            <a:pPr marL="171450" indent="-171450">
              <a:buFont typeface="Arial" panose="020B0604020202020204" pitchFamily="34" charset="0"/>
              <a:buChar char="•"/>
            </a:pPr>
            <a:r>
              <a:rPr lang="fr-FR" sz="1100" dirty="0">
                <a:solidFill>
                  <a:srgbClr val="0070C0"/>
                </a:solidFill>
              </a:rPr>
              <a:t>Délibération d’affectation de résultat et CFU (annulation délibération de mars 2026)</a:t>
            </a:r>
          </a:p>
          <a:p>
            <a:pPr marL="171450" indent="-171450">
              <a:buFont typeface="Arial" panose="020B0604020202020204" pitchFamily="34" charset="0"/>
              <a:buChar char="•"/>
            </a:pPr>
            <a:r>
              <a:rPr lang="fr-FR" sz="1100" dirty="0">
                <a:solidFill>
                  <a:srgbClr val="0070C0"/>
                </a:solidFill>
              </a:rPr>
              <a:t>Augmentation bail local médical : présence des Docteurs Renaud et Olivier</a:t>
            </a:r>
          </a:p>
          <a:p>
            <a:pPr marL="171450" indent="-171450">
              <a:buFont typeface="Arial" panose="020B0604020202020204" pitchFamily="34" charset="0"/>
              <a:buChar char="•"/>
            </a:pPr>
            <a:r>
              <a:rPr lang="fr-FR" sz="1100" dirty="0">
                <a:solidFill>
                  <a:srgbClr val="0070C0"/>
                </a:solidFill>
              </a:rPr>
              <a:t>Délibération avis projet agrivoltaïque Claveau</a:t>
            </a:r>
          </a:p>
          <a:p>
            <a:pPr marL="171450" indent="-171450">
              <a:buFont typeface="Arial" panose="020B0604020202020204" pitchFamily="34" charset="0"/>
              <a:buChar char="•"/>
            </a:pPr>
            <a:r>
              <a:rPr lang="fr-FR" sz="1100" dirty="0">
                <a:solidFill>
                  <a:srgbClr val="0070C0"/>
                </a:solidFill>
              </a:rPr>
              <a:t>Délibération soutien jeunes agriculteurs</a:t>
            </a:r>
          </a:p>
          <a:p>
            <a:r>
              <a:rPr lang="fr-FR" sz="1100" dirty="0">
                <a:solidFill>
                  <a:srgbClr val="0070C0"/>
                </a:solidFill>
              </a:rPr>
              <a:t>Divers</a:t>
            </a:r>
          </a:p>
          <a:p>
            <a:r>
              <a:rPr lang="fr-FR" sz="1100" dirty="0"/>
              <a:t> </a:t>
            </a:r>
          </a:p>
          <a:p>
            <a:r>
              <a:rPr lang="fr-FR" sz="1100" dirty="0"/>
              <a:t>Approbation du compte-rendu de la séance précédente.</a:t>
            </a:r>
          </a:p>
          <a:p>
            <a:endParaRPr lang="fr-FR" sz="1100" dirty="0"/>
          </a:p>
          <a:p>
            <a:r>
              <a:rPr lang="fr-FR" sz="1100" dirty="0"/>
              <a:t> </a:t>
            </a:r>
          </a:p>
          <a:p>
            <a:r>
              <a:rPr lang="fr-FR" sz="1100" b="1" i="1" u="sng" dirty="0"/>
              <a:t>1 – DEMISSION D’UN AGENT ADMINISTRATIF</a:t>
            </a:r>
            <a:endParaRPr lang="fr-FR" sz="1100" dirty="0"/>
          </a:p>
          <a:p>
            <a:r>
              <a:rPr lang="fr-FR" sz="1100" b="1" i="1" dirty="0"/>
              <a:t> </a:t>
            </a:r>
            <a:endParaRPr lang="fr-FR" sz="1100" dirty="0"/>
          </a:p>
          <a:p>
            <a:pPr algn="just"/>
            <a:r>
              <a:rPr lang="fr-FR" sz="1100" dirty="0"/>
              <a:t>Madame </a:t>
            </a:r>
            <a:r>
              <a:rPr lang="fr-FR" sz="1100" dirty="0" err="1"/>
              <a:t>Pécheux</a:t>
            </a:r>
            <a:r>
              <a:rPr lang="fr-FR" sz="1100" dirty="0"/>
              <a:t> a présenté sa démission de ses fonctions le 18 juin 2026.</a:t>
            </a:r>
          </a:p>
          <a:p>
            <a:pPr algn="just"/>
            <a:endParaRPr lang="fr-FR" sz="1100" dirty="0"/>
          </a:p>
          <a:p>
            <a:pPr algn="just"/>
            <a:r>
              <a:rPr lang="fr-FR" sz="1100" dirty="0"/>
              <a:t>Madame le Maire donne lecture d'un extrait du courrier de Madame </a:t>
            </a:r>
            <a:r>
              <a:rPr lang="fr-FR" sz="1100" dirty="0" err="1"/>
              <a:t>Pécheux</a:t>
            </a:r>
            <a:r>
              <a:rPr lang="fr-FR" sz="1100" dirty="0"/>
              <a:t>, dans lequel celle-ci indique qu’elle est dans un contexte personnel et familial devenu particulièrement difficile, et écrit : « je tiens à souligner que la mairie a déjà cherché à m'accompagner face à cette situation en adaptant mon planning, notamment en me laissant mes mardis et vendredis libres, afin de me permettre d'assurer mes nombreux rendez-vous. </a:t>
            </a:r>
          </a:p>
          <a:p>
            <a:pPr algn="just"/>
            <a:r>
              <a:rPr lang="fr-FR" sz="1100" dirty="0"/>
              <a:t>Malgré ces adaptations, dont je suis reconnaissante, les difficultés se sont révélées encore plus importantes qu’anticipé »</a:t>
            </a:r>
          </a:p>
          <a:p>
            <a:pPr algn="just"/>
            <a:endParaRPr lang="fr-FR" sz="1100" dirty="0"/>
          </a:p>
          <a:p>
            <a:pPr algn="just"/>
            <a:endParaRPr lang="fr-FR"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D5FFC-9E2A-161D-3E7D-2CE164F9B2C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8211162-62C4-1ECA-FCDC-7A4B63FF8B98}"/>
              </a:ext>
            </a:extLst>
          </p:cNvPr>
          <p:cNvSpPr/>
          <p:nvPr/>
        </p:nvSpPr>
        <p:spPr>
          <a:xfrm>
            <a:off x="0" y="0"/>
            <a:ext cx="6858000" cy="12502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AU COEUR DU CONSEIL MUNICIPAL</a:t>
            </a:r>
          </a:p>
        </p:txBody>
      </p:sp>
      <p:sp>
        <p:nvSpPr>
          <p:cNvPr id="6" name="Rectangle 5">
            <a:extLst>
              <a:ext uri="{FF2B5EF4-FFF2-40B4-BE49-F238E27FC236}">
                <a16:creationId xmlns:a16="http://schemas.microsoft.com/office/drawing/2014/main" id="{8CE47CB8-DD6F-D5FC-676C-F43DF6DAD824}"/>
              </a:ext>
            </a:extLst>
          </p:cNvPr>
          <p:cNvSpPr/>
          <p:nvPr/>
        </p:nvSpPr>
        <p:spPr>
          <a:xfrm>
            <a:off x="0" y="9568531"/>
            <a:ext cx="6858000" cy="3374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3" name="ZoneTexte 2">
            <a:extLst>
              <a:ext uri="{FF2B5EF4-FFF2-40B4-BE49-F238E27FC236}">
                <a16:creationId xmlns:a16="http://schemas.microsoft.com/office/drawing/2014/main" id="{5A75C85F-C813-822D-74EC-50A8715FE813}"/>
              </a:ext>
            </a:extLst>
          </p:cNvPr>
          <p:cNvSpPr txBox="1"/>
          <p:nvPr/>
        </p:nvSpPr>
        <p:spPr>
          <a:xfrm>
            <a:off x="3578083" y="1411909"/>
            <a:ext cx="3027433" cy="8048357"/>
          </a:xfrm>
          <a:prstGeom prst="rect">
            <a:avLst/>
          </a:prstGeom>
          <a:noFill/>
        </p:spPr>
        <p:txBody>
          <a:bodyPr wrap="square" rtlCol="0">
            <a:spAutoFit/>
          </a:bodyPr>
          <a:lstStyle/>
          <a:p>
            <a:pPr marL="273050" lvl="0" indent="-95250" algn="just" defTabSz="179388"/>
            <a:r>
              <a:rPr lang="fr-FR" sz="1100" dirty="0"/>
              <a:t>	- la conclusion d’un nouveau bail professionnel d’une durée de six ans, avec un préavis de six mois.</a:t>
            </a:r>
          </a:p>
          <a:p>
            <a:pPr marL="171450" indent="-171450" algn="just">
              <a:buFontTx/>
              <a:buChar char="-"/>
            </a:pPr>
            <a:endParaRPr lang="fr-FR" sz="1100" dirty="0"/>
          </a:p>
          <a:p>
            <a:pPr algn="just"/>
            <a:r>
              <a:rPr lang="fr-FR" sz="1100" dirty="0"/>
              <a:t>Ce nouveau bail a pour objet de sécuriser durablement les conditions d’exercice ainsi que les engagements de la commune. </a:t>
            </a:r>
          </a:p>
          <a:p>
            <a:pPr marL="171450" indent="-171450" algn="just">
              <a:buFontTx/>
              <a:buChar char="-"/>
            </a:pPr>
            <a:endParaRPr lang="fr-FR" sz="1100" dirty="0"/>
          </a:p>
          <a:p>
            <a:pPr algn="just"/>
            <a:r>
              <a:rPr lang="fr-FR" sz="1100" b="1" dirty="0"/>
              <a:t>Cette actualisation de 100 € du loyer s’inscrit dans une démarche de gestion responsable du patrimoine communal et vise simplement à harmoniser les conditions locatives du cabinet médical.</a:t>
            </a:r>
          </a:p>
          <a:p>
            <a:pPr algn="just"/>
            <a:r>
              <a:rPr lang="fr-FR" sz="1100" b="1" dirty="0"/>
              <a:t>Elle ne remet en aucun cas en cause la présence des Docteures Renaud et Olivier.</a:t>
            </a:r>
          </a:p>
          <a:p>
            <a:pPr algn="just"/>
            <a:endParaRPr lang="fr-FR" sz="1100" dirty="0"/>
          </a:p>
          <a:p>
            <a:pPr algn="just"/>
            <a:r>
              <a:rPr lang="fr-FR" sz="1100" dirty="0"/>
              <a:t>Le Conseil municipal réaffirme son attachement à la continuité des soins à Frontenac et à la collaboration avec les professionnels de santé qui contribuent chaque jour au bien être des habitants.</a:t>
            </a:r>
          </a:p>
          <a:p>
            <a:pPr algn="just"/>
            <a:endParaRPr lang="fr-FR" sz="1100" dirty="0"/>
          </a:p>
          <a:p>
            <a:pPr algn="just"/>
            <a:r>
              <a:rPr lang="fr-FR" sz="1100" dirty="0"/>
              <a:t>Le conseil municipal approuve cette position à l’unanimité des membres présents et représentés.</a:t>
            </a:r>
          </a:p>
          <a:p>
            <a:pPr algn="just"/>
            <a:endParaRPr lang="fr-FR" sz="1100" b="1" i="1" u="sng" dirty="0"/>
          </a:p>
          <a:p>
            <a:pPr algn="just"/>
            <a:endParaRPr lang="fr-FR" sz="1100" b="1" i="1" u="sng" dirty="0"/>
          </a:p>
          <a:p>
            <a:pPr algn="just"/>
            <a:r>
              <a:rPr lang="fr-FR" sz="1100" dirty="0"/>
              <a:t> </a:t>
            </a:r>
            <a:r>
              <a:rPr lang="fr-FR" sz="1100" b="1" i="1" u="sng" dirty="0"/>
              <a:t>4 – DELIBERATION AVIS PROJET AGRIVOLTAÏQUE SALLEBRUNEAU</a:t>
            </a:r>
            <a:endParaRPr lang="fr-FR" sz="1100" dirty="0"/>
          </a:p>
          <a:p>
            <a:pPr algn="just"/>
            <a:endParaRPr lang="fr-FR" sz="1100" dirty="0"/>
          </a:p>
          <a:p>
            <a:pPr algn="just"/>
            <a:r>
              <a:rPr lang="fr-FR" sz="1100" dirty="0"/>
              <a:t>Madame le Maire informe le Conseil municipal avoir reçu, le mardi 4 août 2026, un courriel du porteur de projet l’informant que, compte tenu de nouveaux éléments relatifs aux enjeux environnementaux identifiés sur le site, l’instruction du dossier est suspendue et la réunion publique initialement prévue est reportée.</a:t>
            </a:r>
          </a:p>
          <a:p>
            <a:pPr algn="just"/>
            <a:endParaRPr lang="fr-FR" sz="1100" dirty="0"/>
          </a:p>
          <a:p>
            <a:pPr algn="just"/>
            <a:r>
              <a:rPr lang="fr-FR" sz="1100" dirty="0"/>
              <a:t>En conséquence, le conseil municipal ne peut pas délibérer sur ce projet comme initialement prévu.</a:t>
            </a:r>
          </a:p>
          <a:p>
            <a:pPr algn="just"/>
            <a:endParaRPr lang="fr-FR" sz="1100" dirty="0"/>
          </a:p>
          <a:p>
            <a:pPr algn="just"/>
            <a:r>
              <a:rPr lang="fr-FR" sz="1100" dirty="0"/>
              <a:t>La délibération sera inscrite à l'ordre du jour d'une séance ultérieure, lorsque les éléments complémentaires auront été communiqués.</a:t>
            </a:r>
          </a:p>
          <a:p>
            <a:pPr algn="just"/>
            <a:endParaRPr lang="fr-FR" sz="1100" b="1" dirty="0">
              <a:solidFill>
                <a:srgbClr val="0070C0"/>
              </a:solidFill>
            </a:endParaRPr>
          </a:p>
          <a:p>
            <a:pPr algn="just"/>
            <a:endParaRPr lang="fr-FR" sz="1100" b="1" dirty="0">
              <a:solidFill>
                <a:srgbClr val="0070C0"/>
              </a:solidFill>
            </a:endParaRPr>
          </a:p>
        </p:txBody>
      </p:sp>
      <p:sp>
        <p:nvSpPr>
          <p:cNvPr id="8" name="ZoneTexte 7">
            <a:extLst>
              <a:ext uri="{FF2B5EF4-FFF2-40B4-BE49-F238E27FC236}">
                <a16:creationId xmlns:a16="http://schemas.microsoft.com/office/drawing/2014/main" id="{B9A5ACA9-1E03-0A06-5B40-8979F7627171}"/>
              </a:ext>
            </a:extLst>
          </p:cNvPr>
          <p:cNvSpPr txBox="1"/>
          <p:nvPr/>
        </p:nvSpPr>
        <p:spPr>
          <a:xfrm>
            <a:off x="275325" y="1364777"/>
            <a:ext cx="3027433" cy="8386911"/>
          </a:xfrm>
          <a:prstGeom prst="rect">
            <a:avLst/>
          </a:prstGeom>
          <a:noFill/>
        </p:spPr>
        <p:txBody>
          <a:bodyPr wrap="square" rtlCol="0">
            <a:spAutoFit/>
          </a:bodyPr>
          <a:lstStyle/>
          <a:p>
            <a:pPr algn="just"/>
            <a:r>
              <a:rPr lang="fr-FR" sz="1100" dirty="0"/>
              <a:t>Madame le Maire a donc invité les médecins à assister à  la séance du prochain conseil municipal afin d’exposer les motifs de leur refus.</a:t>
            </a:r>
          </a:p>
          <a:p>
            <a:pPr algn="just"/>
            <a:endParaRPr lang="fr-FR" sz="1100" dirty="0"/>
          </a:p>
          <a:p>
            <a:pPr algn="just"/>
            <a:r>
              <a:rPr lang="fr-FR" sz="1100" dirty="0"/>
              <a:t>Les Docteures Olivier et Renaud ont toutefois informé le secrétariat qu'elles ne pourraient pas y être présentes et ont remercié Madame le Maire pour cette invitation. Elles ont adressé un courrier à la commune afin de faire connaître leur position.</a:t>
            </a:r>
          </a:p>
          <a:p>
            <a:pPr algn="just"/>
            <a:endParaRPr lang="fr-FR" sz="1100" dirty="0"/>
          </a:p>
          <a:p>
            <a:pPr algn="just"/>
            <a:r>
              <a:rPr lang="fr-FR" sz="1100" dirty="0"/>
              <a:t>Madame le Maire donne lecture de ce courrier. </a:t>
            </a:r>
          </a:p>
          <a:p>
            <a:pPr algn="just"/>
            <a:endParaRPr lang="fr-FR" sz="1100" dirty="0"/>
          </a:p>
          <a:p>
            <a:pPr algn="just"/>
            <a:r>
              <a:rPr lang="fr-FR" sz="1100" dirty="0"/>
              <a:t>Les Docteures invoquent les dispositions de l’article 57 A de la loi n° 86-1290 du 23 décembre 1986 et considèrent que le contrat signé le 27 mars 2024, initialement conclu pour une durée d’un an renouvelable un an, constitue automatiquement un bail professionnel d’une durée de six ans arrivant à échéance le 31 mars 2030.</a:t>
            </a:r>
          </a:p>
          <a:p>
            <a:pPr algn="just"/>
            <a:endParaRPr lang="fr-FR" sz="1100" dirty="0"/>
          </a:p>
          <a:p>
            <a:pPr algn="just"/>
            <a:r>
              <a:rPr lang="fr-FR" sz="1100" dirty="0"/>
              <a:t>D’après les informations recueillies par la commune,  il semblerait que cette analyse doive être nuancée au regard des conditions dans lesquelles le contrat a été signé.</a:t>
            </a:r>
          </a:p>
          <a:p>
            <a:pPr algn="just"/>
            <a:endParaRPr lang="fr-FR" sz="1100" dirty="0"/>
          </a:p>
          <a:p>
            <a:pPr algn="just"/>
            <a:r>
              <a:rPr lang="fr-FR" sz="1100" dirty="0"/>
              <a:t>En effet, le contrat du 27 mars 2024 a été signé au nom de la SCM de la Lirette, cogérée par les Docteures Renaud et Olivier, alors que cette société n’a été constituée que le 7 mai 2024 et immatriculée le 22 mai 2024.</a:t>
            </a:r>
          </a:p>
          <a:p>
            <a:pPr algn="just"/>
            <a:endParaRPr lang="fr-FR" sz="1100" dirty="0"/>
          </a:p>
          <a:p>
            <a:pPr algn="just"/>
            <a:r>
              <a:rPr lang="fr-FR" sz="1100" dirty="0"/>
              <a:t>Ainsi, à la date de signature du contrat, la SCM de la Lirette n’avait pas encore d’existence juridique.</a:t>
            </a:r>
          </a:p>
          <a:p>
            <a:pPr algn="just"/>
            <a:endParaRPr lang="fr-FR" sz="1100" dirty="0"/>
          </a:p>
          <a:p>
            <a:pPr algn="just"/>
            <a:r>
              <a:rPr lang="fr-FR" sz="1100" dirty="0"/>
              <a:t>Le conseil municipal décide, à l’unanimité des membres présents et représentés, d’adresser une réponse aux Docteures en ce sens.</a:t>
            </a:r>
          </a:p>
          <a:p>
            <a:pPr algn="just"/>
            <a:endParaRPr lang="fr-FR" sz="1100" dirty="0"/>
          </a:p>
          <a:p>
            <a:pPr algn="just"/>
            <a:r>
              <a:rPr lang="fr-FR" sz="1100" dirty="0"/>
              <a:t>D’autre part, le conseil municipal maintient sa position au regard de cet élément, à savoir :</a:t>
            </a:r>
          </a:p>
          <a:p>
            <a:pPr algn="just"/>
            <a:endParaRPr lang="fr-FR" sz="1100" dirty="0"/>
          </a:p>
          <a:p>
            <a:pPr marL="273050" lvl="0" indent="-95250" algn="just" defTabSz="179388"/>
            <a:r>
              <a:rPr lang="fr-FR" sz="1100" dirty="0"/>
              <a:t>	- une augmentation de 100 € du loyer mensuel actuel, aucune augmentation n’ayant été appliquée depuis 2019 ;</a:t>
            </a:r>
          </a:p>
          <a:p>
            <a:pPr algn="just"/>
            <a:endParaRPr lang="fr-FR" sz="1100" dirty="0"/>
          </a:p>
          <a:p>
            <a:pPr algn="just"/>
            <a:endParaRPr lang="fr-FR" sz="1100" dirty="0"/>
          </a:p>
          <a:p>
            <a:pPr algn="just"/>
            <a:endParaRPr lang="fr-FR" sz="1100" dirty="0"/>
          </a:p>
        </p:txBody>
      </p:sp>
    </p:spTree>
    <p:extLst>
      <p:ext uri="{BB962C8B-B14F-4D97-AF65-F5344CB8AC3E}">
        <p14:creationId xmlns:p14="http://schemas.microsoft.com/office/powerpoint/2010/main" val="36263934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50CC3-DE3F-F430-9647-EF3EF66121A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B9D2147-34B8-4A31-E4FB-568DD930735C}"/>
              </a:ext>
            </a:extLst>
          </p:cNvPr>
          <p:cNvSpPr/>
          <p:nvPr/>
        </p:nvSpPr>
        <p:spPr>
          <a:xfrm>
            <a:off x="0" y="0"/>
            <a:ext cx="6858000" cy="12502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AU CŒUR DU CONSEIL MUNICIPAL</a:t>
            </a:r>
          </a:p>
        </p:txBody>
      </p:sp>
      <p:sp>
        <p:nvSpPr>
          <p:cNvPr id="6" name="Rectangle 5">
            <a:extLst>
              <a:ext uri="{FF2B5EF4-FFF2-40B4-BE49-F238E27FC236}">
                <a16:creationId xmlns:a16="http://schemas.microsoft.com/office/drawing/2014/main" id="{B102C464-7DC8-2A60-2307-38FE73D93857}"/>
              </a:ext>
            </a:extLst>
          </p:cNvPr>
          <p:cNvSpPr/>
          <p:nvPr/>
        </p:nvSpPr>
        <p:spPr>
          <a:xfrm>
            <a:off x="0" y="9568531"/>
            <a:ext cx="6858000" cy="3374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3" name="ZoneTexte 2">
            <a:extLst>
              <a:ext uri="{FF2B5EF4-FFF2-40B4-BE49-F238E27FC236}">
                <a16:creationId xmlns:a16="http://schemas.microsoft.com/office/drawing/2014/main" id="{0D7B5AC5-C853-D2C8-2381-78357FE6D04C}"/>
              </a:ext>
            </a:extLst>
          </p:cNvPr>
          <p:cNvSpPr txBox="1"/>
          <p:nvPr/>
        </p:nvSpPr>
        <p:spPr>
          <a:xfrm>
            <a:off x="3578083" y="1411909"/>
            <a:ext cx="3027433" cy="784830"/>
          </a:xfrm>
          <a:prstGeom prst="rect">
            <a:avLst/>
          </a:prstGeom>
          <a:noFill/>
        </p:spPr>
        <p:txBody>
          <a:bodyPr wrap="square" rtlCol="0">
            <a:spAutoFit/>
          </a:bodyPr>
          <a:lstStyle/>
          <a:p>
            <a:r>
              <a:rPr lang="fr-FR" sz="1200" b="1" dirty="0"/>
              <a:t> </a:t>
            </a:r>
            <a:endParaRPr lang="fr-FR" sz="1100" b="1" dirty="0">
              <a:solidFill>
                <a:srgbClr val="C00000"/>
              </a:solidFill>
            </a:endParaRPr>
          </a:p>
          <a:p>
            <a:endParaRPr lang="fr-FR" sz="1100" b="1" dirty="0">
              <a:solidFill>
                <a:srgbClr val="C00000"/>
              </a:solidFill>
            </a:endParaRPr>
          </a:p>
          <a:p>
            <a:endParaRPr lang="fr-FR" sz="1100" b="1" dirty="0">
              <a:solidFill>
                <a:srgbClr val="C00000"/>
              </a:solidFill>
            </a:endParaRPr>
          </a:p>
          <a:p>
            <a:endParaRPr lang="fr-FR" sz="1100" dirty="0"/>
          </a:p>
        </p:txBody>
      </p:sp>
      <p:sp>
        <p:nvSpPr>
          <p:cNvPr id="7" name="ZoneTexte 6">
            <a:extLst>
              <a:ext uri="{FF2B5EF4-FFF2-40B4-BE49-F238E27FC236}">
                <a16:creationId xmlns:a16="http://schemas.microsoft.com/office/drawing/2014/main" id="{EB47B807-EF93-1A0D-848A-6CC9B527B6FD}"/>
              </a:ext>
            </a:extLst>
          </p:cNvPr>
          <p:cNvSpPr txBox="1"/>
          <p:nvPr/>
        </p:nvSpPr>
        <p:spPr>
          <a:xfrm>
            <a:off x="298166" y="1411909"/>
            <a:ext cx="3027433" cy="8556188"/>
          </a:xfrm>
          <a:prstGeom prst="rect">
            <a:avLst/>
          </a:prstGeom>
          <a:noFill/>
        </p:spPr>
        <p:txBody>
          <a:bodyPr wrap="square" rtlCol="0">
            <a:spAutoFit/>
          </a:bodyPr>
          <a:lstStyle/>
          <a:p>
            <a:pPr algn="just"/>
            <a:r>
              <a:rPr lang="fr-FR" sz="1100" b="1" i="1" u="sng" dirty="0"/>
              <a:t>5 – DELIBERATION DE SOUTIEN DES JEUNES AGRICULTEURS</a:t>
            </a:r>
          </a:p>
          <a:p>
            <a:pPr algn="just"/>
            <a:endParaRPr lang="fr-FR" sz="1100" b="1" i="1" u="sng" dirty="0"/>
          </a:p>
          <a:p>
            <a:pPr algn="just"/>
            <a:r>
              <a:rPr lang="fr-FR" sz="1100" dirty="0"/>
              <a:t>Madame le Maire donne lecture de la charte d'engagement des communes de Gironde en soutien à l'agriculture et à la viticulture, proposée par les Jeunes Agriculteurs de Gironde.</a:t>
            </a:r>
          </a:p>
          <a:p>
            <a:pPr algn="just"/>
            <a:endParaRPr lang="fr-FR" sz="1100" dirty="0"/>
          </a:p>
          <a:p>
            <a:pPr algn="just"/>
            <a:r>
              <a:rPr lang="fr-FR" sz="1100" dirty="0"/>
              <a:t>Le Conseil municipal décide de ne pas se prononcer et souhaite bénéficier d’informations complémentaires. </a:t>
            </a:r>
          </a:p>
          <a:p>
            <a:pPr algn="just"/>
            <a:endParaRPr lang="fr-FR" sz="1100" dirty="0"/>
          </a:p>
          <a:p>
            <a:pPr algn="just"/>
            <a:r>
              <a:rPr lang="fr-FR" sz="1100" dirty="0"/>
              <a:t>Cette délibération sera soumise à la séance du prochain conseil municipal.</a:t>
            </a:r>
          </a:p>
          <a:p>
            <a:pPr marL="0" marR="0" lvl="0" indent="0" algn="just" defTabSz="957925" rtl="0" eaLnBrk="1" fontAlgn="auto" latinLnBrk="0" hangingPunct="1">
              <a:lnSpc>
                <a:spcPct val="100000"/>
              </a:lnSpc>
              <a:spcBef>
                <a:spcPts val="0"/>
              </a:spcBef>
              <a:spcAft>
                <a:spcPts val="0"/>
              </a:spcAft>
              <a:buClrTx/>
              <a:buSzTx/>
              <a:buFontTx/>
              <a:buNone/>
              <a:tabLst/>
              <a:defRPr/>
            </a:pPr>
            <a:endParaRPr lang="fr-FR" sz="1100" b="1" dirty="0">
              <a:solidFill>
                <a:srgbClr val="0070C0"/>
              </a:solidFill>
              <a:latin typeface="Calibri"/>
            </a:endParaRPr>
          </a:p>
          <a:p>
            <a:pPr marL="0" marR="0" lvl="0" indent="0" algn="just" defTabSz="957925" rtl="0" eaLnBrk="1" fontAlgn="auto" latinLnBrk="0" hangingPunct="1">
              <a:lnSpc>
                <a:spcPct val="100000"/>
              </a:lnSpc>
              <a:spcBef>
                <a:spcPts val="0"/>
              </a:spcBef>
              <a:spcAft>
                <a:spcPts val="0"/>
              </a:spcAft>
              <a:buClrTx/>
              <a:buSzTx/>
              <a:buFontTx/>
              <a:buNone/>
              <a:tabLst/>
              <a:defRPr/>
            </a:pPr>
            <a:endParaRPr lang="fr-FR" sz="1100" b="1" dirty="0">
              <a:solidFill>
                <a:srgbClr val="0070C0"/>
              </a:solidFill>
              <a:latin typeface="Calibri"/>
            </a:endParaRPr>
          </a:p>
          <a:p>
            <a:pPr algn="just"/>
            <a:r>
              <a:rPr lang="fr-FR" sz="1100" b="1" u="sng" dirty="0"/>
              <a:t>6 – Divers</a:t>
            </a:r>
          </a:p>
          <a:p>
            <a:pPr algn="just"/>
            <a:r>
              <a:rPr lang="fr-FR" sz="1100" dirty="0"/>
              <a:t> </a:t>
            </a:r>
          </a:p>
          <a:p>
            <a:pPr algn="just"/>
            <a:r>
              <a:rPr lang="fr-FR" sz="1100" b="1" dirty="0">
                <a:solidFill>
                  <a:srgbClr val="0070C0"/>
                </a:solidFill>
              </a:rPr>
              <a:t>Journal communal</a:t>
            </a:r>
          </a:p>
          <a:p>
            <a:pPr algn="just"/>
            <a:endParaRPr lang="fr-FR" sz="1100" dirty="0"/>
          </a:p>
          <a:p>
            <a:pPr algn="just"/>
            <a:r>
              <a:rPr lang="fr-FR" sz="1100" dirty="0"/>
              <a:t>Prochain journal : le 01 septembre.</a:t>
            </a:r>
          </a:p>
          <a:p>
            <a:pPr algn="just"/>
            <a:r>
              <a:rPr lang="fr-FR" sz="1100" dirty="0"/>
              <a:t>De très bons retours et de nombreux  encouragements.</a:t>
            </a:r>
          </a:p>
          <a:p>
            <a:pPr algn="just"/>
            <a:r>
              <a:rPr lang="fr-FR" sz="1100" dirty="0"/>
              <a:t>On ajoute la page « moment de détente» </a:t>
            </a:r>
          </a:p>
          <a:p>
            <a:pPr marL="0" marR="0" lvl="0" indent="0" algn="just" defTabSz="957925" rtl="0" eaLnBrk="1" fontAlgn="auto" latinLnBrk="0" hangingPunct="1">
              <a:lnSpc>
                <a:spcPct val="100000"/>
              </a:lnSpc>
              <a:spcBef>
                <a:spcPts val="0"/>
              </a:spcBef>
              <a:spcAft>
                <a:spcPts val="0"/>
              </a:spcAft>
              <a:buClrTx/>
              <a:buSzTx/>
              <a:buFontTx/>
              <a:buNone/>
              <a:tabLst/>
              <a:defRPr/>
            </a:pPr>
            <a:endParaRPr lang="fr-FR" sz="1100" b="1" dirty="0">
              <a:solidFill>
                <a:srgbClr val="0070C0"/>
              </a:solidFill>
              <a:latin typeface="Calibri"/>
            </a:endParaRPr>
          </a:p>
          <a:p>
            <a:pPr marL="0" marR="0" lvl="0" indent="0" algn="just" defTabSz="957925" rtl="0" eaLnBrk="1" fontAlgn="auto" latinLnBrk="0" hangingPunct="1">
              <a:lnSpc>
                <a:spcPct val="100000"/>
              </a:lnSpc>
              <a:spcBef>
                <a:spcPts val="0"/>
              </a:spcBef>
              <a:spcAft>
                <a:spcPts val="0"/>
              </a:spcAft>
              <a:buClrTx/>
              <a:buSzTx/>
              <a:buFontTx/>
              <a:buNone/>
              <a:tabLst/>
              <a:defRPr/>
            </a:pPr>
            <a:endParaRPr lang="fr-FR" sz="1100" b="1" dirty="0">
              <a:solidFill>
                <a:srgbClr val="0070C0"/>
              </a:solidFill>
              <a:latin typeface="Calibri"/>
            </a:endParaRPr>
          </a:p>
          <a:p>
            <a:pPr algn="just"/>
            <a:r>
              <a:rPr lang="fr-FR" sz="1100" b="1" dirty="0">
                <a:solidFill>
                  <a:srgbClr val="0070C0"/>
                </a:solidFill>
              </a:rPr>
              <a:t>Rencontre avec Madame l’Inspectrice de l’Education Nationale Libourne II</a:t>
            </a:r>
          </a:p>
          <a:p>
            <a:pPr algn="just">
              <a:defRPr/>
            </a:pPr>
            <a:endParaRPr lang="fr-FR" sz="1100" b="1" dirty="0">
              <a:solidFill>
                <a:srgbClr val="0070C0"/>
              </a:solidFill>
            </a:endParaRPr>
          </a:p>
          <a:p>
            <a:pPr algn="just"/>
            <a:r>
              <a:rPr lang="fr-FR" sz="1100" dirty="0"/>
              <a:t>Conformément à la délibération du Conseil municipal du 5 juin 2026, la commune a sollicité, par courrier, auprès de Monsieur le Directeur académique des services de l’Éducation nationale, un accompagnement et un éclairage sur l’avenir du Syndicat Intercommunal de Regroupement Pédagogique (SIRP).</a:t>
            </a:r>
          </a:p>
          <a:p>
            <a:pPr algn="just"/>
            <a:r>
              <a:rPr lang="fr-FR" sz="1100" dirty="0"/>
              <a:t>Cette demande intervient dans un contexte marqué par la baisse de la natalité et par la fermeture d’une classe à Frontenac à compter de la rentrée scolaire 2026.</a:t>
            </a:r>
          </a:p>
          <a:p>
            <a:pPr algn="just"/>
            <a:endParaRPr lang="fr-FR" sz="1100" dirty="0"/>
          </a:p>
          <a:p>
            <a:pPr algn="just"/>
            <a:r>
              <a:rPr lang="fr-FR" sz="1100" dirty="0"/>
              <a:t>En réponse à cette demande, Monsieur le Directeur académique a indiqué avoir confié le suivi de ce dossier à Madame Maiche, Inspectrice de l'Éducation nationale de la circonscription de Libourne II.</a:t>
            </a:r>
          </a:p>
          <a:p>
            <a:pPr marL="0" marR="0" lvl="0" indent="0" algn="just" defTabSz="957925" rtl="0" eaLnBrk="1" fontAlgn="auto" latinLnBrk="0" hangingPunct="1">
              <a:lnSpc>
                <a:spcPct val="100000"/>
              </a:lnSpc>
              <a:spcBef>
                <a:spcPts val="0"/>
              </a:spcBef>
              <a:spcAft>
                <a:spcPts val="0"/>
              </a:spcAft>
              <a:buClrTx/>
              <a:buSzTx/>
              <a:buFontTx/>
              <a:buNone/>
              <a:tabLst/>
              <a:defRPr/>
            </a:pPr>
            <a:endParaRPr lang="fr-FR" sz="1100" b="1" dirty="0">
              <a:solidFill>
                <a:srgbClr val="0070C0"/>
              </a:solidFill>
              <a:latin typeface="Calibri"/>
            </a:endParaRPr>
          </a:p>
          <a:p>
            <a:pPr marL="0" marR="0" lvl="0" indent="0" algn="just" defTabSz="957925" rtl="0" eaLnBrk="1" fontAlgn="auto" latinLnBrk="0" hangingPunct="1">
              <a:lnSpc>
                <a:spcPct val="100000"/>
              </a:lnSpc>
              <a:spcBef>
                <a:spcPts val="0"/>
              </a:spcBef>
              <a:spcAft>
                <a:spcPts val="0"/>
              </a:spcAft>
              <a:buClrTx/>
              <a:buSzTx/>
              <a:buFontTx/>
              <a:buNone/>
              <a:tabLst/>
              <a:defRPr/>
            </a:pPr>
            <a:endParaRPr lang="fr-FR" sz="1100" b="1" dirty="0">
              <a:solidFill>
                <a:srgbClr val="0070C0"/>
              </a:solidFill>
              <a:latin typeface="Calibri"/>
            </a:endParaRPr>
          </a:p>
          <a:p>
            <a:pPr marL="0" marR="0" lvl="0" indent="0" algn="just" defTabSz="957925" rtl="0" eaLnBrk="1" fontAlgn="auto" latinLnBrk="0" hangingPunct="1">
              <a:lnSpc>
                <a:spcPct val="100000"/>
              </a:lnSpc>
              <a:spcBef>
                <a:spcPts val="0"/>
              </a:spcBef>
              <a:spcAft>
                <a:spcPts val="0"/>
              </a:spcAft>
              <a:buClrTx/>
              <a:buSzTx/>
              <a:buFontTx/>
              <a:buNone/>
              <a:tabLst/>
              <a:defRPr/>
            </a:pPr>
            <a:endParaRPr kumimoji="0" lang="fr-FR" sz="1100" b="1" i="0" u="none" strike="noStrike" kern="1200" cap="none" spc="0" normalizeH="0" baseline="0" noProof="0" dirty="0">
              <a:ln>
                <a:noFill/>
              </a:ln>
              <a:solidFill>
                <a:srgbClr val="0070C0"/>
              </a:solidFill>
              <a:effectLst/>
              <a:uLnTx/>
              <a:uFillTx/>
              <a:latin typeface="Calibri"/>
              <a:ea typeface="+mn-ea"/>
              <a:cs typeface="+mn-cs"/>
            </a:endParaRPr>
          </a:p>
          <a:p>
            <a:pPr marL="0" marR="0" lvl="0" indent="0" algn="just" defTabSz="957925" rtl="0" eaLnBrk="1" fontAlgn="auto" latinLnBrk="0" hangingPunct="1">
              <a:lnSpc>
                <a:spcPct val="100000"/>
              </a:lnSpc>
              <a:spcBef>
                <a:spcPts val="0"/>
              </a:spcBef>
              <a:spcAft>
                <a:spcPts val="0"/>
              </a:spcAft>
              <a:buClrTx/>
              <a:buSzTx/>
              <a:buFontTx/>
              <a:buNone/>
              <a:tabLst/>
              <a:defRPr/>
            </a:pPr>
            <a:endParaRPr lang="fr-FR" sz="1100" b="1" dirty="0">
              <a:solidFill>
                <a:srgbClr val="0070C0"/>
              </a:solidFill>
              <a:latin typeface="Calibri"/>
            </a:endParaRPr>
          </a:p>
        </p:txBody>
      </p:sp>
      <p:sp>
        <p:nvSpPr>
          <p:cNvPr id="4" name="ZoneTexte 3">
            <a:extLst>
              <a:ext uri="{FF2B5EF4-FFF2-40B4-BE49-F238E27FC236}">
                <a16:creationId xmlns:a16="http://schemas.microsoft.com/office/drawing/2014/main" id="{7FFE4D96-15C3-B8DF-59EC-CE951C604516}"/>
              </a:ext>
            </a:extLst>
          </p:cNvPr>
          <p:cNvSpPr txBox="1"/>
          <p:nvPr/>
        </p:nvSpPr>
        <p:spPr>
          <a:xfrm>
            <a:off x="3578083" y="1411909"/>
            <a:ext cx="3027433" cy="8048357"/>
          </a:xfrm>
          <a:prstGeom prst="rect">
            <a:avLst/>
          </a:prstGeom>
          <a:noFill/>
        </p:spPr>
        <p:txBody>
          <a:bodyPr wrap="square" rtlCol="0">
            <a:spAutoFit/>
          </a:bodyPr>
          <a:lstStyle/>
          <a:p>
            <a:pPr algn="just"/>
            <a:r>
              <a:rPr lang="fr-FR" sz="1100" dirty="0"/>
              <a:t>Madame le Maire et Madame CONAN ont été reçues par Madame MAICHE le 7 juillet 2026. Au cours de cet entretien, l'Inspectrice a souligné le caractère pertinent et responsable de la démarche engagée par la commune.</a:t>
            </a:r>
          </a:p>
          <a:p>
            <a:pPr algn="just"/>
            <a:endParaRPr lang="fr-FR" sz="1100" dirty="0"/>
          </a:p>
          <a:p>
            <a:pPr algn="just"/>
            <a:r>
              <a:rPr lang="fr-FR" sz="1100" dirty="0"/>
              <a:t>Elle a estimé qu'au regard des évolutions démographiques actuelles, il était légitime d'anticiper une réflexion sur l'avenir du SIRP. Elle a également salué la volonté d'anticipation de la commune ainsi que le sens des responsabilités dont elle fait preuve face à ces enjeux.</a:t>
            </a:r>
          </a:p>
          <a:p>
            <a:pPr algn="just"/>
            <a:endParaRPr lang="fr-FR" sz="1100" dirty="0"/>
          </a:p>
          <a:p>
            <a:pPr algn="just"/>
            <a:r>
              <a:rPr lang="fr-FR" sz="1100" dirty="0"/>
              <a:t>Madame Maiche a par ailleurs informé la commune de son prochain départ et de l'arrivée d'une nouvelle Inspectrice de l'Éducation nationale à la rentrée de septembre. Elle transmettra notre dossier à sa remplaçante afin d’assurer la continuité de son suivi.</a:t>
            </a:r>
          </a:p>
          <a:p>
            <a:pPr algn="just"/>
            <a:endParaRPr lang="fr-FR" sz="1100" dirty="0"/>
          </a:p>
          <a:p>
            <a:pPr algn="just"/>
            <a:r>
              <a:rPr lang="fr-FR" sz="1100" dirty="0"/>
              <a:t>Dès sa prise de fonctions, celle-ci engagera un travail collectif associant l'ensemble des communes membres du SIRP. L'objectif sera d'ouvrir une réflexion commune, d'étudier les différents scénarios envisageables, de préparer l'avenir de manière concertée et sereine, et d'éviter que les évolutions à venir ne conduisent à des décisions précipitées ou subies.</a:t>
            </a:r>
          </a:p>
          <a:p>
            <a:pPr algn="just"/>
            <a:endParaRPr lang="fr-FR" sz="1100" b="1" dirty="0">
              <a:solidFill>
                <a:srgbClr val="0070C0"/>
              </a:solidFill>
            </a:endParaRPr>
          </a:p>
          <a:p>
            <a:pPr algn="just"/>
            <a:endParaRPr lang="fr-FR" sz="1100" b="1" dirty="0">
              <a:solidFill>
                <a:srgbClr val="0070C0"/>
              </a:solidFill>
            </a:endParaRPr>
          </a:p>
          <a:p>
            <a:pPr lvl="0" algn="just">
              <a:defRPr/>
            </a:pPr>
            <a:r>
              <a:rPr lang="fr-FR" sz="1100" b="1" dirty="0">
                <a:solidFill>
                  <a:srgbClr val="0070C0"/>
                </a:solidFill>
              </a:rPr>
              <a:t>Demande d’installation d’un camion coiffure itinérant (Hair Truck)</a:t>
            </a:r>
          </a:p>
          <a:p>
            <a:pPr algn="just"/>
            <a:br>
              <a:rPr lang="fr-FR" sz="1100" dirty="0">
                <a:solidFill>
                  <a:prstClr val="black"/>
                </a:solidFill>
              </a:rPr>
            </a:br>
            <a:r>
              <a:rPr lang="fr-FR" sz="1100" dirty="0"/>
              <a:t>Le Conseil municipal a examiné la demande d’une coiffeuse souhaitant proposer ses services sur la commune à bord d’un Hair Truck (camion aménagé)</a:t>
            </a:r>
          </a:p>
          <a:p>
            <a:pPr algn="just"/>
            <a:endParaRPr lang="fr-FR" sz="1100" dirty="0"/>
          </a:p>
          <a:p>
            <a:pPr algn="just"/>
            <a:r>
              <a:rPr lang="fr-FR" sz="1100" dirty="0"/>
              <a:t>Ce service de proximité, destiné à faciliter l’accès à la coiffure pour les habitants, serait présent un jour par semaine, de 9 h à 19 h dès 2027.</a:t>
            </a:r>
          </a:p>
          <a:p>
            <a:pPr algn="just"/>
            <a:endParaRPr lang="fr-FR" sz="1100" dirty="0"/>
          </a:p>
          <a:p>
            <a:pPr algn="just"/>
            <a:r>
              <a:rPr lang="fr-FR" sz="1100" dirty="0"/>
              <a:t>Souhaitant favoriser les services de proximité au sein de la commune, le Conseil municipal a émis un avis favorable à ce projet.</a:t>
            </a:r>
          </a:p>
          <a:p>
            <a:pPr algn="just"/>
            <a:endParaRPr lang="fr-FR" sz="1100" b="1" dirty="0">
              <a:solidFill>
                <a:srgbClr val="0070C0"/>
              </a:solidFill>
            </a:endParaRPr>
          </a:p>
        </p:txBody>
      </p:sp>
    </p:spTree>
    <p:extLst>
      <p:ext uri="{BB962C8B-B14F-4D97-AF65-F5344CB8AC3E}">
        <p14:creationId xmlns:p14="http://schemas.microsoft.com/office/powerpoint/2010/main" val="3008728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7C7C3-637A-CCC7-AFD9-4CCFE54DEB9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92DF93C-CCF7-6F9B-1254-EADCB10807AF}"/>
              </a:ext>
            </a:extLst>
          </p:cNvPr>
          <p:cNvSpPr/>
          <p:nvPr/>
        </p:nvSpPr>
        <p:spPr>
          <a:xfrm>
            <a:off x="0" y="0"/>
            <a:ext cx="6858000" cy="125028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AU CŒUR DU CONSEIL MUNICIPAL</a:t>
            </a:r>
          </a:p>
        </p:txBody>
      </p:sp>
      <p:sp>
        <p:nvSpPr>
          <p:cNvPr id="6" name="Rectangle 5">
            <a:extLst>
              <a:ext uri="{FF2B5EF4-FFF2-40B4-BE49-F238E27FC236}">
                <a16:creationId xmlns:a16="http://schemas.microsoft.com/office/drawing/2014/main" id="{AFC1611D-E466-AC01-5BA2-CA155825DBAA}"/>
              </a:ext>
            </a:extLst>
          </p:cNvPr>
          <p:cNvSpPr/>
          <p:nvPr/>
        </p:nvSpPr>
        <p:spPr>
          <a:xfrm>
            <a:off x="0" y="9568531"/>
            <a:ext cx="6858000" cy="3374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3" name="ZoneTexte 2">
            <a:extLst>
              <a:ext uri="{FF2B5EF4-FFF2-40B4-BE49-F238E27FC236}">
                <a16:creationId xmlns:a16="http://schemas.microsoft.com/office/drawing/2014/main" id="{FD98D1D2-6D00-7BB2-CBD4-3572968A9364}"/>
              </a:ext>
            </a:extLst>
          </p:cNvPr>
          <p:cNvSpPr txBox="1"/>
          <p:nvPr/>
        </p:nvSpPr>
        <p:spPr>
          <a:xfrm>
            <a:off x="3578083" y="1411909"/>
            <a:ext cx="3027433" cy="784830"/>
          </a:xfrm>
          <a:prstGeom prst="rect">
            <a:avLst/>
          </a:prstGeom>
          <a:noFill/>
        </p:spPr>
        <p:txBody>
          <a:bodyPr wrap="square" rtlCol="0">
            <a:spAutoFit/>
          </a:bodyPr>
          <a:lstStyle/>
          <a:p>
            <a:r>
              <a:rPr lang="fr-FR" sz="1200" b="1" dirty="0"/>
              <a:t> </a:t>
            </a:r>
            <a:endParaRPr lang="fr-FR" sz="1100" b="1" dirty="0">
              <a:solidFill>
                <a:srgbClr val="C00000"/>
              </a:solidFill>
            </a:endParaRPr>
          </a:p>
          <a:p>
            <a:endParaRPr lang="fr-FR" sz="1100" b="1" dirty="0">
              <a:solidFill>
                <a:srgbClr val="C00000"/>
              </a:solidFill>
            </a:endParaRPr>
          </a:p>
          <a:p>
            <a:endParaRPr lang="fr-FR" sz="1100" b="1" dirty="0">
              <a:solidFill>
                <a:srgbClr val="C00000"/>
              </a:solidFill>
            </a:endParaRPr>
          </a:p>
          <a:p>
            <a:endParaRPr lang="fr-FR" sz="1100" dirty="0"/>
          </a:p>
        </p:txBody>
      </p:sp>
      <p:sp>
        <p:nvSpPr>
          <p:cNvPr id="7" name="ZoneTexte 6">
            <a:extLst>
              <a:ext uri="{FF2B5EF4-FFF2-40B4-BE49-F238E27FC236}">
                <a16:creationId xmlns:a16="http://schemas.microsoft.com/office/drawing/2014/main" id="{26DE1F22-987B-FC5D-FF7F-9FC79EF1EF89}"/>
              </a:ext>
            </a:extLst>
          </p:cNvPr>
          <p:cNvSpPr txBox="1"/>
          <p:nvPr/>
        </p:nvSpPr>
        <p:spPr>
          <a:xfrm>
            <a:off x="298166" y="1411909"/>
            <a:ext cx="3027433" cy="8386911"/>
          </a:xfrm>
          <a:prstGeom prst="rect">
            <a:avLst/>
          </a:prstGeom>
          <a:noFill/>
        </p:spPr>
        <p:txBody>
          <a:bodyPr wrap="square" rtlCol="0">
            <a:spAutoFit/>
          </a:bodyPr>
          <a:lstStyle/>
          <a:p>
            <a:pPr lvl="0" algn="just">
              <a:defRPr/>
            </a:pPr>
            <a:r>
              <a:rPr lang="fr-FR" sz="1100" b="1" dirty="0">
                <a:solidFill>
                  <a:srgbClr val="0070C0"/>
                </a:solidFill>
              </a:rPr>
              <a:t>Protocole incendie</a:t>
            </a:r>
          </a:p>
          <a:p>
            <a:pPr algn="just"/>
            <a:br>
              <a:rPr lang="fr-FR" sz="1100" dirty="0">
                <a:solidFill>
                  <a:prstClr val="black"/>
                </a:solidFill>
              </a:rPr>
            </a:br>
            <a:r>
              <a:rPr lang="fr-FR" sz="1100" dirty="0"/>
              <a:t>À la suite de l’incendie survenu en juillet dernier sur le Bassin, ainsi que du départ de feu qui s’est produit sur notre commune, la municipalité souhaite mettre en place un protocole incendie.</a:t>
            </a:r>
          </a:p>
          <a:p>
            <a:pPr algn="just"/>
            <a:endParaRPr lang="fr-FR" sz="1100" dirty="0"/>
          </a:p>
          <a:p>
            <a:pPr algn="just"/>
            <a:r>
              <a:rPr lang="fr-FR" sz="1100" dirty="0"/>
              <a:t>L’objectif est de mieux anticiper les situations d’urgence, de faciliter la coordination entre la municipalité, les habitants et les services de secours, et de permettre une réaction rapide et efficace en cas de départ de feu.</a:t>
            </a:r>
          </a:p>
          <a:p>
            <a:pPr lvl="0" algn="just">
              <a:defRPr/>
            </a:pPr>
            <a:endParaRPr lang="fr-FR" sz="1100" dirty="0">
              <a:solidFill>
                <a:prstClr val="black"/>
              </a:solidFill>
            </a:endParaRPr>
          </a:p>
          <a:p>
            <a:pPr lvl="0" algn="just">
              <a:defRPr/>
            </a:pPr>
            <a:r>
              <a:rPr lang="fr-FR" sz="1100" dirty="0">
                <a:solidFill>
                  <a:prstClr val="black"/>
                </a:solidFill>
              </a:rPr>
              <a:t>Une réunion de travail sera organisée fin 2026.</a:t>
            </a:r>
          </a:p>
          <a:p>
            <a:pPr lvl="0" algn="just">
              <a:defRPr/>
            </a:pPr>
            <a:r>
              <a:rPr lang="fr-FR" sz="1100" dirty="0">
                <a:solidFill>
                  <a:prstClr val="black"/>
                </a:solidFill>
              </a:rPr>
              <a:t>Des masques et des compresses hydrogel anti-brûlures ont déjà été livrés en mairie.</a:t>
            </a:r>
            <a:endParaRPr lang="fr-FR" sz="1100" b="1" dirty="0">
              <a:solidFill>
                <a:prstClr val="black"/>
              </a:solidFill>
            </a:endParaRPr>
          </a:p>
          <a:p>
            <a:pPr algn="just"/>
            <a:endParaRPr lang="fr-FR" sz="1100" dirty="0"/>
          </a:p>
          <a:p>
            <a:pPr algn="just"/>
            <a:r>
              <a:rPr lang="fr-FR" sz="1100" b="1" i="1" dirty="0"/>
              <a:t>La municipalité tient à remercier chaleureusement toutes les personnes qui se sont mobilisées et ont contribué à maîtriser rapidement la situation, avant même l’arrivée des sapeurs-pompiers.</a:t>
            </a:r>
          </a:p>
          <a:p>
            <a:pPr algn="just"/>
            <a:endParaRPr lang="fr-FR" sz="1100" dirty="0"/>
          </a:p>
          <a:p>
            <a:pPr algn="just"/>
            <a:r>
              <a:rPr lang="fr-FR" sz="1100" b="1" dirty="0">
                <a:solidFill>
                  <a:srgbClr val="0070C0"/>
                </a:solidFill>
              </a:rPr>
              <a:t>Protocole tempête</a:t>
            </a:r>
          </a:p>
          <a:p>
            <a:pPr algn="just"/>
            <a:endParaRPr lang="fr-FR" sz="1100" dirty="0"/>
          </a:p>
          <a:p>
            <a:pPr algn="just"/>
            <a:r>
              <a:rPr lang="fr-FR" sz="1100" dirty="0"/>
              <a:t>Il en est de même pour les violents événements climatiques survenus en début d’année.  La municipalité organisera une réunion de travail afin de pouvoir réagir rapidement en cas de tempête, vents violents, orages importants ou fortes précipitations.</a:t>
            </a:r>
          </a:p>
          <a:p>
            <a:pPr algn="just"/>
            <a:endParaRPr lang="fr-FR" sz="1100" dirty="0"/>
          </a:p>
          <a:p>
            <a:pPr algn="just"/>
            <a:endParaRPr lang="fr-FR" sz="1100" b="1" i="1" u="sng" dirty="0"/>
          </a:p>
          <a:p>
            <a:pPr algn="just"/>
            <a:r>
              <a:rPr lang="fr-FR" sz="1100" b="1" dirty="0">
                <a:solidFill>
                  <a:srgbClr val="0070C0"/>
                </a:solidFill>
              </a:rPr>
              <a:t>Zone de collecte de déchets verts</a:t>
            </a:r>
          </a:p>
          <a:p>
            <a:pPr algn="just"/>
            <a:endParaRPr lang="fr-FR" sz="1100" b="1" i="1" u="sng" dirty="0"/>
          </a:p>
          <a:p>
            <a:pPr algn="just"/>
            <a:r>
              <a:rPr lang="fr-FR" sz="1100" dirty="0"/>
              <a:t>La création de la zone de déchets verts à  </a:t>
            </a:r>
            <a:r>
              <a:rPr lang="fr-FR" sz="1100" dirty="0" err="1"/>
              <a:t>Sauviolle</a:t>
            </a:r>
            <a:r>
              <a:rPr lang="fr-FR" sz="1100" dirty="0"/>
              <a:t> est actuellement en cours. Les travaux de nettoyage et de nivellement du site ont débuté.</a:t>
            </a:r>
          </a:p>
          <a:p>
            <a:pPr algn="just"/>
            <a:endParaRPr lang="fr-FR" sz="1100" dirty="0"/>
          </a:p>
          <a:p>
            <a:pPr algn="just"/>
            <a:r>
              <a:rPr lang="fr-FR" sz="1100" dirty="0"/>
              <a:t>À partir du 10 août, le géotextile sera installé, avant la livraison de 80 tonnes de concassés prévue le 11 août. Les travaux se poursuivront débute septembre afin de permettre la mise en service prochaine de cette nouvelle zone.</a:t>
            </a:r>
          </a:p>
          <a:p>
            <a:pPr algn="just"/>
            <a:endParaRPr lang="fr-FR" sz="1100" dirty="0"/>
          </a:p>
          <a:p>
            <a:pPr algn="r"/>
            <a:r>
              <a:rPr lang="fr-FR" sz="1100" dirty="0"/>
              <a:t>La séance est levée à 21 h 21</a:t>
            </a:r>
          </a:p>
          <a:p>
            <a:pPr algn="just"/>
            <a:endParaRPr lang="fr-FR" sz="1100" b="1" i="1" u="sng" dirty="0"/>
          </a:p>
          <a:p>
            <a:pPr algn="just"/>
            <a:endParaRPr lang="fr-FR" sz="1100" dirty="0"/>
          </a:p>
        </p:txBody>
      </p:sp>
      <p:sp>
        <p:nvSpPr>
          <p:cNvPr id="4" name="ZoneTexte 3">
            <a:extLst>
              <a:ext uri="{FF2B5EF4-FFF2-40B4-BE49-F238E27FC236}">
                <a16:creationId xmlns:a16="http://schemas.microsoft.com/office/drawing/2014/main" id="{190BB9C6-8539-E640-50B2-2B19AD0D1762}"/>
              </a:ext>
            </a:extLst>
          </p:cNvPr>
          <p:cNvSpPr txBox="1"/>
          <p:nvPr/>
        </p:nvSpPr>
        <p:spPr>
          <a:xfrm>
            <a:off x="3578083" y="1411909"/>
            <a:ext cx="3027433" cy="430887"/>
          </a:xfrm>
          <a:prstGeom prst="rect">
            <a:avLst/>
          </a:prstGeom>
          <a:noFill/>
        </p:spPr>
        <p:txBody>
          <a:bodyPr wrap="square" rtlCol="0">
            <a:spAutoFit/>
          </a:bodyPr>
          <a:lstStyle/>
          <a:p>
            <a:pPr algn="just"/>
            <a:endParaRPr lang="fr-FR" sz="1100" b="1" i="1" u="sng" dirty="0"/>
          </a:p>
          <a:p>
            <a:pPr algn="just"/>
            <a:r>
              <a:rPr lang="fr-FR" sz="1100" dirty="0"/>
              <a:t>.</a:t>
            </a:r>
          </a:p>
        </p:txBody>
      </p:sp>
    </p:spTree>
    <p:extLst>
      <p:ext uri="{BB962C8B-B14F-4D97-AF65-F5344CB8AC3E}">
        <p14:creationId xmlns:p14="http://schemas.microsoft.com/office/powerpoint/2010/main" val="3747867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858000" cy="1250288"/>
          </a:xfrm>
          <a:prstGeom prst="rect">
            <a:avLst/>
          </a:prstGeom>
          <a:solidFill>
            <a:srgbClr val="BEA6DE"/>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r>
              <a:rPr lang="fr-FR" sz="3000" b="1" i="1" dirty="0"/>
              <a:t>	  		LES MOMENTS DE VIE</a:t>
            </a:r>
          </a:p>
        </p:txBody>
      </p:sp>
      <p:sp>
        <p:nvSpPr>
          <p:cNvPr id="3" name="Rectangle 2"/>
          <p:cNvSpPr/>
          <p:nvPr/>
        </p:nvSpPr>
        <p:spPr>
          <a:xfrm>
            <a:off x="0" y="9568531"/>
            <a:ext cx="6858000" cy="337469"/>
          </a:xfrm>
          <a:prstGeom prst="rect">
            <a:avLst/>
          </a:prstGeom>
          <a:solidFill>
            <a:srgbClr val="BEA6DE"/>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13" name="ZoneTexte 12"/>
          <p:cNvSpPr txBox="1"/>
          <p:nvPr/>
        </p:nvSpPr>
        <p:spPr>
          <a:xfrm>
            <a:off x="454660" y="1610030"/>
            <a:ext cx="2738916" cy="2928272"/>
          </a:xfrm>
          <a:prstGeom prst="rect">
            <a:avLst/>
          </a:prstGeom>
          <a:noFill/>
        </p:spPr>
        <p:txBody>
          <a:bodyPr wrap="square" lIns="95793" tIns="47896" rIns="95793" bIns="47896" rtlCol="0">
            <a:spAutoFit/>
          </a:bodyPr>
          <a:lstStyle/>
          <a:p>
            <a:pPr algn="ctr"/>
            <a:endParaRPr lang="fr-FR" sz="1600" b="1" dirty="0">
              <a:solidFill>
                <a:srgbClr val="7030A0"/>
              </a:solidFill>
            </a:endParaRPr>
          </a:p>
          <a:p>
            <a:pPr algn="just"/>
            <a:r>
              <a:rPr lang="fr-FR" sz="1200" dirty="0"/>
              <a:t>Mardi 14 juillet 2026, la commune de Frontenac a organisé la retransmission sur écran géant de la demi-finale de la Coupe du monde à la salle des fêtes. De nombreux habitants ont répondu à l'invitation pour partager ensemble ce grand rendez-vous sportif dans une ambiance conviviale, avec restauration et buvette sur place.</a:t>
            </a:r>
          </a:p>
          <a:p>
            <a:pPr algn="just"/>
            <a:r>
              <a:rPr lang="fr-FR" sz="1200" dirty="0"/>
              <a:t>Si l'atmosphère était enthousiaste avant le coup d'envoi, la défaite de l'équipe de France face à l'Espagne (2-0) a laissé de nombreux supporters déçus au coup de sifflet final. </a:t>
            </a:r>
          </a:p>
        </p:txBody>
      </p:sp>
      <p:pic>
        <p:nvPicPr>
          <p:cNvPr id="6" name="Image 5">
            <a:extLst>
              <a:ext uri="{FF2B5EF4-FFF2-40B4-BE49-F238E27FC236}">
                <a16:creationId xmlns:a16="http://schemas.microsoft.com/office/drawing/2014/main" id="{5D9AA859-AA32-1E6F-501A-FE9EB1182C59}"/>
              </a:ext>
            </a:extLst>
          </p:cNvPr>
          <p:cNvPicPr>
            <a:picLocks noChangeAspect="1"/>
          </p:cNvPicPr>
          <p:nvPr/>
        </p:nvPicPr>
        <p:blipFill>
          <a:blip r:embed="rId3" cstate="print">
            <a:extLst>
              <a:ext uri="{28A0092B-C50C-407E-A947-70E740481C1C}">
                <a14:useLocalDpi xmlns:a14="http://schemas.microsoft.com/office/drawing/2010/main" val="0"/>
              </a:ext>
            </a:extLst>
          </a:blip>
          <a:srcRect l="27704"/>
          <a:stretch>
            <a:fillRect/>
          </a:stretch>
        </p:blipFill>
        <p:spPr>
          <a:xfrm rot="5400000">
            <a:off x="4621756" y="7273345"/>
            <a:ext cx="1732986" cy="1797809"/>
          </a:xfrm>
          <a:prstGeom prst="rect">
            <a:avLst/>
          </a:prstGeom>
        </p:spPr>
      </p:pic>
      <p:pic>
        <p:nvPicPr>
          <p:cNvPr id="8" name="Image 7">
            <a:extLst>
              <a:ext uri="{FF2B5EF4-FFF2-40B4-BE49-F238E27FC236}">
                <a16:creationId xmlns:a16="http://schemas.microsoft.com/office/drawing/2014/main" id="{4FE42793-D0B7-B0A6-D082-1E49508D1A42}"/>
              </a:ext>
            </a:extLst>
          </p:cNvPr>
          <p:cNvPicPr>
            <a:picLocks noChangeAspect="1"/>
          </p:cNvPicPr>
          <p:nvPr/>
        </p:nvPicPr>
        <p:blipFill>
          <a:blip r:embed="rId4" cstate="print">
            <a:extLst>
              <a:ext uri="{28A0092B-C50C-407E-A947-70E740481C1C}">
                <a14:useLocalDpi xmlns:a14="http://schemas.microsoft.com/office/drawing/2010/main" val="0"/>
              </a:ext>
            </a:extLst>
          </a:blip>
          <a:srcRect r="23381" b="21214"/>
          <a:stretch>
            <a:fillRect/>
          </a:stretch>
        </p:blipFill>
        <p:spPr>
          <a:xfrm>
            <a:off x="4463807" y="5452824"/>
            <a:ext cx="1948115" cy="1502391"/>
          </a:xfrm>
          <a:prstGeom prst="rect">
            <a:avLst/>
          </a:prstGeom>
        </p:spPr>
      </p:pic>
      <p:pic>
        <p:nvPicPr>
          <p:cNvPr id="10" name="Image 9">
            <a:extLst>
              <a:ext uri="{FF2B5EF4-FFF2-40B4-BE49-F238E27FC236}">
                <a16:creationId xmlns:a16="http://schemas.microsoft.com/office/drawing/2014/main" id="{09B524E0-1C3E-6CBA-70E0-D0430F29688D}"/>
              </a:ext>
            </a:extLst>
          </p:cNvPr>
          <p:cNvPicPr>
            <a:picLocks noChangeAspect="1"/>
          </p:cNvPicPr>
          <p:nvPr/>
        </p:nvPicPr>
        <p:blipFill>
          <a:blip r:embed="rId5" cstate="print">
            <a:extLst>
              <a:ext uri="{28A0092B-C50C-407E-A947-70E740481C1C}">
                <a14:useLocalDpi xmlns:a14="http://schemas.microsoft.com/office/drawing/2010/main" val="0"/>
              </a:ext>
            </a:extLst>
          </a:blip>
          <a:srcRect r="6393"/>
          <a:stretch>
            <a:fillRect/>
          </a:stretch>
        </p:blipFill>
        <p:spPr>
          <a:xfrm>
            <a:off x="594335" y="5452824"/>
            <a:ext cx="3616879" cy="2897940"/>
          </a:xfrm>
          <a:prstGeom prst="rect">
            <a:avLst/>
          </a:prstGeom>
        </p:spPr>
      </p:pic>
      <p:sp>
        <p:nvSpPr>
          <p:cNvPr id="11" name="ZoneTexte 10">
            <a:extLst>
              <a:ext uri="{FF2B5EF4-FFF2-40B4-BE49-F238E27FC236}">
                <a16:creationId xmlns:a16="http://schemas.microsoft.com/office/drawing/2014/main" id="{4CE1BBAC-85AB-503A-F3EC-510D65EB1ACB}"/>
              </a:ext>
            </a:extLst>
          </p:cNvPr>
          <p:cNvSpPr txBox="1"/>
          <p:nvPr/>
        </p:nvSpPr>
        <p:spPr>
          <a:xfrm>
            <a:off x="406518" y="8507282"/>
            <a:ext cx="3900787" cy="938719"/>
          </a:xfrm>
          <a:prstGeom prst="rect">
            <a:avLst/>
          </a:prstGeom>
          <a:noFill/>
        </p:spPr>
        <p:txBody>
          <a:bodyPr wrap="square" rtlCol="0">
            <a:spAutoFit/>
          </a:bodyPr>
          <a:lstStyle/>
          <a:p>
            <a:pPr algn="ctr"/>
            <a:r>
              <a:rPr lang="fr-FR" sz="1100" i="1" dirty="0"/>
              <a:t>Merci à Mickaël, Jean-Pierre et Martial  </a:t>
            </a:r>
          </a:p>
          <a:p>
            <a:pPr algn="ctr"/>
            <a:r>
              <a:rPr lang="fr-FR" sz="1100" i="1" dirty="0"/>
              <a:t>pour leur aide précieuse !</a:t>
            </a:r>
          </a:p>
          <a:p>
            <a:pPr algn="ctr"/>
            <a:r>
              <a:rPr lang="fr-FR" sz="1100" i="1" dirty="0"/>
              <a:t>Merci également à Carole et Victor, de l’Epicerie à la </a:t>
            </a:r>
            <a:r>
              <a:rPr lang="fr-FR" sz="1100" i="1" dirty="0" err="1"/>
              <a:t>Res’Course</a:t>
            </a:r>
            <a:r>
              <a:rPr lang="fr-FR" sz="1100" i="1" dirty="0"/>
              <a:t>, </a:t>
            </a:r>
          </a:p>
          <a:p>
            <a:pPr algn="ctr"/>
            <a:r>
              <a:rPr lang="fr-FR" sz="1100" i="1" dirty="0"/>
              <a:t>ainsi qu’à Christian et Odile, du Bar l’Archange,</a:t>
            </a:r>
          </a:p>
          <a:p>
            <a:pPr algn="ctr"/>
            <a:r>
              <a:rPr lang="fr-FR" sz="1100" i="1" dirty="0"/>
              <a:t> pour leur participation et leur généreux soutien !</a:t>
            </a:r>
          </a:p>
        </p:txBody>
      </p:sp>
      <p:sp>
        <p:nvSpPr>
          <p:cNvPr id="12" name="ZoneTexte 11">
            <a:extLst>
              <a:ext uri="{FF2B5EF4-FFF2-40B4-BE49-F238E27FC236}">
                <a16:creationId xmlns:a16="http://schemas.microsoft.com/office/drawing/2014/main" id="{E676303A-2F99-DB19-6691-C2037FFE70FD}"/>
              </a:ext>
            </a:extLst>
          </p:cNvPr>
          <p:cNvSpPr txBox="1"/>
          <p:nvPr/>
        </p:nvSpPr>
        <p:spPr>
          <a:xfrm>
            <a:off x="0" y="1378424"/>
            <a:ext cx="6858000" cy="523220"/>
          </a:xfrm>
          <a:prstGeom prst="rect">
            <a:avLst/>
          </a:prstGeom>
          <a:noFill/>
        </p:spPr>
        <p:txBody>
          <a:bodyPr wrap="square" rtlCol="0">
            <a:spAutoFit/>
          </a:bodyPr>
          <a:lstStyle/>
          <a:p>
            <a:pPr algn="ctr"/>
            <a:r>
              <a:rPr lang="fr-FR" sz="1800" b="1" dirty="0">
                <a:solidFill>
                  <a:srgbClr val="7030A0"/>
                </a:solidFill>
              </a:rPr>
              <a:t>UN BEAU MOMENT DE PARTAGE AUTOUR DU </a:t>
            </a:r>
            <a:r>
              <a:rPr lang="fr-FR" sz="2800" b="1" dirty="0">
                <a:solidFill>
                  <a:srgbClr val="7030A0"/>
                </a:solidFill>
              </a:rPr>
              <a:t>FOOTBALL</a:t>
            </a:r>
            <a:endParaRPr lang="fr-FR" sz="2800" b="1" dirty="0">
              <a:solidFill>
                <a:srgbClr val="7030A0"/>
              </a:solidFill>
              <a:latin typeface="Book Antiqua" panose="02040602050305030304" pitchFamily="18" charset="0"/>
            </a:endParaRPr>
          </a:p>
        </p:txBody>
      </p:sp>
      <p:sp>
        <p:nvSpPr>
          <p:cNvPr id="18" name="ZoneTexte 17">
            <a:extLst>
              <a:ext uri="{FF2B5EF4-FFF2-40B4-BE49-F238E27FC236}">
                <a16:creationId xmlns:a16="http://schemas.microsoft.com/office/drawing/2014/main" id="{175B1CA0-205C-A954-E737-D3E7EC9BEB0C}"/>
              </a:ext>
            </a:extLst>
          </p:cNvPr>
          <p:cNvSpPr txBox="1"/>
          <p:nvPr/>
        </p:nvSpPr>
        <p:spPr>
          <a:xfrm>
            <a:off x="454659" y="4455952"/>
            <a:ext cx="6119564" cy="646331"/>
          </a:xfrm>
          <a:prstGeom prst="rect">
            <a:avLst/>
          </a:prstGeom>
          <a:noFill/>
        </p:spPr>
        <p:txBody>
          <a:bodyPr wrap="square" rtlCol="0">
            <a:spAutoFit/>
          </a:bodyPr>
          <a:lstStyle/>
          <a:p>
            <a:pPr algn="just"/>
            <a:r>
              <a:rPr lang="fr-FR" sz="1200" dirty="0"/>
              <a:t>Malgré cette issue, cette soirée a permis aux habitants de se retrouver et de vivre ensemble un moment fort autour du football.</a:t>
            </a:r>
          </a:p>
          <a:p>
            <a:pPr algn="just"/>
            <a:endParaRPr lang="fr-FR" sz="1200" dirty="0"/>
          </a:p>
        </p:txBody>
      </p:sp>
      <p:pic>
        <p:nvPicPr>
          <p:cNvPr id="20" name="Image 19">
            <a:extLst>
              <a:ext uri="{FF2B5EF4-FFF2-40B4-BE49-F238E27FC236}">
                <a16:creationId xmlns:a16="http://schemas.microsoft.com/office/drawing/2014/main" id="{D37DC543-6E82-CDF2-06E5-67B3FC0C240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57068" y="2110487"/>
            <a:ext cx="2930084" cy="219756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E588E-FD18-3387-5319-585D745A8E2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2A81243-D8BA-3E66-D569-16F188853A39}"/>
              </a:ext>
            </a:extLst>
          </p:cNvPr>
          <p:cNvSpPr/>
          <p:nvPr/>
        </p:nvSpPr>
        <p:spPr>
          <a:xfrm>
            <a:off x="0" y="0"/>
            <a:ext cx="6858000" cy="1250288"/>
          </a:xfrm>
          <a:prstGeom prst="rect">
            <a:avLst/>
          </a:prstGeom>
          <a:solidFill>
            <a:srgbClr val="BEA6DE"/>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r>
              <a:rPr lang="fr-FR" sz="3000" b="1" i="1" dirty="0"/>
              <a:t>	  		LES MOMENTS DE VIE</a:t>
            </a:r>
          </a:p>
        </p:txBody>
      </p:sp>
      <p:sp>
        <p:nvSpPr>
          <p:cNvPr id="3" name="Rectangle 2">
            <a:extLst>
              <a:ext uri="{FF2B5EF4-FFF2-40B4-BE49-F238E27FC236}">
                <a16:creationId xmlns:a16="http://schemas.microsoft.com/office/drawing/2014/main" id="{F940C24A-B1F4-C63D-2843-54A93E5A2159}"/>
              </a:ext>
            </a:extLst>
          </p:cNvPr>
          <p:cNvSpPr/>
          <p:nvPr/>
        </p:nvSpPr>
        <p:spPr>
          <a:xfrm>
            <a:off x="0" y="9568531"/>
            <a:ext cx="6858000" cy="337469"/>
          </a:xfrm>
          <a:prstGeom prst="rect">
            <a:avLst/>
          </a:prstGeom>
          <a:solidFill>
            <a:srgbClr val="BEA6DE"/>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12" name="ZoneTexte 11">
            <a:extLst>
              <a:ext uri="{FF2B5EF4-FFF2-40B4-BE49-F238E27FC236}">
                <a16:creationId xmlns:a16="http://schemas.microsoft.com/office/drawing/2014/main" id="{4974D0FA-DAED-3FCF-2219-B01BD0FC9F55}"/>
              </a:ext>
            </a:extLst>
          </p:cNvPr>
          <p:cNvSpPr txBox="1"/>
          <p:nvPr/>
        </p:nvSpPr>
        <p:spPr>
          <a:xfrm>
            <a:off x="0" y="1378424"/>
            <a:ext cx="6858000" cy="369332"/>
          </a:xfrm>
          <a:prstGeom prst="rect">
            <a:avLst/>
          </a:prstGeom>
          <a:noFill/>
        </p:spPr>
        <p:txBody>
          <a:bodyPr wrap="square" rtlCol="0">
            <a:spAutoFit/>
          </a:bodyPr>
          <a:lstStyle/>
          <a:p>
            <a:pPr algn="ctr"/>
            <a:r>
              <a:rPr lang="fr-FR" sz="1800" b="1" dirty="0">
                <a:solidFill>
                  <a:srgbClr val="7030A0"/>
                </a:solidFill>
              </a:rPr>
              <a:t>UN APRES-MIDI JEUX !</a:t>
            </a:r>
            <a:endParaRPr lang="fr-FR" sz="2800" b="1" dirty="0">
              <a:solidFill>
                <a:srgbClr val="7030A0"/>
              </a:solidFill>
              <a:latin typeface="Book Antiqua" panose="02040602050305030304" pitchFamily="18" charset="0"/>
            </a:endParaRPr>
          </a:p>
        </p:txBody>
      </p:sp>
      <p:sp>
        <p:nvSpPr>
          <p:cNvPr id="5" name="ZoneTexte 4">
            <a:extLst>
              <a:ext uri="{FF2B5EF4-FFF2-40B4-BE49-F238E27FC236}">
                <a16:creationId xmlns:a16="http://schemas.microsoft.com/office/drawing/2014/main" id="{77F9A34E-2FF4-BA8A-6EE9-3F122ABADDD0}"/>
              </a:ext>
            </a:extLst>
          </p:cNvPr>
          <p:cNvSpPr txBox="1"/>
          <p:nvPr/>
        </p:nvSpPr>
        <p:spPr>
          <a:xfrm>
            <a:off x="661017" y="1875892"/>
            <a:ext cx="4515894" cy="1384995"/>
          </a:xfrm>
          <a:prstGeom prst="rect">
            <a:avLst/>
          </a:prstGeom>
          <a:noFill/>
        </p:spPr>
        <p:txBody>
          <a:bodyPr wrap="square">
            <a:spAutoFit/>
          </a:bodyPr>
          <a:lstStyle/>
          <a:p>
            <a:pPr algn="just"/>
            <a:r>
              <a:rPr lang="fr-FR" sz="1200" dirty="0"/>
              <a:t>Organisée par les associations </a:t>
            </a:r>
            <a:r>
              <a:rPr lang="fr-FR" sz="1200" b="1" dirty="0"/>
              <a:t>La Récré et Blablacrawl33</a:t>
            </a:r>
            <a:r>
              <a:rPr lang="fr-FR" sz="1200" dirty="0"/>
              <a:t>, cet après-midi jeux a permis aux participants de se retrouver autour de différentes activités dans une ambiance conviviale.</a:t>
            </a:r>
          </a:p>
          <a:p>
            <a:pPr algn="just"/>
            <a:endParaRPr lang="fr-FR" sz="1200" dirty="0"/>
          </a:p>
          <a:p>
            <a:pPr algn="just"/>
            <a:r>
              <a:rPr lang="fr-FR" sz="1200" dirty="0"/>
              <a:t>Petits et grands ont pu profiter de </a:t>
            </a:r>
            <a:r>
              <a:rPr lang="fr-FR" sz="1200" b="1" dirty="0"/>
              <a:t>jeux vidéo, jeux de société, baby-foot, coloriages</a:t>
            </a:r>
            <a:r>
              <a:rPr lang="fr-FR" sz="1200" dirty="0"/>
              <a:t>, ainsi que de </a:t>
            </a:r>
            <a:r>
              <a:rPr lang="fr-FR" sz="1200" b="1" dirty="0"/>
              <a:t>démonstrations de voitures radiocommandées</a:t>
            </a:r>
            <a:r>
              <a:rPr lang="fr-FR" sz="1200" dirty="0"/>
              <a:t>.</a:t>
            </a:r>
            <a:endParaRPr lang="fr-FR" sz="1100" dirty="0"/>
          </a:p>
        </p:txBody>
      </p:sp>
      <p:pic>
        <p:nvPicPr>
          <p:cNvPr id="9" name="Image 8">
            <a:extLst>
              <a:ext uri="{FF2B5EF4-FFF2-40B4-BE49-F238E27FC236}">
                <a16:creationId xmlns:a16="http://schemas.microsoft.com/office/drawing/2014/main" id="{B3C76555-3D50-5A63-FFE5-039F56728FDA}"/>
              </a:ext>
            </a:extLst>
          </p:cNvPr>
          <p:cNvPicPr>
            <a:picLocks noChangeAspect="1"/>
          </p:cNvPicPr>
          <p:nvPr/>
        </p:nvPicPr>
        <p:blipFill>
          <a:blip r:embed="rId2"/>
          <a:srcRect l="6530" r="4482" b="1098"/>
          <a:stretch>
            <a:fillRect/>
          </a:stretch>
        </p:blipFill>
        <p:spPr>
          <a:xfrm>
            <a:off x="5336204" y="1428124"/>
            <a:ext cx="956248" cy="1878098"/>
          </a:xfrm>
          <a:prstGeom prst="rect">
            <a:avLst/>
          </a:prstGeom>
        </p:spPr>
      </p:pic>
      <p:sp>
        <p:nvSpPr>
          <p:cNvPr id="15" name="ZoneTexte 14">
            <a:extLst>
              <a:ext uri="{FF2B5EF4-FFF2-40B4-BE49-F238E27FC236}">
                <a16:creationId xmlns:a16="http://schemas.microsoft.com/office/drawing/2014/main" id="{C3955E74-1DE7-44C9-ED93-D7E195D01AA1}"/>
              </a:ext>
            </a:extLst>
          </p:cNvPr>
          <p:cNvSpPr txBox="1"/>
          <p:nvPr/>
        </p:nvSpPr>
        <p:spPr>
          <a:xfrm>
            <a:off x="3727558" y="8200588"/>
            <a:ext cx="2594117" cy="1277273"/>
          </a:xfrm>
          <a:prstGeom prst="rect">
            <a:avLst/>
          </a:prstGeom>
          <a:noFill/>
        </p:spPr>
        <p:txBody>
          <a:bodyPr wrap="square">
            <a:spAutoFit/>
          </a:bodyPr>
          <a:lstStyle/>
          <a:p>
            <a:pPr algn="just">
              <a:buNone/>
            </a:pPr>
            <a:r>
              <a:rPr lang="fr-FR" sz="1100" i="1" dirty="0"/>
              <a:t>Un grand merci à La Récré, qui a même écourté ses vacances pour être au rendez-vous et offrir cet après-midi ludique aux habitants ! </a:t>
            </a:r>
          </a:p>
          <a:p>
            <a:pPr algn="just">
              <a:buNone/>
            </a:pPr>
            <a:r>
              <a:rPr lang="fr-FR" sz="1100" i="1" dirty="0"/>
              <a:t>Merci également à Blablacrawl33 pour son implication et son énergie…</a:t>
            </a:r>
          </a:p>
          <a:p>
            <a:pPr algn="r">
              <a:buNone/>
            </a:pPr>
            <a:r>
              <a:rPr lang="fr-FR" sz="1100" i="1" dirty="0"/>
              <a:t>Et il en faut, de l’énergie ! </a:t>
            </a:r>
          </a:p>
        </p:txBody>
      </p:sp>
      <p:pic>
        <p:nvPicPr>
          <p:cNvPr id="8" name="Image 7">
            <a:extLst>
              <a:ext uri="{FF2B5EF4-FFF2-40B4-BE49-F238E27FC236}">
                <a16:creationId xmlns:a16="http://schemas.microsoft.com/office/drawing/2014/main" id="{4C1CC355-160A-A52B-6A40-DB05A1BF0875}"/>
              </a:ext>
            </a:extLst>
          </p:cNvPr>
          <p:cNvPicPr>
            <a:picLocks noChangeAspect="1"/>
          </p:cNvPicPr>
          <p:nvPr/>
        </p:nvPicPr>
        <p:blipFill>
          <a:blip r:embed="rId3"/>
          <a:stretch>
            <a:fillRect/>
          </a:stretch>
        </p:blipFill>
        <p:spPr>
          <a:xfrm>
            <a:off x="778630" y="7409862"/>
            <a:ext cx="2650370" cy="1878097"/>
          </a:xfrm>
          <a:prstGeom prst="rect">
            <a:avLst/>
          </a:prstGeom>
        </p:spPr>
      </p:pic>
      <p:pic>
        <p:nvPicPr>
          <p:cNvPr id="11" name="Image 10">
            <a:extLst>
              <a:ext uri="{FF2B5EF4-FFF2-40B4-BE49-F238E27FC236}">
                <a16:creationId xmlns:a16="http://schemas.microsoft.com/office/drawing/2014/main" id="{6A829174-8501-5F55-B173-167E5A72C020}"/>
              </a:ext>
            </a:extLst>
          </p:cNvPr>
          <p:cNvPicPr>
            <a:picLocks noChangeAspect="1"/>
          </p:cNvPicPr>
          <p:nvPr/>
        </p:nvPicPr>
        <p:blipFill>
          <a:blip r:embed="rId4"/>
          <a:srcRect l="15610" r="15594" b="20925"/>
          <a:stretch>
            <a:fillRect/>
          </a:stretch>
        </p:blipFill>
        <p:spPr>
          <a:xfrm>
            <a:off x="778631" y="5203416"/>
            <a:ext cx="1202793" cy="962611"/>
          </a:xfrm>
          <a:prstGeom prst="rect">
            <a:avLst/>
          </a:prstGeom>
        </p:spPr>
      </p:pic>
      <p:pic>
        <p:nvPicPr>
          <p:cNvPr id="14" name="Image 13">
            <a:extLst>
              <a:ext uri="{FF2B5EF4-FFF2-40B4-BE49-F238E27FC236}">
                <a16:creationId xmlns:a16="http://schemas.microsoft.com/office/drawing/2014/main" id="{546C51F7-B267-F5A1-FABF-8E593094A40A}"/>
              </a:ext>
            </a:extLst>
          </p:cNvPr>
          <p:cNvPicPr>
            <a:picLocks noChangeAspect="1"/>
          </p:cNvPicPr>
          <p:nvPr/>
        </p:nvPicPr>
        <p:blipFill>
          <a:blip r:embed="rId5"/>
          <a:stretch>
            <a:fillRect/>
          </a:stretch>
        </p:blipFill>
        <p:spPr>
          <a:xfrm>
            <a:off x="3727558" y="6814132"/>
            <a:ext cx="2564895" cy="1245435"/>
          </a:xfrm>
          <a:prstGeom prst="rect">
            <a:avLst/>
          </a:prstGeom>
        </p:spPr>
      </p:pic>
      <p:sp>
        <p:nvSpPr>
          <p:cNvPr id="18" name="ZoneTexte 17">
            <a:extLst>
              <a:ext uri="{FF2B5EF4-FFF2-40B4-BE49-F238E27FC236}">
                <a16:creationId xmlns:a16="http://schemas.microsoft.com/office/drawing/2014/main" id="{13F13DD7-E516-3F18-F025-FB9B1BBB11E4}"/>
              </a:ext>
            </a:extLst>
          </p:cNvPr>
          <p:cNvSpPr txBox="1"/>
          <p:nvPr/>
        </p:nvSpPr>
        <p:spPr>
          <a:xfrm>
            <a:off x="661017" y="3351557"/>
            <a:ext cx="5634090" cy="461665"/>
          </a:xfrm>
          <a:prstGeom prst="rect">
            <a:avLst/>
          </a:prstGeom>
          <a:noFill/>
        </p:spPr>
        <p:txBody>
          <a:bodyPr wrap="square">
            <a:spAutoFit/>
          </a:bodyPr>
          <a:lstStyle/>
          <a:p>
            <a:pPr algn="just"/>
            <a:r>
              <a:rPr lang="fr-FR" sz="1200" dirty="0"/>
              <a:t>Les participants ont apprécié ce moment de partage et de découverte, avec notamment la possibilité de s’initier au pilotage de petits bolides radiocommandés.</a:t>
            </a:r>
          </a:p>
        </p:txBody>
      </p:sp>
      <p:pic>
        <p:nvPicPr>
          <p:cNvPr id="19" name="Image 18" descr="Peut être une image de véhicule tout-terrain et texte">
            <a:extLst>
              <a:ext uri="{FF2B5EF4-FFF2-40B4-BE49-F238E27FC236}">
                <a16:creationId xmlns:a16="http://schemas.microsoft.com/office/drawing/2014/main" id="{D894346E-BB3D-CF15-DAB1-BA92BF66F1D9}"/>
              </a:ext>
            </a:extLst>
          </p:cNvPr>
          <p:cNvPicPr>
            <a:picLocks noChangeAspect="1"/>
          </p:cNvPicPr>
          <p:nvPr/>
        </p:nvPicPr>
        <p:blipFill>
          <a:blip r:embed="rId6"/>
          <a:srcRect t="14016" b="12735"/>
          <a:stretch>
            <a:fillRect/>
          </a:stretch>
        </p:blipFill>
        <p:spPr>
          <a:xfrm>
            <a:off x="3727558" y="5253047"/>
            <a:ext cx="2564894" cy="1409067"/>
          </a:xfrm>
          <a:prstGeom prst="rect">
            <a:avLst/>
          </a:prstGeom>
        </p:spPr>
      </p:pic>
      <p:pic>
        <p:nvPicPr>
          <p:cNvPr id="20" name="Image 19" descr="Peut être une image de texte">
            <a:extLst>
              <a:ext uri="{FF2B5EF4-FFF2-40B4-BE49-F238E27FC236}">
                <a16:creationId xmlns:a16="http://schemas.microsoft.com/office/drawing/2014/main" id="{62AB13BA-3C7D-6710-FD87-CE33D3A8E489}"/>
              </a:ext>
            </a:extLst>
          </p:cNvPr>
          <p:cNvPicPr>
            <a:picLocks noChangeAspect="1"/>
          </p:cNvPicPr>
          <p:nvPr/>
        </p:nvPicPr>
        <p:blipFill>
          <a:blip r:embed="rId7"/>
          <a:srcRect t="19014" r="8634" b="7460"/>
          <a:stretch>
            <a:fillRect/>
          </a:stretch>
        </p:blipFill>
        <p:spPr>
          <a:xfrm>
            <a:off x="5021402" y="3799192"/>
            <a:ext cx="1271050" cy="1363816"/>
          </a:xfrm>
          <a:prstGeom prst="rect">
            <a:avLst/>
          </a:prstGeom>
        </p:spPr>
      </p:pic>
      <p:sp>
        <p:nvSpPr>
          <p:cNvPr id="22" name="ZoneTexte 21">
            <a:extLst>
              <a:ext uri="{FF2B5EF4-FFF2-40B4-BE49-F238E27FC236}">
                <a16:creationId xmlns:a16="http://schemas.microsoft.com/office/drawing/2014/main" id="{CB600133-92B8-0CCB-A9E1-19AD9497B321}"/>
              </a:ext>
            </a:extLst>
          </p:cNvPr>
          <p:cNvSpPr txBox="1"/>
          <p:nvPr/>
        </p:nvSpPr>
        <p:spPr>
          <a:xfrm>
            <a:off x="661016" y="3872640"/>
            <a:ext cx="4164201" cy="1200329"/>
          </a:xfrm>
          <a:prstGeom prst="rect">
            <a:avLst/>
          </a:prstGeom>
          <a:noFill/>
        </p:spPr>
        <p:txBody>
          <a:bodyPr wrap="square">
            <a:spAutoFit/>
          </a:bodyPr>
          <a:lstStyle/>
          <a:p>
            <a:pPr algn="just"/>
            <a:r>
              <a:rPr lang="fr-FR" sz="1200" b="1" dirty="0"/>
              <a:t>Une belle initiative qui aura permis de partager un moment agréable en famille et entre amis.</a:t>
            </a:r>
          </a:p>
          <a:p>
            <a:pPr algn="just"/>
            <a:endParaRPr lang="fr-FR" sz="1200" b="1" dirty="0"/>
          </a:p>
          <a:p>
            <a:pPr algn="just"/>
            <a:r>
              <a:rPr lang="fr-FR" sz="1200" dirty="0"/>
              <a:t>La commune, La Récré et Blablacrawl33 réfléchissent déjà à de nouveaux rendez-vous… </a:t>
            </a:r>
          </a:p>
          <a:p>
            <a:pPr algn="just"/>
            <a:r>
              <a:rPr lang="fr-FR" sz="1200" dirty="0"/>
              <a:t>À suivre, manettes et jeux sont prêts ! </a:t>
            </a:r>
          </a:p>
        </p:txBody>
      </p:sp>
      <p:pic>
        <p:nvPicPr>
          <p:cNvPr id="23" name="Image 22" descr="Peut être une image de athlétisme, jeu de fléchettes, règle et canne à pêche">
            <a:extLst>
              <a:ext uri="{FF2B5EF4-FFF2-40B4-BE49-F238E27FC236}">
                <a16:creationId xmlns:a16="http://schemas.microsoft.com/office/drawing/2014/main" id="{C1A9C88F-F07C-D0BC-FECB-3DE3BA7EA0AA}"/>
              </a:ext>
            </a:extLst>
          </p:cNvPr>
          <p:cNvPicPr>
            <a:picLocks noChangeAspect="1"/>
          </p:cNvPicPr>
          <p:nvPr/>
        </p:nvPicPr>
        <p:blipFill>
          <a:blip r:embed="rId8"/>
          <a:srcRect l="8248" t="30076" r="12813" b="18216"/>
          <a:stretch>
            <a:fillRect/>
          </a:stretch>
        </p:blipFill>
        <p:spPr>
          <a:xfrm>
            <a:off x="778630" y="6315527"/>
            <a:ext cx="1202794" cy="958698"/>
          </a:xfrm>
          <a:prstGeom prst="rect">
            <a:avLst/>
          </a:prstGeom>
        </p:spPr>
      </p:pic>
      <p:pic>
        <p:nvPicPr>
          <p:cNvPr id="24" name="Image 23" descr="Peut être une image de ‎jouet et ‎texte qui dit ’‎EMR OE XOMA3HO SIULEE K س လှူ PETITS CHEVAUX ማ‎’‎‎">
            <a:extLst>
              <a:ext uri="{FF2B5EF4-FFF2-40B4-BE49-F238E27FC236}">
                <a16:creationId xmlns:a16="http://schemas.microsoft.com/office/drawing/2014/main" id="{6B5DC699-25F7-771A-A1BC-0E813BDAABD1}"/>
              </a:ext>
            </a:extLst>
          </p:cNvPr>
          <p:cNvPicPr>
            <a:picLocks noChangeAspect="1"/>
          </p:cNvPicPr>
          <p:nvPr/>
        </p:nvPicPr>
        <p:blipFill>
          <a:blip r:embed="rId9"/>
          <a:srcRect l="9098" t="16529" r="9858" b="12264"/>
          <a:stretch>
            <a:fillRect/>
          </a:stretch>
        </p:blipFill>
        <p:spPr>
          <a:xfrm>
            <a:off x="2226207" y="5461493"/>
            <a:ext cx="1202793" cy="1409068"/>
          </a:xfrm>
          <a:prstGeom prst="rect">
            <a:avLst/>
          </a:prstGeom>
        </p:spPr>
      </p:pic>
    </p:spTree>
    <p:extLst>
      <p:ext uri="{BB962C8B-B14F-4D97-AF65-F5344CB8AC3E}">
        <p14:creationId xmlns:p14="http://schemas.microsoft.com/office/powerpoint/2010/main" val="1602510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858000" cy="1250288"/>
          </a:xfrm>
          <a:prstGeom prst="rect">
            <a:avLst/>
          </a:prstGeom>
          <a:solidFill>
            <a:srgbClr val="CCE9AD"/>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LE COIN SPORT, CULTURE &amp; LOISIRS</a:t>
            </a:r>
          </a:p>
          <a:p>
            <a:pPr algn="ctr"/>
            <a:r>
              <a:rPr lang="fr-FR" sz="1800" b="1" i="1" dirty="0"/>
              <a:t>			</a:t>
            </a:r>
            <a:r>
              <a:rPr lang="fr-FR" sz="1800" b="1" i="1" dirty="0">
                <a:solidFill>
                  <a:srgbClr val="996633"/>
                </a:solidFill>
              </a:rPr>
              <a:t>                      </a:t>
            </a:r>
            <a:r>
              <a:rPr lang="fr-FR" sz="1800" b="1" i="1" dirty="0">
                <a:solidFill>
                  <a:srgbClr val="FF0000"/>
                </a:solidFill>
              </a:rPr>
              <a:t>Pour nos enfants dès 3 ans</a:t>
            </a:r>
          </a:p>
        </p:txBody>
      </p:sp>
      <p:sp>
        <p:nvSpPr>
          <p:cNvPr id="3" name="Rectangle 2"/>
          <p:cNvSpPr/>
          <p:nvPr/>
        </p:nvSpPr>
        <p:spPr>
          <a:xfrm>
            <a:off x="0" y="9568531"/>
            <a:ext cx="6858000" cy="337469"/>
          </a:xfrm>
          <a:prstGeom prst="rect">
            <a:avLst/>
          </a:prstGeom>
          <a:solidFill>
            <a:srgbClr val="CCE9AD"/>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8" name="ZoneTexte 7">
            <a:extLst>
              <a:ext uri="{FF2B5EF4-FFF2-40B4-BE49-F238E27FC236}">
                <a16:creationId xmlns:a16="http://schemas.microsoft.com/office/drawing/2014/main" id="{7795B9B7-E575-6CF7-C53B-1B8962017B7A}"/>
              </a:ext>
            </a:extLst>
          </p:cNvPr>
          <p:cNvSpPr txBox="1"/>
          <p:nvPr/>
        </p:nvSpPr>
        <p:spPr>
          <a:xfrm>
            <a:off x="382360" y="2008727"/>
            <a:ext cx="2957636" cy="3877985"/>
          </a:xfrm>
          <a:prstGeom prst="rect">
            <a:avLst/>
          </a:prstGeom>
          <a:noFill/>
        </p:spPr>
        <p:txBody>
          <a:bodyPr wrap="square" rtlCol="0">
            <a:spAutoFit/>
          </a:bodyPr>
          <a:lstStyle/>
          <a:p>
            <a:pPr algn="ctr"/>
            <a:r>
              <a:rPr lang="fr-FR" sz="3200" b="1" dirty="0">
                <a:solidFill>
                  <a:srgbClr val="FF0000"/>
                </a:solidFill>
              </a:rPr>
              <a:t>          NOUVEAU</a:t>
            </a:r>
          </a:p>
          <a:p>
            <a:endParaRPr lang="fr-FR" sz="800" b="1" dirty="0">
              <a:solidFill>
                <a:srgbClr val="FF0000"/>
              </a:solidFill>
            </a:endParaRPr>
          </a:p>
          <a:p>
            <a:r>
              <a:rPr lang="fr-FR" sz="1400" b="1" dirty="0">
                <a:solidFill>
                  <a:srgbClr val="FF0000"/>
                </a:solidFill>
              </a:rPr>
              <a:t>CHÈQUE SPORT – CULTURE – LOISIRS</a:t>
            </a:r>
          </a:p>
          <a:p>
            <a:r>
              <a:rPr lang="fr-FR" sz="1000" dirty="0"/>
              <a:t>La commune de Frontenac met en place une aide financière pour encourager la pratique des activités sportives, culturelles et de loisirs.</a:t>
            </a:r>
            <a:endParaRPr lang="fr-FR" sz="1000" b="1" dirty="0"/>
          </a:p>
          <a:p>
            <a:r>
              <a:rPr lang="fr-FR" sz="1000" b="1" dirty="0">
                <a:solidFill>
                  <a:srgbClr val="FF0000"/>
                </a:solidFill>
              </a:rPr>
              <a:t>Pour qui ?</a:t>
            </a:r>
          </a:p>
          <a:p>
            <a:r>
              <a:rPr lang="fr-FR" sz="1000" dirty="0"/>
              <a:t>Les enfants de </a:t>
            </a:r>
            <a:r>
              <a:rPr lang="fr-FR" sz="1000" b="1" dirty="0"/>
              <a:t>1 à 18 ans</a:t>
            </a:r>
            <a:r>
              <a:rPr lang="fr-FR" sz="1000" dirty="0"/>
              <a:t>, domiciliés à Frontenac (résidence principale) et inscrits dans une association communale.</a:t>
            </a:r>
          </a:p>
          <a:p>
            <a:r>
              <a:rPr lang="fr-FR" sz="1000" b="1" dirty="0">
                <a:solidFill>
                  <a:srgbClr val="FF0000"/>
                </a:solidFill>
              </a:rPr>
              <a:t>Quel montant ?</a:t>
            </a:r>
          </a:p>
          <a:p>
            <a:r>
              <a:rPr lang="fr-FR" sz="1000" dirty="0"/>
              <a:t>Jusqu’à </a:t>
            </a:r>
            <a:r>
              <a:rPr lang="fr-FR" sz="1000" b="1" dirty="0"/>
              <a:t>50 € par enfant et par an </a:t>
            </a:r>
            <a:r>
              <a:rPr lang="fr-FR" sz="1000" b="1" dirty="0">
                <a:solidFill>
                  <a:srgbClr val="008000"/>
                </a:solidFill>
              </a:rPr>
              <a:t>*</a:t>
            </a:r>
            <a:endParaRPr lang="fr-FR" sz="1000" dirty="0">
              <a:solidFill>
                <a:srgbClr val="008000"/>
              </a:solidFill>
            </a:endParaRPr>
          </a:p>
          <a:p>
            <a:r>
              <a:rPr lang="fr-FR" sz="1000" b="1" dirty="0">
                <a:solidFill>
                  <a:srgbClr val="FF0000"/>
                </a:solidFill>
              </a:rPr>
              <a:t>Comment ça fonctionne ?</a:t>
            </a:r>
          </a:p>
          <a:p>
            <a:r>
              <a:rPr lang="fr-FR" sz="1000" dirty="0"/>
              <a:t>L’aide est </a:t>
            </a:r>
            <a:r>
              <a:rPr lang="fr-FR" sz="1000" b="1" dirty="0"/>
              <a:t>directement déduite</a:t>
            </a:r>
            <a:r>
              <a:rPr lang="fr-FR" sz="1000" dirty="0"/>
              <a:t> du montant de l’adhésion ou de la licence auprès de l’association.</a:t>
            </a:r>
          </a:p>
          <a:p>
            <a:r>
              <a:rPr lang="fr-FR" sz="1000" b="1" dirty="0">
                <a:solidFill>
                  <a:srgbClr val="FF0000"/>
                </a:solidFill>
              </a:rPr>
              <a:t>Objectifs</a:t>
            </a:r>
          </a:p>
          <a:p>
            <a:r>
              <a:rPr lang="fr-FR" sz="1000" dirty="0"/>
              <a:t>Favoriser l’accès aux activités sportives, culturelles et de loisirs</a:t>
            </a:r>
          </a:p>
          <a:p>
            <a:r>
              <a:rPr lang="fr-FR" sz="1000" dirty="0"/>
              <a:t>Soutenir les associations de la commune</a:t>
            </a:r>
          </a:p>
          <a:p>
            <a:r>
              <a:rPr lang="fr-FR" sz="1000" dirty="0"/>
              <a:t>Alléger le coût pour les familles</a:t>
            </a:r>
          </a:p>
          <a:p>
            <a:endParaRPr lang="fr-FR" sz="1000" dirty="0"/>
          </a:p>
          <a:p>
            <a:r>
              <a:rPr lang="fr-FR" sz="1000" b="1" dirty="0">
                <a:solidFill>
                  <a:srgbClr val="FF0000"/>
                </a:solidFill>
              </a:rPr>
              <a:t>Profitez de ce nouveau dispositif dès cette année </a:t>
            </a:r>
            <a:r>
              <a:rPr lang="fr-FR" sz="1200" b="1" dirty="0">
                <a:solidFill>
                  <a:srgbClr val="FF0000"/>
                </a:solidFill>
              </a:rPr>
              <a:t>!</a:t>
            </a:r>
            <a:endParaRPr lang="fr-FR" sz="1200" b="1" i="1" dirty="0">
              <a:solidFill>
                <a:srgbClr val="FF0000"/>
              </a:solidFill>
            </a:endParaRPr>
          </a:p>
        </p:txBody>
      </p:sp>
      <p:pic>
        <p:nvPicPr>
          <p:cNvPr id="18" name="Image 17">
            <a:extLst>
              <a:ext uri="{FF2B5EF4-FFF2-40B4-BE49-F238E27FC236}">
                <a16:creationId xmlns:a16="http://schemas.microsoft.com/office/drawing/2014/main" id="{0B5F7100-B4C1-D2E0-CE00-9C642AE44891}"/>
              </a:ext>
            </a:extLst>
          </p:cNvPr>
          <p:cNvPicPr>
            <a:picLocks noChangeAspect="1"/>
          </p:cNvPicPr>
          <p:nvPr/>
        </p:nvPicPr>
        <p:blipFill>
          <a:blip r:embed="rId2"/>
          <a:stretch>
            <a:fillRect/>
          </a:stretch>
        </p:blipFill>
        <p:spPr>
          <a:xfrm rot="20611213">
            <a:off x="391803" y="1455502"/>
            <a:ext cx="1392924" cy="740708"/>
          </a:xfrm>
          <a:prstGeom prst="rect">
            <a:avLst/>
          </a:prstGeom>
        </p:spPr>
      </p:pic>
      <p:sp>
        <p:nvSpPr>
          <p:cNvPr id="20" name="Rectangle 2">
            <a:extLst>
              <a:ext uri="{FF2B5EF4-FFF2-40B4-BE49-F238E27FC236}">
                <a16:creationId xmlns:a16="http://schemas.microsoft.com/office/drawing/2014/main" id="{9BD6ACA6-B192-221E-A20C-AE34E9DA118A}"/>
              </a:ext>
            </a:extLst>
          </p:cNvPr>
          <p:cNvSpPr>
            <a:spLocks noChangeArrowheads="1"/>
          </p:cNvSpPr>
          <p:nvPr/>
        </p:nvSpPr>
        <p:spPr bwMode="auto">
          <a:xfrm>
            <a:off x="2061353" y="4571999"/>
            <a:ext cx="2779295" cy="264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22" name="ZoneTexte 21">
            <a:extLst>
              <a:ext uri="{FF2B5EF4-FFF2-40B4-BE49-F238E27FC236}">
                <a16:creationId xmlns:a16="http://schemas.microsoft.com/office/drawing/2014/main" id="{0CD112CE-E8BE-D8C6-E1AC-64487793BCEB}"/>
              </a:ext>
            </a:extLst>
          </p:cNvPr>
          <p:cNvSpPr txBox="1"/>
          <p:nvPr/>
        </p:nvSpPr>
        <p:spPr>
          <a:xfrm>
            <a:off x="3500438" y="6360608"/>
            <a:ext cx="3097732" cy="523220"/>
          </a:xfrm>
          <a:prstGeom prst="rect">
            <a:avLst/>
          </a:prstGeom>
          <a:noFill/>
        </p:spPr>
        <p:txBody>
          <a:bodyPr wrap="square" rtlCol="0">
            <a:spAutoFit/>
          </a:bodyPr>
          <a:lstStyle/>
          <a:p>
            <a:pPr algn="ctr">
              <a:buNone/>
            </a:pPr>
            <a:r>
              <a:rPr lang="fr-FR" sz="1400" b="1" dirty="0">
                <a:solidFill>
                  <a:srgbClr val="218B21"/>
                </a:solidFill>
                <a:latin typeface="Book Antiqua" panose="02040602050305030304" pitchFamily="18" charset="0"/>
              </a:rPr>
              <a:t>Une nouvelle association à Frontenac GENERATION FOOT</a:t>
            </a:r>
            <a:endParaRPr lang="fr-FR" sz="1400" dirty="0">
              <a:solidFill>
                <a:srgbClr val="218B21"/>
              </a:solidFill>
            </a:endParaRPr>
          </a:p>
        </p:txBody>
      </p:sp>
      <p:sp>
        <p:nvSpPr>
          <p:cNvPr id="5" name="ZoneTexte 4">
            <a:extLst>
              <a:ext uri="{FF2B5EF4-FFF2-40B4-BE49-F238E27FC236}">
                <a16:creationId xmlns:a16="http://schemas.microsoft.com/office/drawing/2014/main" id="{E7583434-7789-65BB-D2CB-446FB3D54AB2}"/>
              </a:ext>
            </a:extLst>
          </p:cNvPr>
          <p:cNvSpPr txBox="1"/>
          <p:nvPr/>
        </p:nvSpPr>
        <p:spPr>
          <a:xfrm>
            <a:off x="3636343" y="7051942"/>
            <a:ext cx="2825921" cy="1954381"/>
          </a:xfrm>
          <a:prstGeom prst="rect">
            <a:avLst/>
          </a:prstGeom>
          <a:noFill/>
        </p:spPr>
        <p:txBody>
          <a:bodyPr wrap="square">
            <a:spAutoFit/>
          </a:bodyPr>
          <a:lstStyle/>
          <a:p>
            <a:pPr algn="just">
              <a:buNone/>
            </a:pPr>
            <a:r>
              <a:rPr lang="fr-FR" sz="1100" dirty="0">
                <a:effectLst/>
                <a:ea typeface="Calibri" panose="020F0502020204030204" pitchFamily="34" charset="0"/>
                <a:cs typeface="Aptos" panose="020B0004020202020204" pitchFamily="34" charset="0"/>
              </a:rPr>
              <a:t>Une nouvelle association vient de voir le jour à Frontenac : Génération Foot, destinée aux enfants de 3 à 5 ans, pour leur faire découvrir le football de manière ludique et conviviale.</a:t>
            </a:r>
          </a:p>
          <a:p>
            <a:pPr algn="just">
              <a:buNone/>
            </a:pPr>
            <a:endParaRPr lang="fr-FR" sz="1100" dirty="0">
              <a:ea typeface="Calibri" panose="020F0502020204030204" pitchFamily="34" charset="0"/>
              <a:cs typeface="Aptos" panose="020B0004020202020204" pitchFamily="34" charset="0"/>
            </a:endParaRPr>
          </a:p>
          <a:p>
            <a:pPr algn="just">
              <a:buNone/>
            </a:pPr>
            <a:r>
              <a:rPr lang="fr-FR" sz="1100" dirty="0">
                <a:effectLst/>
                <a:ea typeface="Calibri" panose="020F0502020204030204" pitchFamily="34" charset="0"/>
                <a:cs typeface="Aptos" panose="020B0004020202020204" pitchFamily="34" charset="0"/>
              </a:rPr>
              <a:t>L’association est présidée par Ghislain Dexidour, accompagné de Melvin Kies, trésorier, et de Stéphanie </a:t>
            </a:r>
            <a:r>
              <a:rPr lang="fr-FR" sz="1100" dirty="0" err="1">
                <a:effectLst/>
                <a:ea typeface="Calibri" panose="020F0502020204030204" pitchFamily="34" charset="0"/>
                <a:cs typeface="Aptos" panose="020B0004020202020204" pitchFamily="34" charset="0"/>
              </a:rPr>
              <a:t>Pargade</a:t>
            </a:r>
            <a:r>
              <a:rPr lang="fr-FR" sz="1100" dirty="0">
                <a:effectLst/>
                <a:ea typeface="Calibri" panose="020F0502020204030204" pitchFamily="34" charset="0"/>
                <a:cs typeface="Aptos" panose="020B0004020202020204" pitchFamily="34" charset="0"/>
              </a:rPr>
              <a:t>, secrétaire.</a:t>
            </a:r>
          </a:p>
          <a:p>
            <a:pPr algn="just">
              <a:buNone/>
            </a:pPr>
            <a:endParaRPr lang="fr-FR" sz="1100" dirty="0">
              <a:ea typeface="Calibri" panose="020F0502020204030204" pitchFamily="34" charset="0"/>
              <a:cs typeface="Aptos" panose="020B0004020202020204" pitchFamily="34" charset="0"/>
            </a:endParaRPr>
          </a:p>
          <a:p>
            <a:pPr algn="just">
              <a:buNone/>
            </a:pPr>
            <a:r>
              <a:rPr lang="fr-FR" sz="1100" b="1" dirty="0">
                <a:effectLst/>
                <a:ea typeface="Calibri" panose="020F0502020204030204" pitchFamily="34" charset="0"/>
                <a:cs typeface="Aptos" panose="020B0004020202020204" pitchFamily="34" charset="0"/>
              </a:rPr>
              <a:t>Une belle initiative pour faire découvrir le sport dès le plus jeune âge !</a:t>
            </a:r>
          </a:p>
        </p:txBody>
      </p:sp>
      <p:pic>
        <p:nvPicPr>
          <p:cNvPr id="6" name="Image 5">
            <a:extLst>
              <a:ext uri="{FF2B5EF4-FFF2-40B4-BE49-F238E27FC236}">
                <a16:creationId xmlns:a16="http://schemas.microsoft.com/office/drawing/2014/main" id="{E3BB1DE6-4169-8245-74EC-AEF80859F071}"/>
              </a:ext>
            </a:extLst>
          </p:cNvPr>
          <p:cNvPicPr>
            <a:picLocks noChangeAspect="1"/>
          </p:cNvPicPr>
          <p:nvPr/>
        </p:nvPicPr>
        <p:blipFill>
          <a:blip r:embed="rId3"/>
          <a:stretch>
            <a:fillRect/>
          </a:stretch>
        </p:blipFill>
        <p:spPr>
          <a:xfrm>
            <a:off x="3500438" y="1784825"/>
            <a:ext cx="2963935" cy="4434324"/>
          </a:xfrm>
          <a:prstGeom prst="rect">
            <a:avLst/>
          </a:prstGeom>
        </p:spPr>
      </p:pic>
      <p:pic>
        <p:nvPicPr>
          <p:cNvPr id="2050" name="Picture 2">
            <a:extLst>
              <a:ext uri="{FF2B5EF4-FFF2-40B4-BE49-F238E27FC236}">
                <a16:creationId xmlns:a16="http://schemas.microsoft.com/office/drawing/2014/main" id="{521F09AA-0E2A-ACBC-7935-9A69BCEBABF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2312" y="6565792"/>
            <a:ext cx="3097732" cy="206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63F3E-62C7-52EB-ABC3-11C38412CB58}"/>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9EEFE6A5-6265-CF9A-C1B9-3D8C6D428891}"/>
              </a:ext>
            </a:extLst>
          </p:cNvPr>
          <p:cNvSpPr/>
          <p:nvPr/>
        </p:nvSpPr>
        <p:spPr>
          <a:xfrm>
            <a:off x="529909" y="5772450"/>
            <a:ext cx="5858859" cy="1333868"/>
          </a:xfrm>
          <a:prstGeom prst="rect">
            <a:avLst/>
          </a:prstGeom>
          <a:solidFill>
            <a:srgbClr val="CCE9AD"/>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2" name="Rectangle 1">
            <a:extLst>
              <a:ext uri="{FF2B5EF4-FFF2-40B4-BE49-F238E27FC236}">
                <a16:creationId xmlns:a16="http://schemas.microsoft.com/office/drawing/2014/main" id="{FC36CCA1-5B68-D5F9-14D0-1EF5F231340E}"/>
              </a:ext>
            </a:extLst>
          </p:cNvPr>
          <p:cNvSpPr/>
          <p:nvPr/>
        </p:nvSpPr>
        <p:spPr>
          <a:xfrm>
            <a:off x="0" y="0"/>
            <a:ext cx="6858000" cy="1250288"/>
          </a:xfrm>
          <a:prstGeom prst="rect">
            <a:avLst/>
          </a:prstGeom>
          <a:solidFill>
            <a:srgbClr val="CCE9AD"/>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LE COIN SPORT, CULTURE &amp; LOISIRS</a:t>
            </a:r>
          </a:p>
          <a:p>
            <a:pPr algn="ctr"/>
            <a:r>
              <a:rPr lang="fr-FR" sz="1800" b="1" i="1" dirty="0"/>
              <a:t>			</a:t>
            </a:r>
            <a:endParaRPr lang="fr-FR" sz="1800" b="1" i="1" dirty="0">
              <a:solidFill>
                <a:srgbClr val="FF0000"/>
              </a:solidFill>
            </a:endParaRPr>
          </a:p>
        </p:txBody>
      </p:sp>
      <p:sp>
        <p:nvSpPr>
          <p:cNvPr id="3" name="Rectangle 2">
            <a:extLst>
              <a:ext uri="{FF2B5EF4-FFF2-40B4-BE49-F238E27FC236}">
                <a16:creationId xmlns:a16="http://schemas.microsoft.com/office/drawing/2014/main" id="{732DF92B-11FE-5EDA-3DE0-EA1AD4A84FE6}"/>
              </a:ext>
            </a:extLst>
          </p:cNvPr>
          <p:cNvSpPr/>
          <p:nvPr/>
        </p:nvSpPr>
        <p:spPr>
          <a:xfrm>
            <a:off x="0" y="9568531"/>
            <a:ext cx="6858000" cy="337469"/>
          </a:xfrm>
          <a:prstGeom prst="rect">
            <a:avLst/>
          </a:prstGeom>
          <a:solidFill>
            <a:srgbClr val="CCE9AD"/>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7" name="Rectangle 2">
            <a:extLst>
              <a:ext uri="{FF2B5EF4-FFF2-40B4-BE49-F238E27FC236}">
                <a16:creationId xmlns:a16="http://schemas.microsoft.com/office/drawing/2014/main" id="{F48543A5-C584-11B1-7D3B-A059F20AD126}"/>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4097" name="Picture 1">
            <a:extLst>
              <a:ext uri="{FF2B5EF4-FFF2-40B4-BE49-F238E27FC236}">
                <a16:creationId xmlns:a16="http://schemas.microsoft.com/office/drawing/2014/main" id="{8395D5B7-E1C3-6E2D-6922-5D1B2CA61A7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9909" y="7654134"/>
            <a:ext cx="2718097" cy="1416929"/>
          </a:xfrm>
          <a:prstGeom prst="rect">
            <a:avLst/>
          </a:prstGeom>
          <a:solidFill>
            <a:srgbClr val="FFFFFF"/>
          </a:solidFill>
        </p:spPr>
      </p:pic>
      <p:sp>
        <p:nvSpPr>
          <p:cNvPr id="16" name="Rectangle 3">
            <a:extLst>
              <a:ext uri="{FF2B5EF4-FFF2-40B4-BE49-F238E27FC236}">
                <a16:creationId xmlns:a16="http://schemas.microsoft.com/office/drawing/2014/main" id="{54A97070-E0D8-1EF2-5562-B77CD4043CB4}"/>
              </a:ext>
            </a:extLst>
          </p:cNvPr>
          <p:cNvSpPr>
            <a:spLocks noChangeArrowheads="1"/>
          </p:cNvSpPr>
          <p:nvPr/>
        </p:nvSpPr>
        <p:spPr bwMode="auto">
          <a:xfrm rot="10800000" flipH="1" flipV="1">
            <a:off x="703847" y="1766978"/>
            <a:ext cx="5450305"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dirty="0">
                <a:ln>
                  <a:noFill/>
                </a:ln>
                <a:solidFill>
                  <a:schemeClr val="tx1"/>
                </a:solidFill>
                <a:effectLst/>
                <a:ea typeface="Times New Roman" panose="02020603050405020304" pitchFamily="18" charset="0"/>
              </a:rPr>
              <a:t>Nous sommes le 05 mai 2026, suite aux élections du mois de mars la nouvelle municipalité a tenu à nous rencontrer.</a:t>
            </a:r>
            <a:endParaRPr kumimoji="0" lang="fr-FR" altLang="fr-FR" sz="11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dirty="0">
                <a:ln>
                  <a:noFill/>
                </a:ln>
                <a:solidFill>
                  <a:schemeClr val="tx1"/>
                </a:solidFill>
                <a:effectLst/>
                <a:ea typeface="Times New Roman" panose="02020603050405020304" pitchFamily="18" charset="0"/>
              </a:rPr>
              <a:t>Mme Kies (maire), Mme Conan et Mr </a:t>
            </a:r>
            <a:r>
              <a:rPr kumimoji="0" lang="fr-FR" altLang="fr-FR" sz="1100" b="0" i="0" u="none" strike="noStrike" cap="none" normalizeH="0" baseline="0" dirty="0" err="1">
                <a:ln>
                  <a:noFill/>
                </a:ln>
                <a:solidFill>
                  <a:schemeClr val="tx1"/>
                </a:solidFill>
                <a:effectLst/>
                <a:ea typeface="Times New Roman" panose="02020603050405020304" pitchFamily="18" charset="0"/>
              </a:rPr>
              <a:t>Ravoux</a:t>
            </a:r>
            <a:r>
              <a:rPr kumimoji="0" lang="fr-FR" altLang="fr-FR" sz="1100" b="0" i="0" u="none" strike="noStrike" cap="none" normalizeH="0" baseline="0" dirty="0">
                <a:ln>
                  <a:noFill/>
                </a:ln>
                <a:solidFill>
                  <a:schemeClr val="tx1"/>
                </a:solidFill>
                <a:effectLst/>
                <a:ea typeface="Times New Roman" panose="02020603050405020304" pitchFamily="18" charset="0"/>
              </a:rPr>
              <a:t> (maires adjoints) ont reçu Mr </a:t>
            </a:r>
            <a:r>
              <a:rPr kumimoji="0" lang="fr-FR" altLang="fr-FR" sz="1100" b="0" i="0" u="none" strike="noStrike" cap="none" normalizeH="0" baseline="0" dirty="0" err="1">
                <a:ln>
                  <a:noFill/>
                </a:ln>
                <a:solidFill>
                  <a:schemeClr val="tx1"/>
                </a:solidFill>
                <a:effectLst/>
                <a:ea typeface="Times New Roman" panose="02020603050405020304" pitchFamily="18" charset="0"/>
              </a:rPr>
              <a:t>Basurco</a:t>
            </a:r>
            <a:r>
              <a:rPr kumimoji="0" lang="fr-FR" altLang="fr-FR" sz="1100" b="0" i="0" u="none" strike="noStrike" cap="none" normalizeH="0" baseline="0" dirty="0">
                <a:ln>
                  <a:noFill/>
                </a:ln>
                <a:solidFill>
                  <a:schemeClr val="tx1"/>
                </a:solidFill>
                <a:effectLst/>
                <a:ea typeface="Times New Roman" panose="02020603050405020304" pitchFamily="18" charset="0"/>
              </a:rPr>
              <a:t> (président) et Mr Courbaize (secrétaire) des Tongs Imprévisibles Frontenacaises.</a:t>
            </a:r>
            <a:endParaRPr kumimoji="0" lang="fr-FR" altLang="fr-FR" sz="11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dirty="0">
                <a:ln>
                  <a:noFill/>
                </a:ln>
                <a:solidFill>
                  <a:schemeClr val="tx1"/>
                </a:solidFill>
                <a:effectLst/>
                <a:ea typeface="Times New Roman" panose="02020603050405020304" pitchFamily="18" charset="0"/>
              </a:rPr>
              <a:t>Tout comme nous l'avons fait devant nos 3 édiles, voici la présentation de notre association.</a:t>
            </a:r>
            <a:endParaRPr kumimoji="0" lang="fr-FR" altLang="fr-FR" sz="11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fr-FR" sz="1100" b="1" i="0" u="none" strike="noStrike" cap="none" normalizeH="0" baseline="0" dirty="0">
                <a:ln>
                  <a:noFill/>
                </a:ln>
                <a:solidFill>
                  <a:schemeClr val="tx1"/>
                </a:solidFill>
                <a:effectLst/>
                <a:ea typeface="Times New Roman" panose="02020603050405020304" pitchFamily="18" charset="0"/>
              </a:rPr>
              <a:t>LES TONGS IMPRÉVISIBLES FRONTENACAISES  </a:t>
            </a:r>
            <a:endParaRPr kumimoji="0" lang="fr-FR" altLang="fr-FR" sz="11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fr-FR" sz="1100" b="1" i="0" u="none" strike="noStrike" cap="none" normalizeH="0" baseline="0" dirty="0">
                <a:ln>
                  <a:noFill/>
                </a:ln>
                <a:solidFill>
                  <a:schemeClr val="tx1"/>
                </a:solidFill>
                <a:effectLst/>
                <a:ea typeface="Times New Roman" panose="02020603050405020304" pitchFamily="18" charset="0"/>
              </a:rPr>
              <a:t>N° RNA = W333002154	N° SIREN = 944804970</a:t>
            </a:r>
            <a:endParaRPr kumimoji="0" lang="fr-FR" altLang="fr-FR" sz="11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fr-FR" sz="1100" b="0" i="0" u="none" strike="noStrike" cap="none" normalizeH="0" baseline="0" dirty="0">
                <a:ln>
                  <a:noFill/>
                </a:ln>
                <a:solidFill>
                  <a:schemeClr val="tx1"/>
                </a:solidFill>
                <a:effectLst/>
                <a:ea typeface="Times New Roman" panose="02020603050405020304" pitchFamily="18" charset="0"/>
              </a:rPr>
              <a:t>Association </a:t>
            </a:r>
            <a:r>
              <a:rPr kumimoji="0" lang="en-US" altLang="fr-FR" sz="1100" b="0" i="0" u="none" strike="noStrike" cap="none" normalizeH="0" baseline="0" dirty="0" err="1">
                <a:ln>
                  <a:noFill/>
                </a:ln>
                <a:solidFill>
                  <a:schemeClr val="tx1"/>
                </a:solidFill>
                <a:effectLst/>
                <a:ea typeface="Times New Roman" panose="02020603050405020304" pitchFamily="18" charset="0"/>
              </a:rPr>
              <a:t>régie</a:t>
            </a:r>
            <a:r>
              <a:rPr kumimoji="0" lang="en-US" altLang="fr-FR" sz="1100" b="0" i="0" u="none" strike="noStrike" cap="none" normalizeH="0" baseline="0" dirty="0">
                <a:ln>
                  <a:noFill/>
                </a:ln>
                <a:solidFill>
                  <a:schemeClr val="tx1"/>
                </a:solidFill>
                <a:effectLst/>
                <a:ea typeface="Times New Roman" panose="02020603050405020304" pitchFamily="18" charset="0"/>
              </a:rPr>
              <a:t> par la </a:t>
            </a:r>
            <a:r>
              <a:rPr kumimoji="0" lang="en-US" altLang="fr-FR" sz="1100" b="0" i="0" u="none" strike="noStrike" cap="none" normalizeH="0" baseline="0" dirty="0" err="1">
                <a:ln>
                  <a:noFill/>
                </a:ln>
                <a:solidFill>
                  <a:schemeClr val="tx1"/>
                </a:solidFill>
                <a:effectLst/>
                <a:ea typeface="Times New Roman" panose="02020603050405020304" pitchFamily="18" charset="0"/>
              </a:rPr>
              <a:t>loi</a:t>
            </a:r>
            <a:r>
              <a:rPr kumimoji="0" lang="en-US" altLang="fr-FR" sz="1100" b="0" i="0" u="none" strike="noStrike" cap="none" normalizeH="0" baseline="0" dirty="0">
                <a:ln>
                  <a:noFill/>
                </a:ln>
                <a:solidFill>
                  <a:schemeClr val="tx1"/>
                </a:solidFill>
                <a:effectLst/>
                <a:ea typeface="Times New Roman" panose="02020603050405020304" pitchFamily="18" charset="0"/>
              </a:rPr>
              <a:t> du 1er </a:t>
            </a:r>
            <a:r>
              <a:rPr kumimoji="0" lang="en-US" altLang="fr-FR" sz="1100" b="0" i="0" u="none" strike="noStrike" cap="none" normalizeH="0" baseline="0" dirty="0" err="1">
                <a:ln>
                  <a:noFill/>
                </a:ln>
                <a:solidFill>
                  <a:schemeClr val="tx1"/>
                </a:solidFill>
                <a:effectLst/>
                <a:ea typeface="Times New Roman" panose="02020603050405020304" pitchFamily="18" charset="0"/>
              </a:rPr>
              <a:t>juillet</a:t>
            </a:r>
            <a:r>
              <a:rPr kumimoji="0" lang="en-US" altLang="fr-FR" sz="1100" b="0" i="0" u="none" strike="noStrike" cap="none" normalizeH="0" baseline="0" dirty="0">
                <a:ln>
                  <a:noFill/>
                </a:ln>
                <a:solidFill>
                  <a:schemeClr val="tx1"/>
                </a:solidFill>
                <a:effectLst/>
                <a:ea typeface="Times New Roman" panose="02020603050405020304" pitchFamily="18" charset="0"/>
              </a:rPr>
              <a:t> 1901, </a:t>
            </a:r>
            <a:r>
              <a:rPr kumimoji="0" lang="en-US" altLang="fr-FR" sz="1100" b="0" i="0" u="none" strike="noStrike" cap="none" normalizeH="0" baseline="0" dirty="0" err="1">
                <a:ln>
                  <a:noFill/>
                </a:ln>
                <a:solidFill>
                  <a:schemeClr val="tx1"/>
                </a:solidFill>
                <a:effectLst/>
                <a:ea typeface="Times New Roman" panose="02020603050405020304" pitchFamily="18" charset="0"/>
              </a:rPr>
              <a:t>ayant</a:t>
            </a:r>
            <a:r>
              <a:rPr kumimoji="0" lang="en-US" altLang="fr-FR" sz="1100" b="0" i="0" u="none" strike="noStrike" cap="none" normalizeH="0" baseline="0" dirty="0">
                <a:ln>
                  <a:noFill/>
                </a:ln>
                <a:solidFill>
                  <a:schemeClr val="tx1"/>
                </a:solidFill>
                <a:effectLst/>
                <a:ea typeface="Times New Roman" panose="02020603050405020304" pitchFamily="18" charset="0"/>
              </a:rPr>
              <a:t> pour but la promotion du sport </a:t>
            </a:r>
            <a:r>
              <a:rPr kumimoji="0" lang="en-US" altLang="fr-FR" sz="1100" b="0" i="0" u="none" strike="noStrike" cap="none" normalizeH="0" baseline="0" dirty="0" err="1">
                <a:ln>
                  <a:noFill/>
                </a:ln>
                <a:solidFill>
                  <a:schemeClr val="tx1"/>
                </a:solidFill>
                <a:effectLst/>
                <a:ea typeface="Times New Roman" panose="02020603050405020304" pitchFamily="18" charset="0"/>
              </a:rPr>
              <a:t>loisir</a:t>
            </a:r>
            <a:r>
              <a:rPr kumimoji="0" lang="en-US" altLang="fr-FR" sz="1100" b="0" i="0" u="none" strike="noStrike" cap="none" normalizeH="0" baseline="0" dirty="0">
                <a:ln>
                  <a:noFill/>
                </a:ln>
                <a:solidFill>
                  <a:schemeClr val="tx1"/>
                </a:solidFill>
                <a:effectLst/>
                <a:ea typeface="Times New Roman" panose="02020603050405020304" pitchFamily="18" charset="0"/>
              </a:rPr>
              <a:t> à Frontenac et plus </a:t>
            </a:r>
            <a:r>
              <a:rPr kumimoji="0" lang="en-US" altLang="fr-FR" sz="1100" b="0" i="0" u="none" strike="noStrike" cap="none" normalizeH="0" baseline="0" dirty="0" err="1">
                <a:ln>
                  <a:noFill/>
                </a:ln>
                <a:solidFill>
                  <a:schemeClr val="tx1"/>
                </a:solidFill>
                <a:effectLst/>
                <a:ea typeface="Times New Roman" panose="02020603050405020304" pitchFamily="18" charset="0"/>
              </a:rPr>
              <a:t>précisèment</a:t>
            </a:r>
            <a:r>
              <a:rPr kumimoji="0" lang="en-US" altLang="fr-FR" sz="1100" b="0" i="0" u="none" strike="noStrike" cap="none" normalizeH="0" baseline="0" dirty="0">
                <a:ln>
                  <a:noFill/>
                </a:ln>
                <a:solidFill>
                  <a:schemeClr val="tx1"/>
                </a:solidFill>
                <a:effectLst/>
                <a:ea typeface="Times New Roman" panose="02020603050405020304" pitchFamily="18" charset="0"/>
              </a:rPr>
              <a:t> du football.</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altLang="fr-FR" sz="11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fr-FR" sz="1100" b="1" i="1" u="none" strike="noStrike" cap="none" normalizeH="0" baseline="0" dirty="0">
                <a:ln>
                  <a:noFill/>
                </a:ln>
                <a:solidFill>
                  <a:schemeClr val="tx1"/>
                </a:solidFill>
                <a:effectLst/>
                <a:ea typeface="Times New Roman" panose="02020603050405020304" pitchFamily="18" charset="0"/>
              </a:rPr>
              <a:t>HISTORIQUE : </a:t>
            </a:r>
            <a:endParaRPr kumimoji="0" lang="fr-FR" altLang="fr-FR" sz="1100" b="1" i="1"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fr-FR" sz="1100" b="0" i="0" u="none" strike="noStrike" cap="none" normalizeH="0" baseline="0" dirty="0">
                <a:ln>
                  <a:noFill/>
                </a:ln>
                <a:solidFill>
                  <a:schemeClr val="tx1"/>
                </a:solidFill>
                <a:effectLst/>
                <a:ea typeface="Times New Roman" panose="02020603050405020304" pitchFamily="18" charset="0"/>
              </a:rPr>
              <a:t>Suite à </a:t>
            </a:r>
            <a:r>
              <a:rPr kumimoji="0" lang="en-US" altLang="fr-FR" sz="1100" b="0" i="0" u="none" strike="noStrike" cap="none" normalizeH="0" baseline="0" dirty="0" err="1">
                <a:ln>
                  <a:noFill/>
                </a:ln>
                <a:solidFill>
                  <a:schemeClr val="tx1"/>
                </a:solidFill>
                <a:effectLst/>
                <a:ea typeface="Times New Roman" panose="02020603050405020304" pitchFamily="18" charset="0"/>
              </a:rPr>
              <a:t>la"disparition</a:t>
            </a:r>
            <a:r>
              <a:rPr kumimoji="0" lang="en-US" altLang="fr-FR" sz="1100" b="0" i="0" u="none" strike="noStrike" cap="none" normalizeH="0" baseline="0" dirty="0">
                <a:ln>
                  <a:noFill/>
                </a:ln>
                <a:solidFill>
                  <a:schemeClr val="tx1"/>
                </a:solidFill>
                <a:effectLst/>
                <a:ea typeface="Times New Roman" panose="02020603050405020304" pitchFamily="18" charset="0"/>
              </a:rPr>
              <a:t>" du club de football, </a:t>
            </a:r>
            <a:r>
              <a:rPr kumimoji="0" lang="en-US" altLang="fr-FR" sz="1100" b="0" i="0" u="none" strike="noStrike" cap="none" normalizeH="0" baseline="0" dirty="0" err="1">
                <a:ln>
                  <a:noFill/>
                </a:ln>
                <a:solidFill>
                  <a:schemeClr val="tx1"/>
                </a:solidFill>
                <a:effectLst/>
                <a:ea typeface="Times New Roman" panose="02020603050405020304" pitchFamily="18" charset="0"/>
              </a:rPr>
              <a:t>certains</a:t>
            </a:r>
            <a:r>
              <a:rPr kumimoji="0" lang="en-US" altLang="fr-FR" sz="1100" b="0" i="0" u="none" strike="noStrike" cap="none" normalizeH="0" baseline="0" dirty="0">
                <a:ln>
                  <a:noFill/>
                </a:ln>
                <a:solidFill>
                  <a:schemeClr val="tx1"/>
                </a:solidFill>
                <a:effectLst/>
                <a:ea typeface="Times New Roman" panose="02020603050405020304" pitchFamily="18" charset="0"/>
              </a:rPr>
              <a:t> </a:t>
            </a:r>
            <a:r>
              <a:rPr kumimoji="0" lang="en-US" altLang="fr-FR" sz="1100" b="0" i="0" u="none" strike="noStrike" cap="none" normalizeH="0" baseline="0" dirty="0" err="1">
                <a:ln>
                  <a:noFill/>
                </a:ln>
                <a:solidFill>
                  <a:schemeClr val="tx1"/>
                </a:solidFill>
                <a:effectLst/>
                <a:ea typeface="Times New Roman" panose="02020603050405020304" pitchFamily="18" charset="0"/>
              </a:rPr>
              <a:t>anciens</a:t>
            </a:r>
            <a:r>
              <a:rPr kumimoji="0" lang="en-US" altLang="fr-FR" sz="1100" b="0" i="0" u="none" strike="noStrike" cap="none" normalizeH="0" baseline="0" dirty="0">
                <a:ln>
                  <a:noFill/>
                </a:ln>
                <a:solidFill>
                  <a:schemeClr val="tx1"/>
                </a:solidFill>
                <a:effectLst/>
                <a:ea typeface="Times New Roman" panose="02020603050405020304" pitchFamily="18" charset="0"/>
              </a:rPr>
              <a:t> </a:t>
            </a:r>
            <a:r>
              <a:rPr kumimoji="0" lang="en-US" altLang="fr-FR" sz="1100" b="0" i="0" u="none" strike="noStrike" cap="none" normalizeH="0" baseline="0" dirty="0" err="1">
                <a:ln>
                  <a:noFill/>
                </a:ln>
                <a:solidFill>
                  <a:schemeClr val="tx1"/>
                </a:solidFill>
                <a:effectLst/>
                <a:ea typeface="Times New Roman" panose="02020603050405020304" pitchFamily="18" charset="0"/>
              </a:rPr>
              <a:t>joueurs</a:t>
            </a:r>
            <a:r>
              <a:rPr kumimoji="0" lang="en-US" altLang="fr-FR" sz="1100" b="0" i="0" u="none" strike="noStrike" cap="none" normalizeH="0" baseline="0" dirty="0">
                <a:ln>
                  <a:noFill/>
                </a:ln>
                <a:solidFill>
                  <a:schemeClr val="tx1"/>
                </a:solidFill>
                <a:effectLst/>
                <a:ea typeface="Times New Roman" panose="02020603050405020304" pitchFamily="18" charset="0"/>
              </a:rPr>
              <a:t> </a:t>
            </a:r>
            <a:r>
              <a:rPr kumimoji="0" lang="en-US" altLang="fr-FR" sz="1100" b="0" i="0" u="none" strike="noStrike" cap="none" normalizeH="0" baseline="0" dirty="0" err="1">
                <a:ln>
                  <a:noFill/>
                </a:ln>
                <a:solidFill>
                  <a:schemeClr val="tx1"/>
                </a:solidFill>
                <a:effectLst/>
                <a:ea typeface="Times New Roman" panose="02020603050405020304" pitchFamily="18" charset="0"/>
              </a:rPr>
              <a:t>ont</a:t>
            </a:r>
            <a:r>
              <a:rPr kumimoji="0" lang="en-US" altLang="fr-FR" sz="1100" b="0" i="0" u="none" strike="noStrike" cap="none" normalizeH="0" baseline="0" dirty="0">
                <a:ln>
                  <a:noFill/>
                </a:ln>
                <a:solidFill>
                  <a:schemeClr val="tx1"/>
                </a:solidFill>
                <a:effectLst/>
                <a:ea typeface="Times New Roman" panose="02020603050405020304" pitchFamily="18" charset="0"/>
              </a:rPr>
              <a:t> </a:t>
            </a:r>
            <a:r>
              <a:rPr kumimoji="0" lang="en-US" altLang="fr-FR" sz="1100" b="0" i="0" u="none" strike="noStrike" cap="none" normalizeH="0" baseline="0" dirty="0" err="1">
                <a:ln>
                  <a:noFill/>
                </a:ln>
                <a:solidFill>
                  <a:schemeClr val="tx1"/>
                </a:solidFill>
                <a:effectLst/>
                <a:ea typeface="Times New Roman" panose="02020603050405020304" pitchFamily="18" charset="0"/>
              </a:rPr>
              <a:t>continué</a:t>
            </a:r>
            <a:r>
              <a:rPr kumimoji="0" lang="en-US" altLang="fr-FR" sz="1100" b="0" i="0" u="none" strike="noStrike" cap="none" normalizeH="0" baseline="0" dirty="0">
                <a:ln>
                  <a:noFill/>
                </a:ln>
                <a:solidFill>
                  <a:schemeClr val="tx1"/>
                </a:solidFill>
                <a:effectLst/>
                <a:ea typeface="Times New Roman" panose="02020603050405020304" pitchFamily="18" charset="0"/>
              </a:rPr>
              <a:t> </a:t>
            </a:r>
            <a:r>
              <a:rPr kumimoji="0" lang="en-US" altLang="fr-FR" sz="1100" b="0" i="0" u="none" strike="noStrike" cap="none" normalizeH="0" baseline="0" dirty="0" err="1">
                <a:ln>
                  <a:noFill/>
                </a:ln>
                <a:solidFill>
                  <a:schemeClr val="tx1"/>
                </a:solidFill>
                <a:effectLst/>
                <a:ea typeface="Times New Roman" panose="02020603050405020304" pitchFamily="18" charset="0"/>
              </a:rPr>
              <a:t>l'activité</a:t>
            </a:r>
            <a:r>
              <a:rPr kumimoji="0" lang="en-US" altLang="fr-FR" sz="1100" b="0" i="0" u="none" strike="noStrike" cap="none" normalizeH="0" baseline="0" dirty="0">
                <a:ln>
                  <a:noFill/>
                </a:ln>
                <a:solidFill>
                  <a:schemeClr val="tx1"/>
                </a:solidFill>
                <a:effectLst/>
                <a:ea typeface="Times New Roman" panose="02020603050405020304" pitchFamily="18" charset="0"/>
              </a:rPr>
              <a:t> de </a:t>
            </a:r>
            <a:r>
              <a:rPr kumimoji="0" lang="en-US" altLang="fr-FR" sz="1100" b="0" i="0" u="none" strike="noStrike" cap="none" normalizeH="0" baseline="0" dirty="0" err="1">
                <a:ln>
                  <a:noFill/>
                </a:ln>
                <a:solidFill>
                  <a:schemeClr val="tx1"/>
                </a:solidFill>
                <a:effectLst/>
                <a:ea typeface="Times New Roman" panose="02020603050405020304" pitchFamily="18" charset="0"/>
              </a:rPr>
              <a:t>l'équipe</a:t>
            </a:r>
            <a:r>
              <a:rPr kumimoji="0" lang="en-US" altLang="fr-FR" sz="1100" b="0" i="0" u="none" strike="noStrike" cap="none" normalizeH="0" baseline="0" dirty="0">
                <a:ln>
                  <a:noFill/>
                </a:ln>
                <a:solidFill>
                  <a:schemeClr val="tx1"/>
                </a:solidFill>
                <a:effectLst/>
                <a:ea typeface="Times New Roman" panose="02020603050405020304" pitchFamily="18" charset="0"/>
              </a:rPr>
              <a:t> </a:t>
            </a:r>
            <a:r>
              <a:rPr kumimoji="0" lang="en-US" altLang="fr-FR" sz="1100" b="0" i="0" u="none" strike="noStrike" cap="none" normalizeH="0" baseline="0" dirty="0" err="1">
                <a:ln>
                  <a:noFill/>
                </a:ln>
                <a:solidFill>
                  <a:schemeClr val="tx1"/>
                </a:solidFill>
                <a:effectLst/>
                <a:ea typeface="Times New Roman" panose="02020603050405020304" pitchFamily="18" charset="0"/>
              </a:rPr>
              <a:t>durant</a:t>
            </a:r>
            <a:r>
              <a:rPr kumimoji="0" lang="en-US" altLang="fr-FR" sz="1100" b="0" i="0" u="none" strike="noStrike" cap="none" normalizeH="0" baseline="0" dirty="0">
                <a:ln>
                  <a:noFill/>
                </a:ln>
                <a:solidFill>
                  <a:schemeClr val="tx1"/>
                </a:solidFill>
                <a:effectLst/>
                <a:ea typeface="Times New Roman" panose="02020603050405020304" pitchFamily="18" charset="0"/>
              </a:rPr>
              <a:t> 2 </a:t>
            </a:r>
            <a:r>
              <a:rPr kumimoji="0" lang="en-US" altLang="fr-FR" sz="1100" b="0" i="0" u="none" strike="noStrike" cap="none" normalizeH="0" baseline="0" dirty="0" err="1">
                <a:ln>
                  <a:noFill/>
                </a:ln>
                <a:solidFill>
                  <a:schemeClr val="tx1"/>
                </a:solidFill>
                <a:effectLst/>
                <a:ea typeface="Times New Roman" panose="02020603050405020304" pitchFamily="18" charset="0"/>
              </a:rPr>
              <a:t>années</a:t>
            </a:r>
            <a:r>
              <a:rPr kumimoji="0" lang="en-US" altLang="fr-FR" sz="1100" b="0" i="0" u="none" strike="noStrike" cap="none" normalizeH="0" baseline="0" dirty="0">
                <a:ln>
                  <a:noFill/>
                </a:ln>
                <a:solidFill>
                  <a:schemeClr val="tx1"/>
                </a:solidFill>
                <a:effectLst/>
                <a:ea typeface="Times New Roman" panose="02020603050405020304" pitchFamily="18" charset="0"/>
              </a:rPr>
              <a:t> </a:t>
            </a:r>
            <a:r>
              <a:rPr kumimoji="0" lang="en-US" altLang="fr-FR" sz="1100" b="0" i="0" u="none" strike="noStrike" cap="none" normalizeH="0" baseline="0" dirty="0" err="1">
                <a:ln>
                  <a:noFill/>
                </a:ln>
                <a:solidFill>
                  <a:schemeClr val="tx1"/>
                </a:solidFill>
                <a:effectLst/>
                <a:ea typeface="Times New Roman" panose="02020603050405020304" pitchFamily="18" charset="0"/>
              </a:rPr>
              <a:t>en</a:t>
            </a:r>
            <a:r>
              <a:rPr kumimoji="0" lang="en-US" altLang="fr-FR" sz="1100" b="0" i="0" u="none" strike="noStrike" cap="none" normalizeH="0" baseline="0" dirty="0">
                <a:ln>
                  <a:noFill/>
                </a:ln>
                <a:solidFill>
                  <a:schemeClr val="tx1"/>
                </a:solidFill>
                <a:effectLst/>
                <a:ea typeface="Times New Roman" panose="02020603050405020304" pitchFamily="18" charset="0"/>
              </a:rPr>
              <a:t> </a:t>
            </a:r>
            <a:r>
              <a:rPr kumimoji="0" lang="en-US" altLang="fr-FR" sz="1100" b="0" i="0" u="none" strike="noStrike" cap="none" normalizeH="0" baseline="0" dirty="0" err="1">
                <a:ln>
                  <a:noFill/>
                </a:ln>
                <a:solidFill>
                  <a:schemeClr val="tx1"/>
                </a:solidFill>
                <a:effectLst/>
                <a:ea typeface="Times New Roman" panose="02020603050405020304" pitchFamily="18" charset="0"/>
              </a:rPr>
              <a:t>organisant</a:t>
            </a:r>
            <a:r>
              <a:rPr kumimoji="0" lang="en-US" altLang="fr-FR" sz="1100" b="0" i="0" u="none" strike="noStrike" cap="none" normalizeH="0" baseline="0" dirty="0">
                <a:ln>
                  <a:noFill/>
                </a:ln>
                <a:solidFill>
                  <a:schemeClr val="tx1"/>
                </a:solidFill>
                <a:effectLst/>
                <a:ea typeface="Times New Roman" panose="02020603050405020304" pitchFamily="18" charset="0"/>
              </a:rPr>
              <a:t> </a:t>
            </a:r>
            <a:r>
              <a:rPr kumimoji="0" lang="en-US" altLang="fr-FR" sz="1100" b="0" i="0" u="none" strike="noStrike" cap="none" normalizeH="0" baseline="0" dirty="0" err="1">
                <a:ln>
                  <a:noFill/>
                </a:ln>
                <a:solidFill>
                  <a:schemeClr val="tx1"/>
                </a:solidFill>
                <a:effectLst/>
                <a:ea typeface="Times New Roman" panose="02020603050405020304" pitchFamily="18" charset="0"/>
              </a:rPr>
              <a:t>quelques</a:t>
            </a:r>
            <a:r>
              <a:rPr kumimoji="0" lang="en-US" altLang="fr-FR" sz="1100" b="0" i="0" u="none" strike="noStrike" cap="none" normalizeH="0" baseline="0" dirty="0">
                <a:ln>
                  <a:noFill/>
                </a:ln>
                <a:solidFill>
                  <a:schemeClr val="tx1"/>
                </a:solidFill>
                <a:effectLst/>
                <a:ea typeface="Times New Roman" panose="02020603050405020304" pitchFamily="18" charset="0"/>
              </a:rPr>
              <a:t> </a:t>
            </a:r>
            <a:r>
              <a:rPr kumimoji="0" lang="en-US" altLang="fr-FR" sz="1100" b="0" i="0" u="none" strike="noStrike" cap="none" normalizeH="0" baseline="0" dirty="0" err="1">
                <a:ln>
                  <a:noFill/>
                </a:ln>
                <a:solidFill>
                  <a:schemeClr val="tx1"/>
                </a:solidFill>
                <a:effectLst/>
                <a:ea typeface="Times New Roman" panose="02020603050405020304" pitchFamily="18" charset="0"/>
              </a:rPr>
              <a:t>matchs</a:t>
            </a:r>
            <a:r>
              <a:rPr kumimoji="0" lang="en-US" altLang="fr-FR" sz="1100" b="0" i="0" u="none" strike="noStrike" cap="none" normalizeH="0" baseline="0" dirty="0">
                <a:ln>
                  <a:noFill/>
                </a:ln>
                <a:solidFill>
                  <a:schemeClr val="tx1"/>
                </a:solidFill>
                <a:effectLst/>
                <a:ea typeface="Times New Roman" panose="02020603050405020304" pitchFamily="18" charset="0"/>
              </a:rPr>
              <a:t> </a:t>
            </a:r>
            <a:r>
              <a:rPr kumimoji="0" lang="en-US" altLang="fr-FR" sz="1100" b="0" i="0" u="none" strike="noStrike" cap="none" normalizeH="0" baseline="0" dirty="0" err="1">
                <a:ln>
                  <a:noFill/>
                </a:ln>
                <a:solidFill>
                  <a:schemeClr val="tx1"/>
                </a:solidFill>
                <a:effectLst/>
                <a:ea typeface="Times New Roman" panose="02020603050405020304" pitchFamily="18" charset="0"/>
              </a:rPr>
              <a:t>amicaux</a:t>
            </a:r>
            <a:r>
              <a:rPr kumimoji="0" lang="en-US" altLang="fr-FR" sz="1100" b="0" i="0" u="none" strike="noStrike" cap="none" normalizeH="0" baseline="0" dirty="0">
                <a:ln>
                  <a:noFill/>
                </a:ln>
                <a:solidFill>
                  <a:schemeClr val="tx1"/>
                </a:solidFill>
                <a:effectLst/>
                <a:ea typeface="Times New Roman" panose="02020603050405020304" pitchFamily="18" charset="0"/>
              </a:rPr>
              <a:t> </a:t>
            </a:r>
            <a:r>
              <a:rPr kumimoji="0" lang="en-US" altLang="fr-FR" sz="1100" b="0" i="0" u="none" strike="noStrike" cap="none" normalizeH="0" baseline="0" dirty="0" err="1">
                <a:ln>
                  <a:noFill/>
                </a:ln>
                <a:solidFill>
                  <a:schemeClr val="tx1"/>
                </a:solidFill>
                <a:effectLst/>
                <a:ea typeface="Times New Roman" panose="02020603050405020304" pitchFamily="18" charset="0"/>
              </a:rPr>
              <a:t>mais</a:t>
            </a:r>
            <a:r>
              <a:rPr kumimoji="0" lang="en-US" altLang="fr-FR" sz="1100" b="0" i="0" u="none" strike="noStrike" cap="none" normalizeH="0" baseline="0" dirty="0">
                <a:ln>
                  <a:noFill/>
                </a:ln>
                <a:solidFill>
                  <a:schemeClr val="tx1"/>
                </a:solidFill>
                <a:effectLst/>
                <a:ea typeface="Times New Roman" panose="02020603050405020304" pitchFamily="18" charset="0"/>
              </a:rPr>
              <a:t> sans structures </a:t>
            </a:r>
            <a:r>
              <a:rPr kumimoji="0" lang="en-US" altLang="fr-FR" sz="1100" b="0" i="0" u="none" strike="noStrike" cap="none" normalizeH="0" baseline="0" dirty="0" err="1">
                <a:ln>
                  <a:noFill/>
                </a:ln>
                <a:solidFill>
                  <a:schemeClr val="tx1"/>
                </a:solidFill>
                <a:effectLst/>
                <a:ea typeface="Times New Roman" panose="02020603050405020304" pitchFamily="18" charset="0"/>
              </a:rPr>
              <a:t>clairement</a:t>
            </a:r>
            <a:r>
              <a:rPr kumimoji="0" lang="en-US" altLang="fr-FR" sz="1100" b="0" i="0" u="none" strike="noStrike" cap="none" normalizeH="0" baseline="0" dirty="0">
                <a:ln>
                  <a:noFill/>
                </a:ln>
                <a:solidFill>
                  <a:schemeClr val="tx1"/>
                </a:solidFill>
                <a:effectLst/>
                <a:ea typeface="Times New Roman" panose="02020603050405020304" pitchFamily="18" charset="0"/>
              </a:rPr>
              <a:t> </a:t>
            </a:r>
            <a:r>
              <a:rPr kumimoji="0" lang="en-US" altLang="fr-FR" sz="1100" b="0" i="0" u="none" strike="noStrike" cap="none" normalizeH="0" baseline="0" dirty="0" err="1">
                <a:ln>
                  <a:noFill/>
                </a:ln>
                <a:solidFill>
                  <a:schemeClr val="tx1"/>
                </a:solidFill>
                <a:effectLst/>
                <a:ea typeface="Times New Roman" panose="02020603050405020304" pitchFamily="18" charset="0"/>
              </a:rPr>
              <a:t>définies</a:t>
            </a:r>
            <a:r>
              <a:rPr kumimoji="0" lang="en-US" altLang="fr-FR" sz="1100" b="0" i="0" u="none" strike="noStrike" cap="none" normalizeH="0" baseline="0" dirty="0">
                <a:ln>
                  <a:noFill/>
                </a:ln>
                <a:solidFill>
                  <a:schemeClr val="tx1"/>
                </a:solidFill>
                <a:effectLst/>
                <a:ea typeface="Times New Roman" panose="02020603050405020304" pitchFamily="18" charset="0"/>
              </a:rPr>
              <a:t>.</a:t>
            </a:r>
            <a:endParaRPr kumimoji="0" lang="fr-FR" altLang="fr-FR" sz="11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fr-FR" sz="1100" b="0" i="0" u="none" strike="noStrike" cap="none" normalizeH="0" baseline="0" dirty="0">
                <a:ln>
                  <a:noFill/>
                </a:ln>
                <a:solidFill>
                  <a:schemeClr val="tx1"/>
                </a:solidFill>
                <a:effectLst/>
                <a:ea typeface="Times New Roman" panose="02020603050405020304" pitchFamily="18" charset="0"/>
              </a:rPr>
              <a:t>A la fin de la saison 2010 - 2011, 9 </a:t>
            </a:r>
            <a:r>
              <a:rPr kumimoji="0" lang="en-US" altLang="fr-FR" sz="1100" b="0" i="0" u="none" strike="noStrike" cap="none" normalizeH="0" baseline="0" dirty="0" err="1">
                <a:ln>
                  <a:noFill/>
                </a:ln>
                <a:solidFill>
                  <a:schemeClr val="tx1"/>
                </a:solidFill>
                <a:effectLst/>
                <a:ea typeface="Times New Roman" panose="02020603050405020304" pitchFamily="18" charset="0"/>
              </a:rPr>
              <a:t>d'entre</a:t>
            </a:r>
            <a:r>
              <a:rPr kumimoji="0" lang="en-US" altLang="fr-FR" sz="1100" b="0" i="0" u="none" strike="noStrike" cap="none" normalizeH="0" baseline="0" dirty="0">
                <a:ln>
                  <a:noFill/>
                </a:ln>
                <a:solidFill>
                  <a:schemeClr val="tx1"/>
                </a:solidFill>
                <a:effectLst/>
                <a:ea typeface="Times New Roman" panose="02020603050405020304" pitchFamily="18" charset="0"/>
              </a:rPr>
              <a:t> </a:t>
            </a:r>
            <a:r>
              <a:rPr kumimoji="0" lang="en-US" altLang="fr-FR" sz="1100" b="0" i="0" u="none" strike="noStrike" cap="none" normalizeH="0" baseline="0" dirty="0" err="1">
                <a:ln>
                  <a:noFill/>
                </a:ln>
                <a:solidFill>
                  <a:schemeClr val="tx1"/>
                </a:solidFill>
                <a:effectLst/>
                <a:ea typeface="Times New Roman" panose="02020603050405020304" pitchFamily="18" charset="0"/>
              </a:rPr>
              <a:t>eux</a:t>
            </a:r>
            <a:r>
              <a:rPr kumimoji="0" lang="en-US" altLang="fr-FR" sz="1100" b="0" i="0" u="none" strike="noStrike" cap="none" normalizeH="0" baseline="0" dirty="0">
                <a:ln>
                  <a:noFill/>
                </a:ln>
                <a:solidFill>
                  <a:schemeClr val="tx1"/>
                </a:solidFill>
                <a:effectLst/>
                <a:ea typeface="Times New Roman" panose="02020603050405020304" pitchFamily="18" charset="0"/>
              </a:rPr>
              <a:t> </a:t>
            </a:r>
            <a:r>
              <a:rPr kumimoji="0" lang="en-US" altLang="fr-FR" sz="1100" b="0" i="0" u="none" strike="noStrike" cap="none" normalizeH="0" baseline="0" dirty="0" err="1">
                <a:ln>
                  <a:noFill/>
                </a:ln>
                <a:solidFill>
                  <a:schemeClr val="tx1"/>
                </a:solidFill>
                <a:effectLst/>
                <a:ea typeface="Times New Roman" panose="02020603050405020304" pitchFamily="18" charset="0"/>
              </a:rPr>
              <a:t>créèrent</a:t>
            </a:r>
            <a:r>
              <a:rPr kumimoji="0" lang="en-US" altLang="fr-FR" sz="1100" b="0" i="0" u="none" strike="noStrike" cap="none" normalizeH="0" baseline="0" dirty="0">
                <a:ln>
                  <a:noFill/>
                </a:ln>
                <a:solidFill>
                  <a:schemeClr val="tx1"/>
                </a:solidFill>
                <a:effectLst/>
                <a:ea typeface="Times New Roman" panose="02020603050405020304" pitchFamily="18" charset="0"/>
              </a:rPr>
              <a:t> </a:t>
            </a:r>
            <a:r>
              <a:rPr kumimoji="0" lang="en-US" altLang="fr-FR" sz="1100" b="0" i="0" u="none" strike="noStrike" cap="none" normalizeH="0" baseline="0" dirty="0" err="1">
                <a:ln>
                  <a:noFill/>
                </a:ln>
                <a:solidFill>
                  <a:schemeClr val="tx1"/>
                </a:solidFill>
                <a:effectLst/>
                <a:ea typeface="Times New Roman" panose="02020603050405020304" pitchFamily="18" charset="0"/>
              </a:rPr>
              <a:t>notre</a:t>
            </a:r>
            <a:r>
              <a:rPr kumimoji="0" lang="en-US" altLang="fr-FR" sz="1100" b="0" i="0" u="none" strike="noStrike" cap="none" normalizeH="0" baseline="0" dirty="0">
                <a:ln>
                  <a:noFill/>
                </a:ln>
                <a:solidFill>
                  <a:schemeClr val="tx1"/>
                </a:solidFill>
                <a:effectLst/>
                <a:ea typeface="Times New Roman" panose="02020603050405020304" pitchFamily="18" charset="0"/>
              </a:rPr>
              <a:t> association.</a:t>
            </a:r>
            <a:endParaRPr kumimoji="0" lang="fr-FR" altLang="fr-FR" sz="11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fr-FR" sz="1100" b="0" i="0" u="none" strike="noStrike" cap="none" normalizeH="0" baseline="0" dirty="0" err="1">
                <a:ln>
                  <a:noFill/>
                </a:ln>
                <a:solidFill>
                  <a:schemeClr val="tx1"/>
                </a:solidFill>
                <a:effectLst/>
                <a:ea typeface="Times New Roman" panose="02020603050405020304" pitchFamily="18" charset="0"/>
              </a:rPr>
              <a:t>L’assemblée</a:t>
            </a:r>
            <a:r>
              <a:rPr kumimoji="0" lang="en-US" altLang="fr-FR" sz="1100" b="0" i="0" u="none" strike="noStrike" cap="none" normalizeH="0" baseline="0" dirty="0">
                <a:ln>
                  <a:noFill/>
                </a:ln>
                <a:solidFill>
                  <a:schemeClr val="tx1"/>
                </a:solidFill>
                <a:effectLst/>
                <a:ea typeface="Times New Roman" panose="02020603050405020304" pitchFamily="18" charset="0"/>
              </a:rPr>
              <a:t> constitutive </a:t>
            </a:r>
            <a:r>
              <a:rPr kumimoji="0" lang="en-US" altLang="fr-FR" sz="1100" b="0" i="0" u="none" strike="noStrike" cap="none" normalizeH="0" baseline="0" dirty="0" err="1">
                <a:ln>
                  <a:noFill/>
                </a:ln>
                <a:solidFill>
                  <a:schemeClr val="tx1"/>
                </a:solidFill>
                <a:effectLst/>
                <a:ea typeface="Times New Roman" panose="02020603050405020304" pitchFamily="18" charset="0"/>
              </a:rPr>
              <a:t>s'est</a:t>
            </a:r>
            <a:r>
              <a:rPr kumimoji="0" lang="en-US" altLang="fr-FR" sz="1100" b="0" i="0" u="none" strike="noStrike" cap="none" normalizeH="0" baseline="0" dirty="0">
                <a:ln>
                  <a:noFill/>
                </a:ln>
                <a:solidFill>
                  <a:schemeClr val="tx1"/>
                </a:solidFill>
                <a:effectLst/>
                <a:ea typeface="Times New Roman" panose="02020603050405020304" pitchFamily="18" charset="0"/>
              </a:rPr>
              <a:t> tenue le 20 </a:t>
            </a:r>
            <a:r>
              <a:rPr kumimoji="0" lang="en-US" altLang="fr-FR" sz="1100" b="0" i="0" u="none" strike="noStrike" cap="none" normalizeH="0" baseline="0" dirty="0" err="1">
                <a:ln>
                  <a:noFill/>
                </a:ln>
                <a:solidFill>
                  <a:schemeClr val="tx1"/>
                </a:solidFill>
                <a:effectLst/>
                <a:ea typeface="Times New Roman" panose="02020603050405020304" pitchFamily="18" charset="0"/>
              </a:rPr>
              <a:t>mai</a:t>
            </a:r>
            <a:r>
              <a:rPr kumimoji="0" lang="en-US" altLang="fr-FR" sz="1100" b="0" i="0" u="none" strike="noStrike" cap="none" normalizeH="0" baseline="0" dirty="0">
                <a:ln>
                  <a:noFill/>
                </a:ln>
                <a:solidFill>
                  <a:schemeClr val="tx1"/>
                </a:solidFill>
                <a:effectLst/>
                <a:ea typeface="Times New Roman" panose="02020603050405020304" pitchFamily="18" charset="0"/>
              </a:rPr>
              <a:t> 2011 et </a:t>
            </a:r>
            <a:r>
              <a:rPr kumimoji="0" lang="en-US" altLang="fr-FR" sz="1100" b="0" i="0" u="none" strike="noStrike" cap="none" normalizeH="0" baseline="0" dirty="0" err="1">
                <a:ln>
                  <a:noFill/>
                </a:ln>
                <a:solidFill>
                  <a:schemeClr val="tx1"/>
                </a:solidFill>
                <a:effectLst/>
                <a:ea typeface="Times New Roman" panose="02020603050405020304" pitchFamily="18" charset="0"/>
              </a:rPr>
              <a:t>sa</a:t>
            </a:r>
            <a:r>
              <a:rPr kumimoji="0" lang="en-US" altLang="fr-FR" sz="1100" b="0" i="0" u="none" strike="noStrike" cap="none" normalizeH="0" baseline="0" dirty="0">
                <a:ln>
                  <a:noFill/>
                </a:ln>
                <a:solidFill>
                  <a:schemeClr val="tx1"/>
                </a:solidFill>
                <a:effectLst/>
                <a:ea typeface="Times New Roman" panose="02020603050405020304" pitchFamily="18" charset="0"/>
              </a:rPr>
              <a:t> 1ère </a:t>
            </a:r>
            <a:r>
              <a:rPr kumimoji="0" lang="en-US" altLang="fr-FR" sz="1100" b="0" i="0" u="none" strike="noStrike" cap="none" normalizeH="0" baseline="0" dirty="0" err="1">
                <a:ln>
                  <a:noFill/>
                </a:ln>
                <a:solidFill>
                  <a:schemeClr val="tx1"/>
                </a:solidFill>
                <a:effectLst/>
                <a:ea typeface="Times New Roman" panose="02020603050405020304" pitchFamily="18" charset="0"/>
              </a:rPr>
              <a:t>déclaration</a:t>
            </a:r>
            <a:r>
              <a:rPr kumimoji="0" lang="en-US" altLang="fr-FR" sz="1100" b="0" i="0" u="none" strike="noStrike" cap="none" normalizeH="0" baseline="0" dirty="0">
                <a:ln>
                  <a:noFill/>
                </a:ln>
                <a:solidFill>
                  <a:schemeClr val="tx1"/>
                </a:solidFill>
                <a:effectLst/>
                <a:ea typeface="Times New Roman" panose="02020603050405020304" pitchFamily="18" charset="0"/>
              </a:rPr>
              <a:t> </a:t>
            </a:r>
            <a:r>
              <a:rPr kumimoji="0" lang="en-US" altLang="fr-FR" sz="1100" b="0" i="0" u="none" strike="noStrike" cap="none" normalizeH="0" baseline="0" dirty="0" err="1">
                <a:ln>
                  <a:noFill/>
                </a:ln>
                <a:solidFill>
                  <a:schemeClr val="tx1"/>
                </a:solidFill>
                <a:effectLst/>
                <a:ea typeface="Times New Roman" panose="02020603050405020304" pitchFamily="18" charset="0"/>
              </a:rPr>
              <a:t>en</a:t>
            </a:r>
            <a:r>
              <a:rPr kumimoji="0" lang="en-US" altLang="fr-FR" sz="1100" b="0" i="0" u="none" strike="noStrike" cap="none" normalizeH="0" baseline="0" dirty="0">
                <a:ln>
                  <a:noFill/>
                </a:ln>
                <a:solidFill>
                  <a:schemeClr val="tx1"/>
                </a:solidFill>
                <a:effectLst/>
                <a:ea typeface="Times New Roman" panose="02020603050405020304" pitchFamily="18" charset="0"/>
              </a:rPr>
              <a:t> </a:t>
            </a:r>
            <a:r>
              <a:rPr kumimoji="0" lang="en-US" altLang="fr-FR" sz="1100" b="0" i="0" u="none" strike="noStrike" cap="none" normalizeH="0" baseline="0" dirty="0" err="1">
                <a:ln>
                  <a:noFill/>
                </a:ln>
                <a:solidFill>
                  <a:schemeClr val="tx1"/>
                </a:solidFill>
                <a:effectLst/>
                <a:ea typeface="Times New Roman" panose="02020603050405020304" pitchFamily="18" charset="0"/>
              </a:rPr>
              <a:t>préfecture</a:t>
            </a:r>
            <a:r>
              <a:rPr kumimoji="0" lang="en-US" altLang="fr-FR" sz="1100" b="0" i="0" u="none" strike="noStrike" cap="none" normalizeH="0" baseline="0" dirty="0">
                <a:ln>
                  <a:noFill/>
                </a:ln>
                <a:solidFill>
                  <a:schemeClr val="tx1"/>
                </a:solidFill>
                <a:effectLst/>
                <a:ea typeface="Times New Roman" panose="02020603050405020304" pitchFamily="18" charset="0"/>
              </a:rPr>
              <a:t> est </a:t>
            </a:r>
            <a:r>
              <a:rPr kumimoji="0" lang="en-US" altLang="fr-FR" sz="1100" b="0" i="0" u="none" strike="noStrike" cap="none" normalizeH="0" baseline="0" dirty="0" err="1">
                <a:ln>
                  <a:noFill/>
                </a:ln>
                <a:solidFill>
                  <a:schemeClr val="tx1"/>
                </a:solidFill>
                <a:effectLst/>
                <a:ea typeface="Times New Roman" panose="02020603050405020304" pitchFamily="18" charset="0"/>
              </a:rPr>
              <a:t>datée</a:t>
            </a:r>
            <a:r>
              <a:rPr kumimoji="0" lang="en-US" altLang="fr-FR" sz="1100" b="0" i="0" u="none" strike="noStrike" cap="none" normalizeH="0" baseline="0" dirty="0">
                <a:ln>
                  <a:noFill/>
                </a:ln>
                <a:solidFill>
                  <a:schemeClr val="tx1"/>
                </a:solidFill>
                <a:effectLst/>
                <a:ea typeface="Times New Roman" panose="02020603050405020304" pitchFamily="18" charset="0"/>
              </a:rPr>
              <a:t> du 13 </a:t>
            </a:r>
            <a:r>
              <a:rPr kumimoji="0" lang="en-US" altLang="fr-FR" sz="1100" b="0" i="0" u="none" strike="noStrike" cap="none" normalizeH="0" baseline="0" dirty="0" err="1">
                <a:ln>
                  <a:noFill/>
                </a:ln>
                <a:solidFill>
                  <a:schemeClr val="tx1"/>
                </a:solidFill>
                <a:effectLst/>
                <a:ea typeface="Times New Roman" panose="02020603050405020304" pitchFamily="18" charset="0"/>
              </a:rPr>
              <a:t>septembre</a:t>
            </a:r>
            <a:r>
              <a:rPr kumimoji="0" lang="en-US" altLang="fr-FR" sz="1100" b="0" i="0" u="none" strike="noStrike" cap="none" normalizeH="0" baseline="0" dirty="0">
                <a:ln>
                  <a:noFill/>
                </a:ln>
                <a:solidFill>
                  <a:schemeClr val="tx1"/>
                </a:solidFill>
                <a:effectLst/>
                <a:ea typeface="Times New Roman" panose="02020603050405020304" pitchFamily="18" charset="0"/>
              </a:rPr>
              <a:t> 2011.</a:t>
            </a:r>
            <a:endParaRPr kumimoji="0" lang="fr-FR" altLang="fr-FR" sz="11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fr-FR" sz="1100" b="0" i="0" u="none" strike="noStrike" cap="none" normalizeH="0" baseline="0" dirty="0">
                <a:ln>
                  <a:noFill/>
                </a:ln>
                <a:solidFill>
                  <a:schemeClr val="tx1"/>
                </a:solidFill>
                <a:effectLst/>
                <a:ea typeface="Times New Roman" panose="02020603050405020304" pitchFamily="18" charset="0"/>
              </a:rPr>
              <a:t>Nous </a:t>
            </a:r>
            <a:r>
              <a:rPr kumimoji="0" lang="en-US" altLang="fr-FR" sz="1100" b="0" i="0" u="none" strike="noStrike" cap="none" normalizeH="0" baseline="0" dirty="0" err="1">
                <a:ln>
                  <a:noFill/>
                </a:ln>
                <a:solidFill>
                  <a:schemeClr val="tx1"/>
                </a:solidFill>
                <a:effectLst/>
                <a:ea typeface="Times New Roman" panose="02020603050405020304" pitchFamily="18" charset="0"/>
              </a:rPr>
              <a:t>participons</a:t>
            </a:r>
            <a:r>
              <a:rPr kumimoji="0" lang="en-US" altLang="fr-FR" sz="1100" b="0" i="0" u="none" strike="noStrike" cap="none" normalizeH="0" baseline="0" dirty="0">
                <a:ln>
                  <a:noFill/>
                </a:ln>
                <a:solidFill>
                  <a:schemeClr val="tx1"/>
                </a:solidFill>
                <a:effectLst/>
                <a:ea typeface="Times New Roman" panose="02020603050405020304" pitchFamily="18" charset="0"/>
              </a:rPr>
              <a:t> </a:t>
            </a:r>
            <a:r>
              <a:rPr kumimoji="0" lang="en-US" altLang="fr-FR" sz="1100" b="0" i="0" u="none" strike="noStrike" cap="none" normalizeH="0" baseline="0" dirty="0" err="1">
                <a:ln>
                  <a:noFill/>
                </a:ln>
                <a:solidFill>
                  <a:schemeClr val="tx1"/>
                </a:solidFill>
                <a:effectLst/>
                <a:ea typeface="Times New Roman" panose="02020603050405020304" pitchFamily="18" charset="0"/>
              </a:rPr>
              <a:t>depuis</a:t>
            </a:r>
            <a:r>
              <a:rPr kumimoji="0" lang="en-US" altLang="fr-FR" sz="1100" b="0" i="0" u="none" strike="noStrike" cap="none" normalizeH="0" baseline="0" dirty="0">
                <a:ln>
                  <a:noFill/>
                </a:ln>
                <a:solidFill>
                  <a:schemeClr val="tx1"/>
                </a:solidFill>
                <a:effectLst/>
                <a:ea typeface="Times New Roman" panose="02020603050405020304" pitchFamily="18" charset="0"/>
              </a:rPr>
              <a:t> </a:t>
            </a:r>
            <a:r>
              <a:rPr kumimoji="0" lang="en-US" altLang="fr-FR" sz="1100" b="0" i="0" u="none" strike="noStrike" cap="none" normalizeH="0" baseline="0" dirty="0" err="1">
                <a:ln>
                  <a:noFill/>
                </a:ln>
                <a:solidFill>
                  <a:schemeClr val="tx1"/>
                </a:solidFill>
                <a:effectLst/>
                <a:ea typeface="Times New Roman" panose="02020603050405020304" pitchFamily="18" charset="0"/>
              </a:rPr>
              <a:t>lors</a:t>
            </a:r>
            <a:r>
              <a:rPr kumimoji="0" lang="en-US" altLang="fr-FR" sz="1100" b="0" i="0" u="none" strike="noStrike" cap="none" normalizeH="0" baseline="0" dirty="0">
                <a:ln>
                  <a:noFill/>
                </a:ln>
                <a:solidFill>
                  <a:schemeClr val="tx1"/>
                </a:solidFill>
                <a:effectLst/>
                <a:ea typeface="Times New Roman" panose="02020603050405020304" pitchFamily="18" charset="0"/>
              </a:rPr>
              <a:t> au Challenge Foot Santé </a:t>
            </a:r>
            <a:r>
              <a:rPr kumimoji="0" lang="en-US" altLang="fr-FR" sz="1100" b="0" i="0" u="none" strike="noStrike" cap="none" normalizeH="0" baseline="0" dirty="0" err="1">
                <a:ln>
                  <a:noFill/>
                </a:ln>
                <a:solidFill>
                  <a:schemeClr val="tx1"/>
                </a:solidFill>
                <a:effectLst/>
                <a:ea typeface="Times New Roman" panose="02020603050405020304" pitchFamily="18" charset="0"/>
              </a:rPr>
              <a:t>disputé</a:t>
            </a:r>
            <a:r>
              <a:rPr kumimoji="0" lang="en-US" altLang="fr-FR" sz="1100" b="0" i="0" u="none" strike="noStrike" cap="none" normalizeH="0" baseline="0" dirty="0">
                <a:ln>
                  <a:noFill/>
                </a:ln>
                <a:solidFill>
                  <a:schemeClr val="tx1"/>
                </a:solidFill>
                <a:effectLst/>
                <a:ea typeface="Times New Roman" panose="02020603050405020304" pitchFamily="18" charset="0"/>
              </a:rPr>
              <a:t> les </a:t>
            </a:r>
            <a:r>
              <a:rPr kumimoji="0" lang="en-US" altLang="fr-FR" sz="1100" b="0" i="0" u="none" strike="noStrike" cap="none" normalizeH="0" baseline="0" dirty="0" err="1">
                <a:ln>
                  <a:noFill/>
                </a:ln>
                <a:solidFill>
                  <a:schemeClr val="tx1"/>
                </a:solidFill>
                <a:effectLst/>
                <a:ea typeface="Times New Roman" panose="02020603050405020304" pitchFamily="18" charset="0"/>
              </a:rPr>
              <a:t>vendredi</a:t>
            </a:r>
            <a:r>
              <a:rPr kumimoji="0" lang="en-US" altLang="fr-FR" sz="1100" b="0" i="0" u="none" strike="noStrike" cap="none" normalizeH="0" baseline="0" dirty="0">
                <a:ln>
                  <a:noFill/>
                </a:ln>
                <a:solidFill>
                  <a:schemeClr val="tx1"/>
                </a:solidFill>
                <a:effectLst/>
                <a:ea typeface="Times New Roman" panose="02020603050405020304" pitchFamily="18" charset="0"/>
              </a:rPr>
              <a:t> </a:t>
            </a:r>
            <a:r>
              <a:rPr kumimoji="0" lang="en-US" altLang="fr-FR" sz="1100" b="0" i="0" u="none" strike="noStrike" cap="none" normalizeH="0" baseline="0" dirty="0" err="1">
                <a:ln>
                  <a:noFill/>
                </a:ln>
                <a:solidFill>
                  <a:schemeClr val="tx1"/>
                </a:solidFill>
                <a:effectLst/>
                <a:ea typeface="Times New Roman" panose="02020603050405020304" pitchFamily="18" charset="0"/>
              </a:rPr>
              <a:t>soirs</a:t>
            </a:r>
            <a:r>
              <a:rPr kumimoji="0" lang="en-US" altLang="fr-FR" sz="1100" b="0" i="0" u="none" strike="noStrike" cap="none" normalizeH="0" baseline="0" dirty="0">
                <a:ln>
                  <a:noFill/>
                </a:ln>
                <a:solidFill>
                  <a:schemeClr val="tx1"/>
                </a:solidFill>
                <a:effectLst/>
                <a:ea typeface="Times New Roman" panose="02020603050405020304" pitchFamily="18" charset="0"/>
              </a:rPr>
              <a:t>, challenge sans </a:t>
            </a:r>
            <a:r>
              <a:rPr kumimoji="0" lang="en-US" altLang="fr-FR" sz="1100" b="0" i="0" u="none" strike="noStrike" cap="none" normalizeH="0" baseline="0" dirty="0" err="1">
                <a:ln>
                  <a:noFill/>
                </a:ln>
                <a:solidFill>
                  <a:schemeClr val="tx1"/>
                </a:solidFill>
                <a:effectLst/>
                <a:ea typeface="Times New Roman" panose="02020603050405020304" pitchFamily="18" charset="0"/>
              </a:rPr>
              <a:t>compétition</a:t>
            </a:r>
            <a:r>
              <a:rPr kumimoji="0" lang="en-US" altLang="fr-FR" sz="1100" b="0" i="0" u="none" strike="noStrike" cap="none" normalizeH="0" baseline="0" dirty="0">
                <a:ln>
                  <a:noFill/>
                </a:ln>
                <a:solidFill>
                  <a:schemeClr val="tx1"/>
                </a:solidFill>
                <a:effectLst/>
                <a:ea typeface="Times New Roman" panose="02020603050405020304" pitchFamily="18" charset="0"/>
              </a:rPr>
              <a:t> pour les </a:t>
            </a:r>
            <a:r>
              <a:rPr kumimoji="0" lang="en-US" altLang="fr-FR" sz="1100" b="0" i="0" u="none" strike="noStrike" cap="none" normalizeH="0" baseline="0" dirty="0" err="1">
                <a:ln>
                  <a:noFill/>
                </a:ln>
                <a:solidFill>
                  <a:schemeClr val="tx1"/>
                </a:solidFill>
                <a:effectLst/>
                <a:ea typeface="Times New Roman" panose="02020603050405020304" pitchFamily="18" charset="0"/>
              </a:rPr>
              <a:t>joueurs</a:t>
            </a:r>
            <a:r>
              <a:rPr kumimoji="0" lang="en-US" altLang="fr-FR" sz="1100" b="0" i="0" u="none" strike="noStrike" cap="none" normalizeH="0" baseline="0" dirty="0">
                <a:ln>
                  <a:noFill/>
                </a:ln>
                <a:solidFill>
                  <a:schemeClr val="tx1"/>
                </a:solidFill>
                <a:effectLst/>
                <a:ea typeface="Times New Roman" panose="02020603050405020304" pitchFamily="18" charset="0"/>
              </a:rPr>
              <a:t> de plus de 35 </a:t>
            </a:r>
            <a:r>
              <a:rPr kumimoji="0" lang="en-US" altLang="fr-FR" sz="1100" b="0" i="0" u="none" strike="noStrike" cap="none" normalizeH="0" baseline="0" dirty="0" err="1">
                <a:ln>
                  <a:noFill/>
                </a:ln>
                <a:solidFill>
                  <a:schemeClr val="tx1"/>
                </a:solidFill>
                <a:effectLst/>
                <a:ea typeface="Times New Roman" panose="02020603050405020304" pitchFamily="18" charset="0"/>
              </a:rPr>
              <a:t>ans</a:t>
            </a:r>
            <a:r>
              <a:rPr kumimoji="0" lang="en-US" altLang="fr-FR" sz="1100" b="0" i="0" u="none" strike="noStrike" cap="none" normalizeH="0" baseline="0" dirty="0">
                <a:ln>
                  <a:noFill/>
                </a:ln>
                <a:solidFill>
                  <a:schemeClr val="tx1"/>
                </a:solidFill>
                <a:effectLst/>
                <a:ea typeface="Times New Roman" panose="02020603050405020304" pitchFamily="18" charset="0"/>
              </a:rPr>
              <a:t>, avec </a:t>
            </a:r>
            <a:r>
              <a:rPr kumimoji="0" lang="en-US" altLang="fr-FR" sz="1100" b="0" i="0" u="none" strike="noStrike" cap="none" normalizeH="0" baseline="0" dirty="0" err="1">
                <a:ln>
                  <a:noFill/>
                </a:ln>
                <a:solidFill>
                  <a:schemeClr val="tx1"/>
                </a:solidFill>
                <a:effectLst/>
                <a:ea typeface="Times New Roman" panose="02020603050405020304" pitchFamily="18" charset="0"/>
              </a:rPr>
              <a:t>nos</a:t>
            </a:r>
            <a:r>
              <a:rPr kumimoji="0" lang="en-US" altLang="fr-FR" sz="1100" b="0" i="0" u="none" strike="noStrike" cap="none" normalizeH="0" baseline="0" dirty="0">
                <a:ln>
                  <a:noFill/>
                </a:ln>
                <a:solidFill>
                  <a:schemeClr val="tx1"/>
                </a:solidFill>
                <a:effectLst/>
                <a:ea typeface="Times New Roman" panose="02020603050405020304" pitchFamily="18" charset="0"/>
              </a:rPr>
              <a:t> </a:t>
            </a:r>
            <a:r>
              <a:rPr kumimoji="0" lang="en-US" altLang="fr-FR" sz="1100" b="0" i="0" u="none" strike="noStrike" cap="none" normalizeH="0" baseline="0" dirty="0" err="1">
                <a:ln>
                  <a:noFill/>
                </a:ln>
                <a:solidFill>
                  <a:schemeClr val="tx1"/>
                </a:solidFill>
                <a:effectLst/>
                <a:ea typeface="Times New Roman" panose="02020603050405020304" pitchFamily="18" charset="0"/>
              </a:rPr>
              <a:t>propres</a:t>
            </a:r>
            <a:r>
              <a:rPr kumimoji="0" lang="en-US" altLang="fr-FR" sz="1100" b="0" i="0" u="none" strike="noStrike" cap="none" normalizeH="0" baseline="0" dirty="0">
                <a:ln>
                  <a:noFill/>
                </a:ln>
                <a:solidFill>
                  <a:schemeClr val="tx1"/>
                </a:solidFill>
                <a:effectLst/>
                <a:ea typeface="Times New Roman" panose="02020603050405020304" pitchFamily="18" charset="0"/>
              </a:rPr>
              <a:t> </a:t>
            </a:r>
            <a:r>
              <a:rPr kumimoji="0" lang="en-US" altLang="fr-FR" sz="1100" b="0" i="0" u="none" strike="noStrike" cap="none" normalizeH="0" baseline="0" dirty="0" err="1">
                <a:ln>
                  <a:noFill/>
                </a:ln>
                <a:solidFill>
                  <a:schemeClr val="tx1"/>
                </a:solidFill>
                <a:effectLst/>
                <a:ea typeface="Times New Roman" panose="02020603050405020304" pitchFamily="18" charset="0"/>
              </a:rPr>
              <a:t>régles</a:t>
            </a:r>
            <a:r>
              <a:rPr kumimoji="0" lang="en-US" altLang="fr-FR" sz="1100" b="0" i="0" u="none" strike="noStrike" cap="none" normalizeH="0" baseline="0" dirty="0">
                <a:ln>
                  <a:noFill/>
                </a:ln>
                <a:solidFill>
                  <a:schemeClr val="tx1"/>
                </a:solidFill>
                <a:effectLst/>
                <a:ea typeface="Times New Roman" panose="02020603050405020304" pitchFamily="18" charset="0"/>
              </a:rPr>
              <a:t> : auto-arbitrage, pas de </a:t>
            </a:r>
            <a:r>
              <a:rPr kumimoji="0" lang="en-US" altLang="fr-FR" sz="1100" b="0" i="0" u="none" strike="noStrike" cap="none" normalizeH="0" baseline="0" dirty="0" err="1">
                <a:ln>
                  <a:noFill/>
                </a:ln>
                <a:solidFill>
                  <a:schemeClr val="tx1"/>
                </a:solidFill>
                <a:effectLst/>
                <a:ea typeface="Times New Roman" panose="02020603050405020304" pitchFamily="18" charset="0"/>
              </a:rPr>
              <a:t>tacle</a:t>
            </a:r>
            <a:r>
              <a:rPr kumimoji="0" lang="en-US" altLang="fr-FR" sz="1100" b="0" i="0" u="none" strike="noStrike" cap="none" normalizeH="0" baseline="0" dirty="0">
                <a:ln>
                  <a:noFill/>
                </a:ln>
                <a:solidFill>
                  <a:schemeClr val="tx1"/>
                </a:solidFill>
                <a:effectLst/>
                <a:ea typeface="Times New Roman" panose="02020603050405020304" pitchFamily="18" charset="0"/>
              </a:rPr>
              <a:t>, pas de </a:t>
            </a:r>
            <a:r>
              <a:rPr kumimoji="0" lang="en-US" altLang="fr-FR" sz="1100" b="0" i="0" u="none" strike="noStrike" cap="none" normalizeH="0" baseline="0" dirty="0" err="1">
                <a:ln>
                  <a:noFill/>
                </a:ln>
                <a:solidFill>
                  <a:schemeClr val="tx1"/>
                </a:solidFill>
                <a:effectLst/>
                <a:ea typeface="Times New Roman" panose="02020603050405020304" pitchFamily="18" charset="0"/>
              </a:rPr>
              <a:t>pénalty</a:t>
            </a:r>
            <a:r>
              <a:rPr kumimoji="0" lang="en-US" altLang="fr-FR" sz="1100" b="0" i="0" u="none" strike="noStrike" cap="none" normalizeH="0" baseline="0" dirty="0">
                <a:ln>
                  <a:noFill/>
                </a:ln>
                <a:solidFill>
                  <a:schemeClr val="tx1"/>
                </a:solidFill>
                <a:effectLst/>
                <a:ea typeface="Times New Roman" panose="02020603050405020304" pitchFamily="18" charset="0"/>
              </a:rPr>
              <a:t> ... </a:t>
            </a:r>
            <a:r>
              <a:rPr kumimoji="0" lang="en-US" altLang="fr-FR" sz="1100" b="0" i="0" u="none" strike="noStrike" cap="none" normalizeH="0" baseline="0" dirty="0" err="1">
                <a:ln>
                  <a:noFill/>
                </a:ln>
                <a:solidFill>
                  <a:schemeClr val="tx1"/>
                </a:solidFill>
                <a:effectLst/>
                <a:ea typeface="Times New Roman" panose="02020603050405020304" pitchFamily="18" charset="0"/>
              </a:rPr>
              <a:t>où</a:t>
            </a:r>
            <a:r>
              <a:rPr kumimoji="0" lang="en-US" altLang="fr-FR" sz="1100" b="0" i="0" u="none" strike="noStrike" cap="none" normalizeH="0" baseline="0" dirty="0">
                <a:ln>
                  <a:noFill/>
                </a:ln>
                <a:solidFill>
                  <a:schemeClr val="tx1"/>
                </a:solidFill>
                <a:effectLst/>
                <a:ea typeface="Times New Roman" panose="02020603050405020304" pitchFamily="18" charset="0"/>
              </a:rPr>
              <a:t> nous </a:t>
            </a:r>
            <a:r>
              <a:rPr kumimoji="0" lang="en-US" altLang="fr-FR" sz="1100" b="0" i="0" u="none" strike="noStrike" cap="none" normalizeH="0" baseline="0" dirty="0" err="1">
                <a:ln>
                  <a:noFill/>
                </a:ln>
                <a:solidFill>
                  <a:schemeClr val="tx1"/>
                </a:solidFill>
                <a:effectLst/>
                <a:ea typeface="Times New Roman" panose="02020603050405020304" pitchFamily="18" charset="0"/>
              </a:rPr>
              <a:t>sommes</a:t>
            </a:r>
            <a:r>
              <a:rPr kumimoji="0" lang="en-US" altLang="fr-FR" sz="1100" b="0" i="0" u="none" strike="noStrike" cap="none" normalizeH="0" baseline="0" dirty="0">
                <a:ln>
                  <a:noFill/>
                </a:ln>
                <a:solidFill>
                  <a:schemeClr val="tx1"/>
                </a:solidFill>
                <a:effectLst/>
                <a:ea typeface="Times New Roman" panose="02020603050405020304" pitchFamily="18" charset="0"/>
              </a:rPr>
              <a:t> </a:t>
            </a:r>
            <a:r>
              <a:rPr kumimoji="0" lang="en-US" altLang="fr-FR" sz="1100" b="0" i="0" u="none" strike="noStrike" cap="none" normalizeH="0" baseline="0" dirty="0" err="1">
                <a:ln>
                  <a:noFill/>
                </a:ln>
                <a:solidFill>
                  <a:schemeClr val="tx1"/>
                </a:solidFill>
                <a:effectLst/>
                <a:ea typeface="Times New Roman" panose="02020603050405020304" pitchFamily="18" charset="0"/>
              </a:rPr>
              <a:t>ravis</a:t>
            </a:r>
            <a:r>
              <a:rPr kumimoji="0" lang="en-US" altLang="fr-FR" sz="1100" b="0" i="0" u="none" strike="noStrike" cap="none" normalizeH="0" baseline="0" dirty="0">
                <a:ln>
                  <a:noFill/>
                </a:ln>
                <a:solidFill>
                  <a:schemeClr val="tx1"/>
                </a:solidFill>
                <a:effectLst/>
                <a:ea typeface="Times New Roman" panose="02020603050405020304" pitchFamily="18" charset="0"/>
              </a:rPr>
              <a:t> de </a:t>
            </a:r>
            <a:r>
              <a:rPr kumimoji="0" lang="en-US" altLang="fr-FR" sz="1100" b="0" i="0" u="none" strike="noStrike" cap="none" normalizeH="0" baseline="0" dirty="0" err="1">
                <a:ln>
                  <a:noFill/>
                </a:ln>
                <a:solidFill>
                  <a:schemeClr val="tx1"/>
                </a:solidFill>
                <a:effectLst/>
                <a:ea typeface="Times New Roman" panose="02020603050405020304" pitchFamily="18" charset="0"/>
              </a:rPr>
              <a:t>représenter</a:t>
            </a:r>
            <a:r>
              <a:rPr kumimoji="0" lang="en-US" altLang="fr-FR" sz="1100" b="0" i="0" u="none" strike="noStrike" cap="none" normalizeH="0" baseline="0" dirty="0">
                <a:ln>
                  <a:noFill/>
                </a:ln>
                <a:solidFill>
                  <a:schemeClr val="tx1"/>
                </a:solidFill>
                <a:effectLst/>
                <a:ea typeface="Times New Roman" panose="02020603050405020304" pitchFamily="18" charset="0"/>
              </a:rPr>
              <a:t> la commune de Frontenac.</a:t>
            </a:r>
            <a:endParaRPr kumimoji="0" lang="fr-FR" altLang="fr-FR" sz="11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dirty="0">
                <a:ln>
                  <a:noFill/>
                </a:ln>
                <a:solidFill>
                  <a:schemeClr val="tx1"/>
                </a:solidFill>
                <a:effectLst/>
                <a:ea typeface="Times New Roman" panose="02020603050405020304" pitchFamily="18" charset="0"/>
              </a:rPr>
              <a:t>Durant ces 15 années d’existence, 68 joueurs ont porté les couleurs des Tifs. 8 adhérents sont  présents depuis la création et nous avons disputés 394 matchs.</a:t>
            </a:r>
            <a:r>
              <a:rPr kumimoji="0" lang="fr-FR" altLang="fr-FR" sz="1100" b="0" i="0" u="none" strike="noStrike" cap="none" normalizeH="0" baseline="0" dirty="0">
                <a:ln>
                  <a:noFill/>
                </a:ln>
                <a:solidFill>
                  <a:schemeClr val="tx1"/>
                </a:solidFill>
                <a:effectLst/>
                <a:ea typeface="Times New Roman" panose="02020603050405020304" pitchFamily="18" charset="0"/>
                <a:cs typeface="Comic Sans MS" panose="030F0702030302020204" pitchFamily="66" charset="0"/>
              </a:rPr>
              <a:t>						</a:t>
            </a:r>
            <a:endParaRPr kumimoji="0" lang="fr-FR" altLang="fr-FR" sz="1100" b="0" i="0" u="none" strike="noStrike" cap="none" normalizeH="0" baseline="0" dirty="0">
              <a:ln>
                <a:noFill/>
              </a:ln>
              <a:solidFill>
                <a:schemeClr val="tx1"/>
              </a:solidFill>
              <a:effectLst/>
            </a:endParaRPr>
          </a:p>
        </p:txBody>
      </p:sp>
      <p:sp>
        <p:nvSpPr>
          <p:cNvPr id="19" name="ZoneTexte 18">
            <a:extLst>
              <a:ext uri="{FF2B5EF4-FFF2-40B4-BE49-F238E27FC236}">
                <a16:creationId xmlns:a16="http://schemas.microsoft.com/office/drawing/2014/main" id="{3109C74E-C80F-99D4-8F08-17C7122CC63F}"/>
              </a:ext>
            </a:extLst>
          </p:cNvPr>
          <p:cNvSpPr txBox="1"/>
          <p:nvPr/>
        </p:nvSpPr>
        <p:spPr>
          <a:xfrm>
            <a:off x="0" y="1378424"/>
            <a:ext cx="6858000" cy="369332"/>
          </a:xfrm>
          <a:prstGeom prst="rect">
            <a:avLst/>
          </a:prstGeom>
          <a:noFill/>
        </p:spPr>
        <p:txBody>
          <a:bodyPr wrap="square" rtlCol="0">
            <a:spAutoFit/>
          </a:bodyPr>
          <a:lstStyle/>
          <a:p>
            <a:pPr algn="ctr">
              <a:buNone/>
            </a:pPr>
            <a:r>
              <a:rPr lang="fr-FR" sz="1800" b="1" dirty="0">
                <a:solidFill>
                  <a:srgbClr val="28AA28"/>
                </a:solidFill>
                <a:latin typeface="Book Antiqua" panose="02040602050305030304" pitchFamily="18" charset="0"/>
              </a:rPr>
              <a:t>LES TONGS IMPREVISIBLES </a:t>
            </a:r>
            <a:endParaRPr lang="fr-FR" sz="1800" dirty="0">
              <a:solidFill>
                <a:srgbClr val="28AA28"/>
              </a:solidFill>
            </a:endParaRPr>
          </a:p>
        </p:txBody>
      </p:sp>
      <p:sp>
        <p:nvSpPr>
          <p:cNvPr id="23" name="ZoneTexte 22">
            <a:extLst>
              <a:ext uri="{FF2B5EF4-FFF2-40B4-BE49-F238E27FC236}">
                <a16:creationId xmlns:a16="http://schemas.microsoft.com/office/drawing/2014/main" id="{54C55190-A960-7410-FD1E-DD90F94AD4B3}"/>
              </a:ext>
            </a:extLst>
          </p:cNvPr>
          <p:cNvSpPr txBox="1"/>
          <p:nvPr/>
        </p:nvSpPr>
        <p:spPr>
          <a:xfrm>
            <a:off x="938463" y="5824397"/>
            <a:ext cx="5570621" cy="1169551"/>
          </a:xfrm>
          <a:prstGeom prst="rect">
            <a:avLst/>
          </a:prstGeom>
          <a:noFill/>
        </p:spPr>
        <p:txBody>
          <a:bodyPr wrap="square">
            <a:spAutoFit/>
          </a:bodyPr>
          <a:lstStyle/>
          <a:p>
            <a:pPr>
              <a:buNone/>
            </a:pPr>
            <a:r>
              <a:rPr lang="en-US" sz="1000" b="1" dirty="0">
                <a:effectLst/>
                <a:latin typeface="Times New Roman" panose="02020603050405020304" pitchFamily="18" charset="0"/>
                <a:ea typeface="Times New Roman" panose="02020603050405020304" pitchFamily="18" charset="0"/>
              </a:rPr>
              <a:t>LES DIFFÉRENTS BUREAUX AUX FILS DES SAISONS </a:t>
            </a:r>
            <a:r>
              <a:rPr lang="en-US" sz="1000" dirty="0">
                <a:effectLst/>
                <a:latin typeface="Times New Roman" panose="02020603050405020304" pitchFamily="18" charset="0"/>
                <a:ea typeface="Times New Roman" panose="02020603050405020304" pitchFamily="18" charset="0"/>
              </a:rPr>
              <a:t>: </a:t>
            </a:r>
            <a:endParaRPr lang="fr-FR" sz="1200" dirty="0">
              <a:effectLst/>
              <a:latin typeface="Times New Roman" panose="02020603050405020304" pitchFamily="18" charset="0"/>
              <a:ea typeface="Times New Roman" panose="02020603050405020304" pitchFamily="18" charset="0"/>
            </a:endParaRPr>
          </a:p>
          <a:p>
            <a:pPr>
              <a:buNone/>
            </a:pPr>
            <a:r>
              <a:rPr lang="en-US" sz="1000" dirty="0">
                <a:effectLst/>
                <a:latin typeface="Times New Roman" panose="02020603050405020304" pitchFamily="18" charset="0"/>
                <a:ea typeface="Times New Roman" panose="02020603050405020304" pitchFamily="18" charset="0"/>
              </a:rPr>
              <a:t>	</a:t>
            </a:r>
            <a:r>
              <a:rPr lang="en-US" sz="1000" b="1" dirty="0" err="1">
                <a:effectLst/>
                <a:latin typeface="Times New Roman" panose="02020603050405020304" pitchFamily="18" charset="0"/>
                <a:ea typeface="Times New Roman" panose="02020603050405020304" pitchFamily="18" charset="0"/>
              </a:rPr>
              <a:t>Président</a:t>
            </a:r>
            <a:r>
              <a:rPr lang="en-US" sz="1000" b="1" dirty="0">
                <a:effectLst/>
                <a:latin typeface="Times New Roman" panose="02020603050405020304" pitchFamily="18" charset="0"/>
                <a:ea typeface="Times New Roman" panose="02020603050405020304" pitchFamily="18" charset="0"/>
              </a:rPr>
              <a:t> 	          </a:t>
            </a:r>
            <a:r>
              <a:rPr lang="en-US" sz="1000" b="1" dirty="0" err="1">
                <a:effectLst/>
                <a:latin typeface="Times New Roman" panose="02020603050405020304" pitchFamily="18" charset="0"/>
                <a:ea typeface="Times New Roman" panose="02020603050405020304" pitchFamily="18" charset="0"/>
              </a:rPr>
              <a:t>Secr</a:t>
            </a:r>
            <a:r>
              <a:rPr lang="en-US" sz="1000" b="1" dirty="0" err="1">
                <a:latin typeface="Times New Roman" panose="02020603050405020304" pitchFamily="18" charset="0"/>
                <a:ea typeface="Times New Roman" panose="02020603050405020304" pitchFamily="18" charset="0"/>
              </a:rPr>
              <a:t>étaire</a:t>
            </a:r>
            <a:r>
              <a:rPr lang="en-US" sz="1000" b="1" dirty="0">
                <a:latin typeface="Times New Roman" panose="02020603050405020304" pitchFamily="18" charset="0"/>
                <a:ea typeface="Times New Roman" panose="02020603050405020304" pitchFamily="18" charset="0"/>
              </a:rPr>
              <a:t>		</a:t>
            </a:r>
            <a:r>
              <a:rPr lang="en-US" sz="1000" b="1" dirty="0" err="1">
                <a:latin typeface="Times New Roman" panose="02020603050405020304" pitchFamily="18" charset="0"/>
                <a:ea typeface="Times New Roman" panose="02020603050405020304" pitchFamily="18" charset="0"/>
              </a:rPr>
              <a:t>Trésorier</a:t>
            </a:r>
            <a:endParaRPr lang="fr-FR" sz="1200" b="1" dirty="0">
              <a:effectLst/>
              <a:latin typeface="Times New Roman" panose="02020603050405020304" pitchFamily="18" charset="0"/>
              <a:ea typeface="Times New Roman" panose="02020603050405020304" pitchFamily="18" charset="0"/>
            </a:endParaRPr>
          </a:p>
          <a:p>
            <a:pPr>
              <a:buNone/>
            </a:pPr>
            <a:r>
              <a:rPr lang="en-US" sz="1000" dirty="0">
                <a:effectLst/>
                <a:latin typeface="Times New Roman" panose="02020603050405020304" pitchFamily="18" charset="0"/>
                <a:ea typeface="Times New Roman" panose="02020603050405020304" pitchFamily="18" charset="0"/>
              </a:rPr>
              <a:t>2011 </a:t>
            </a:r>
            <a:r>
              <a:rPr lang="en-US" sz="1000" dirty="0">
                <a:latin typeface="Times New Roman" panose="02020603050405020304" pitchFamily="18" charset="0"/>
                <a:ea typeface="Times New Roman" panose="02020603050405020304" pitchFamily="18" charset="0"/>
              </a:rPr>
              <a:t>	</a:t>
            </a:r>
            <a:r>
              <a:rPr lang="en-US" sz="1000" dirty="0">
                <a:effectLst/>
                <a:latin typeface="Times New Roman" panose="02020603050405020304" pitchFamily="18" charset="0"/>
                <a:ea typeface="Times New Roman" panose="02020603050405020304" pitchFamily="18" charset="0"/>
              </a:rPr>
              <a:t>Christophe Corso	  </a:t>
            </a:r>
            <a:r>
              <a:rPr lang="en-US" sz="1000" dirty="0">
                <a:latin typeface="Times New Roman" panose="02020603050405020304" pitchFamily="18" charset="0"/>
                <a:ea typeface="Times New Roman" panose="02020603050405020304" pitchFamily="18" charset="0"/>
              </a:rPr>
              <a:t>        </a:t>
            </a:r>
            <a:r>
              <a:rPr lang="en-US" sz="1000" dirty="0">
                <a:effectLst/>
                <a:latin typeface="Times New Roman" panose="02020603050405020304" pitchFamily="18" charset="0"/>
                <a:ea typeface="Times New Roman" panose="02020603050405020304" pitchFamily="18" charset="0"/>
              </a:rPr>
              <a:t>Jean-Pierre </a:t>
            </a:r>
            <a:r>
              <a:rPr lang="en-US" sz="1000" dirty="0" err="1">
                <a:effectLst/>
                <a:latin typeface="Times New Roman" panose="02020603050405020304" pitchFamily="18" charset="0"/>
                <a:ea typeface="Times New Roman" panose="02020603050405020304" pitchFamily="18" charset="0"/>
              </a:rPr>
              <a:t>Dulugat</a:t>
            </a:r>
            <a:r>
              <a:rPr lang="en-US" sz="1000" dirty="0">
                <a:latin typeface="Times New Roman" panose="02020603050405020304" pitchFamily="18" charset="0"/>
                <a:ea typeface="Times New Roman" panose="02020603050405020304" pitchFamily="18" charset="0"/>
              </a:rPr>
              <a:t>	</a:t>
            </a:r>
            <a:r>
              <a:rPr lang="en-US" sz="1000" dirty="0">
                <a:effectLst/>
                <a:latin typeface="Times New Roman" panose="02020603050405020304" pitchFamily="18" charset="0"/>
                <a:ea typeface="Times New Roman" panose="02020603050405020304" pitchFamily="18" charset="0"/>
              </a:rPr>
              <a:t>Christophe </a:t>
            </a:r>
            <a:r>
              <a:rPr lang="en-US" sz="1000" dirty="0" err="1">
                <a:effectLst/>
                <a:latin typeface="Times New Roman" panose="02020603050405020304" pitchFamily="18" charset="0"/>
                <a:ea typeface="Times New Roman" panose="02020603050405020304" pitchFamily="18" charset="0"/>
              </a:rPr>
              <a:t>Rebierre</a:t>
            </a:r>
            <a:endParaRPr lang="fr-FR" sz="1200" dirty="0">
              <a:effectLst/>
              <a:latin typeface="Times New Roman" panose="02020603050405020304" pitchFamily="18" charset="0"/>
              <a:ea typeface="Times New Roman" panose="02020603050405020304" pitchFamily="18" charset="0"/>
            </a:endParaRPr>
          </a:p>
          <a:p>
            <a:pPr>
              <a:buNone/>
            </a:pPr>
            <a:r>
              <a:rPr lang="en-US" sz="1000" dirty="0">
                <a:effectLst/>
                <a:latin typeface="Times New Roman" panose="02020603050405020304" pitchFamily="18" charset="0"/>
                <a:ea typeface="Times New Roman" panose="02020603050405020304" pitchFamily="18" charset="0"/>
              </a:rPr>
              <a:t>2012 - 2013	Gérard Courbaize	          Emmanuel </a:t>
            </a:r>
            <a:r>
              <a:rPr lang="en-US" sz="1000" dirty="0" err="1">
                <a:effectLst/>
                <a:latin typeface="Times New Roman" panose="02020603050405020304" pitchFamily="18" charset="0"/>
                <a:ea typeface="Times New Roman" panose="02020603050405020304" pitchFamily="18" charset="0"/>
              </a:rPr>
              <a:t>Basurco</a:t>
            </a:r>
            <a:r>
              <a:rPr lang="en-US" sz="1000" dirty="0">
                <a:latin typeface="Times New Roman" panose="02020603050405020304" pitchFamily="18" charset="0"/>
                <a:ea typeface="Times New Roman" panose="02020603050405020304" pitchFamily="18" charset="0"/>
              </a:rPr>
              <a:t>	</a:t>
            </a:r>
            <a:r>
              <a:rPr lang="en-US" sz="1000" dirty="0">
                <a:effectLst/>
                <a:latin typeface="Times New Roman" panose="02020603050405020304" pitchFamily="18" charset="0"/>
                <a:ea typeface="Times New Roman" panose="02020603050405020304" pitchFamily="18" charset="0"/>
              </a:rPr>
              <a:t>Thierry </a:t>
            </a:r>
            <a:r>
              <a:rPr lang="en-US" sz="1000" dirty="0" err="1">
                <a:effectLst/>
                <a:latin typeface="Times New Roman" panose="02020603050405020304" pitchFamily="18" charset="0"/>
                <a:ea typeface="Times New Roman" panose="02020603050405020304" pitchFamily="18" charset="0"/>
              </a:rPr>
              <a:t>Goulard</a:t>
            </a:r>
            <a:r>
              <a:rPr lang="en-US" sz="1000" dirty="0">
                <a:effectLst/>
                <a:latin typeface="Times New Roman" panose="02020603050405020304" pitchFamily="18" charset="0"/>
                <a:ea typeface="Times New Roman" panose="02020603050405020304" pitchFamily="18" charset="0"/>
              </a:rPr>
              <a:t> </a:t>
            </a:r>
            <a:endParaRPr lang="fr-FR" sz="1200" dirty="0">
              <a:effectLst/>
              <a:latin typeface="Times New Roman" panose="02020603050405020304" pitchFamily="18" charset="0"/>
              <a:ea typeface="Times New Roman" panose="02020603050405020304" pitchFamily="18" charset="0"/>
            </a:endParaRPr>
          </a:p>
          <a:p>
            <a:pPr>
              <a:buNone/>
            </a:pPr>
            <a:r>
              <a:rPr lang="en-US" sz="1000" dirty="0">
                <a:effectLst/>
                <a:latin typeface="Times New Roman" panose="02020603050405020304" pitchFamily="18" charset="0"/>
                <a:ea typeface="Times New Roman" panose="02020603050405020304" pitchFamily="18" charset="0"/>
              </a:rPr>
              <a:t>2014 </a:t>
            </a:r>
            <a:r>
              <a:rPr lang="en-US" sz="1000" dirty="0">
                <a:latin typeface="Times New Roman" panose="02020603050405020304" pitchFamily="18" charset="0"/>
                <a:ea typeface="Times New Roman" panose="02020603050405020304" pitchFamily="18" charset="0"/>
              </a:rPr>
              <a:t>- </a:t>
            </a:r>
            <a:r>
              <a:rPr lang="en-US" sz="1000" dirty="0">
                <a:effectLst/>
                <a:latin typeface="Times New Roman" panose="02020603050405020304" pitchFamily="18" charset="0"/>
                <a:ea typeface="Times New Roman" panose="02020603050405020304" pitchFamily="18" charset="0"/>
              </a:rPr>
              <a:t>2015</a:t>
            </a:r>
            <a:r>
              <a:rPr lang="en-US" sz="1000" dirty="0">
                <a:latin typeface="Times New Roman" panose="02020603050405020304" pitchFamily="18" charset="0"/>
                <a:ea typeface="Times New Roman" panose="02020603050405020304" pitchFamily="18" charset="0"/>
              </a:rPr>
              <a:t>	</a:t>
            </a:r>
            <a:r>
              <a:rPr lang="en-US" sz="1000" dirty="0">
                <a:effectLst/>
                <a:latin typeface="Times New Roman" panose="02020603050405020304" pitchFamily="18" charset="0"/>
                <a:ea typeface="Times New Roman" panose="02020603050405020304" pitchFamily="18" charset="0"/>
              </a:rPr>
              <a:t>Gérard Courbaize	          Emmanuel </a:t>
            </a:r>
            <a:r>
              <a:rPr lang="en-US" sz="1000" dirty="0" err="1">
                <a:effectLst/>
                <a:latin typeface="Times New Roman" panose="02020603050405020304" pitchFamily="18" charset="0"/>
                <a:ea typeface="Times New Roman" panose="02020603050405020304" pitchFamily="18" charset="0"/>
              </a:rPr>
              <a:t>Basurco</a:t>
            </a:r>
            <a:r>
              <a:rPr lang="en-US" sz="1000" dirty="0">
                <a:latin typeface="Times New Roman" panose="02020603050405020304" pitchFamily="18" charset="0"/>
                <a:ea typeface="Times New Roman" panose="02020603050405020304" pitchFamily="18" charset="0"/>
              </a:rPr>
              <a:t>	</a:t>
            </a:r>
            <a:r>
              <a:rPr lang="en-US" sz="1000" dirty="0">
                <a:effectLst/>
                <a:latin typeface="Times New Roman" panose="02020603050405020304" pitchFamily="18" charset="0"/>
                <a:ea typeface="Times New Roman" panose="02020603050405020304" pitchFamily="18" charset="0"/>
              </a:rPr>
              <a:t>Lionel Ibert </a:t>
            </a:r>
            <a:endParaRPr lang="fr-FR" sz="1200" dirty="0">
              <a:effectLst/>
              <a:latin typeface="Times New Roman" panose="02020603050405020304" pitchFamily="18" charset="0"/>
              <a:ea typeface="Times New Roman" panose="02020603050405020304" pitchFamily="18" charset="0"/>
            </a:endParaRPr>
          </a:p>
          <a:p>
            <a:pPr>
              <a:buNone/>
            </a:pPr>
            <a:r>
              <a:rPr lang="en-US" sz="1000" dirty="0">
                <a:effectLst/>
                <a:latin typeface="Times New Roman" panose="02020603050405020304" pitchFamily="18" charset="0"/>
                <a:ea typeface="Times New Roman" panose="02020603050405020304" pitchFamily="18" charset="0"/>
              </a:rPr>
              <a:t>2016 - 2017	Ghislain Dexidour	          Emmanuel </a:t>
            </a:r>
            <a:r>
              <a:rPr lang="en-US" sz="1000" dirty="0" err="1">
                <a:effectLst/>
                <a:latin typeface="Times New Roman" panose="02020603050405020304" pitchFamily="18" charset="0"/>
                <a:ea typeface="Times New Roman" panose="02020603050405020304" pitchFamily="18" charset="0"/>
              </a:rPr>
              <a:t>Basurco</a:t>
            </a:r>
            <a:r>
              <a:rPr lang="en-US" sz="1000" dirty="0">
                <a:effectLst/>
                <a:latin typeface="Times New Roman" panose="02020603050405020304" pitchFamily="18" charset="0"/>
                <a:ea typeface="Times New Roman" panose="02020603050405020304" pitchFamily="18" charset="0"/>
              </a:rPr>
              <a:t>	Lionel Ibert</a:t>
            </a:r>
            <a:endParaRPr lang="fr-FR" sz="1200" dirty="0">
              <a:effectLst/>
              <a:latin typeface="Times New Roman" panose="02020603050405020304" pitchFamily="18" charset="0"/>
              <a:ea typeface="Times New Roman" panose="02020603050405020304" pitchFamily="18" charset="0"/>
            </a:endParaRPr>
          </a:p>
          <a:p>
            <a:pPr>
              <a:buNone/>
            </a:pPr>
            <a:r>
              <a:rPr lang="en-US" sz="1000" dirty="0">
                <a:effectLst/>
                <a:latin typeface="Times New Roman" panose="02020603050405020304" pitchFamily="18" charset="0"/>
                <a:ea typeface="Times New Roman" panose="02020603050405020304" pitchFamily="18" charset="0"/>
              </a:rPr>
              <a:t>2018 - 2025	Emmanuel </a:t>
            </a:r>
            <a:r>
              <a:rPr lang="en-US" sz="1000" dirty="0" err="1">
                <a:effectLst/>
                <a:latin typeface="Times New Roman" panose="02020603050405020304" pitchFamily="18" charset="0"/>
                <a:ea typeface="Times New Roman" panose="02020603050405020304" pitchFamily="18" charset="0"/>
              </a:rPr>
              <a:t>Basurco</a:t>
            </a:r>
            <a:r>
              <a:rPr lang="en-US" sz="1000" dirty="0">
                <a:effectLst/>
                <a:latin typeface="Times New Roman" panose="02020603050405020304" pitchFamily="18" charset="0"/>
                <a:ea typeface="Times New Roman" panose="02020603050405020304" pitchFamily="18" charset="0"/>
              </a:rPr>
              <a:t>        Gérard Courbaize	Lionel Ibert</a:t>
            </a:r>
            <a:endParaRPr lang="fr-FR" sz="1200" dirty="0">
              <a:effectLst/>
              <a:latin typeface="Times New Roman" panose="02020603050405020304" pitchFamily="18" charset="0"/>
              <a:ea typeface="Times New Roman" panose="02020603050405020304" pitchFamily="18" charset="0"/>
            </a:endParaRPr>
          </a:p>
        </p:txBody>
      </p:sp>
      <p:sp>
        <p:nvSpPr>
          <p:cNvPr id="25" name="ZoneTexte 24">
            <a:extLst>
              <a:ext uri="{FF2B5EF4-FFF2-40B4-BE49-F238E27FC236}">
                <a16:creationId xmlns:a16="http://schemas.microsoft.com/office/drawing/2014/main" id="{F4384D49-A33F-2C9E-8D30-AF1265B686BC}"/>
              </a:ext>
            </a:extLst>
          </p:cNvPr>
          <p:cNvSpPr txBox="1"/>
          <p:nvPr/>
        </p:nvSpPr>
        <p:spPr>
          <a:xfrm>
            <a:off x="3465513" y="7106318"/>
            <a:ext cx="3043571" cy="2292935"/>
          </a:xfrm>
          <a:prstGeom prst="rect">
            <a:avLst/>
          </a:prstGeom>
          <a:noFill/>
        </p:spPr>
        <p:txBody>
          <a:bodyPr wrap="square">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fr-FR" sz="1100" b="1" i="1" u="none" strike="noStrike" cap="none" normalizeH="0" baseline="0" dirty="0">
                <a:ln>
                  <a:noFill/>
                </a:ln>
                <a:solidFill>
                  <a:schemeClr val="tx1"/>
                </a:solidFill>
                <a:effectLst/>
                <a:ea typeface="Times New Roman" panose="02020603050405020304" pitchFamily="18" charset="0"/>
              </a:rPr>
              <a:t>Anecdote : </a:t>
            </a:r>
            <a:r>
              <a:rPr lang="en-US" altLang="fr-FR" sz="1100" b="1" i="1" dirty="0" err="1">
                <a:ea typeface="Times New Roman" panose="02020603050405020304" pitchFamily="18" charset="0"/>
              </a:rPr>
              <a:t>p</a:t>
            </a:r>
            <a:r>
              <a:rPr kumimoji="0" lang="en-US" altLang="fr-FR" sz="1100" b="1" i="1" u="none" strike="noStrike" cap="none" normalizeH="0" baseline="0" dirty="0" err="1">
                <a:ln>
                  <a:noFill/>
                </a:ln>
                <a:solidFill>
                  <a:schemeClr val="tx1"/>
                </a:solidFill>
                <a:effectLst/>
                <a:ea typeface="Times New Roman" panose="02020603050405020304" pitchFamily="18" charset="0"/>
              </a:rPr>
              <a:t>ourquoi</a:t>
            </a:r>
            <a:r>
              <a:rPr kumimoji="0" lang="en-US" altLang="fr-FR" sz="1100" b="1" i="1" u="none" strike="noStrike" cap="none" normalizeH="0" baseline="0" dirty="0">
                <a:ln>
                  <a:noFill/>
                </a:ln>
                <a:solidFill>
                  <a:schemeClr val="tx1"/>
                </a:solidFill>
                <a:effectLst/>
                <a:ea typeface="Times New Roman" panose="02020603050405020304" pitchFamily="18" charset="0"/>
              </a:rPr>
              <a:t> et comment le nom des Tongs </a:t>
            </a:r>
            <a:r>
              <a:rPr kumimoji="0" lang="en-US" altLang="fr-FR" sz="1100" b="1" i="1" u="none" strike="noStrike" cap="none" normalizeH="0" baseline="0" dirty="0" err="1">
                <a:ln>
                  <a:noFill/>
                </a:ln>
                <a:solidFill>
                  <a:schemeClr val="tx1"/>
                </a:solidFill>
                <a:effectLst/>
                <a:ea typeface="Times New Roman" panose="02020603050405020304" pitchFamily="18" charset="0"/>
              </a:rPr>
              <a:t>Imprévisibles</a:t>
            </a:r>
            <a:r>
              <a:rPr kumimoji="0" lang="en-US" altLang="fr-FR" sz="1100" b="1" i="1" u="none" strike="noStrike" cap="none" normalizeH="0" baseline="0" dirty="0">
                <a:ln>
                  <a:noFill/>
                </a:ln>
                <a:solidFill>
                  <a:schemeClr val="tx1"/>
                </a:solidFill>
                <a:effectLst/>
                <a:ea typeface="Times New Roman" panose="02020603050405020304" pitchFamily="18" charset="0"/>
              </a:rPr>
              <a:t> a </a:t>
            </a:r>
            <a:r>
              <a:rPr kumimoji="0" lang="en-US" altLang="fr-FR" sz="1100" b="1" i="1" u="none" strike="noStrike" cap="none" normalizeH="0" baseline="0" dirty="0" err="1">
                <a:ln>
                  <a:noFill/>
                </a:ln>
                <a:solidFill>
                  <a:schemeClr val="tx1"/>
                </a:solidFill>
                <a:effectLst/>
                <a:ea typeface="Times New Roman" panose="02020603050405020304" pitchFamily="18" charset="0"/>
              </a:rPr>
              <a:t>été</a:t>
            </a:r>
            <a:r>
              <a:rPr kumimoji="0" lang="en-US" altLang="fr-FR" sz="1100" b="1" i="1" u="none" strike="noStrike" cap="none" normalizeH="0" baseline="0" dirty="0">
                <a:ln>
                  <a:noFill/>
                </a:ln>
                <a:solidFill>
                  <a:schemeClr val="tx1"/>
                </a:solidFill>
                <a:effectLst/>
                <a:ea typeface="Times New Roman" panose="02020603050405020304" pitchFamily="18" charset="0"/>
              </a:rPr>
              <a:t> </a:t>
            </a:r>
            <a:r>
              <a:rPr kumimoji="0" lang="en-US" altLang="fr-FR" sz="1100" b="1" i="1" u="none" strike="noStrike" cap="none" normalizeH="0" baseline="0" dirty="0" err="1">
                <a:ln>
                  <a:noFill/>
                </a:ln>
                <a:solidFill>
                  <a:schemeClr val="tx1"/>
                </a:solidFill>
                <a:effectLst/>
                <a:ea typeface="Times New Roman" panose="02020603050405020304" pitchFamily="18" charset="0"/>
              </a:rPr>
              <a:t>choisi</a:t>
            </a:r>
            <a:r>
              <a:rPr kumimoji="0" lang="en-US" altLang="fr-FR" sz="1100" b="1" i="1" u="none" strike="noStrike" cap="none" normalizeH="0" baseline="0" dirty="0">
                <a:ln>
                  <a:noFill/>
                </a:ln>
                <a:solidFill>
                  <a:schemeClr val="tx1"/>
                </a:solidFill>
                <a:effectLst/>
                <a:ea typeface="Times New Roman" panose="02020603050405020304" pitchFamily="18" charset="0"/>
              </a:rPr>
              <a:t>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altLang="fr-FR" sz="1100" b="0" i="1"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fr-FR" sz="1100" b="0" i="1" u="none" strike="noStrike" cap="none" normalizeH="0" baseline="0" dirty="0">
                <a:ln>
                  <a:noFill/>
                </a:ln>
                <a:solidFill>
                  <a:schemeClr val="tx1"/>
                </a:solidFill>
                <a:effectLst/>
                <a:ea typeface="Times New Roman" panose="02020603050405020304" pitchFamily="18" charset="0"/>
              </a:rPr>
              <a:t>Quelle </a:t>
            </a:r>
            <a:r>
              <a:rPr kumimoji="0" lang="en-US" altLang="fr-FR" sz="1100" b="0" i="1" u="none" strike="noStrike" cap="none" normalizeH="0" baseline="0" dirty="0" err="1">
                <a:ln>
                  <a:noFill/>
                </a:ln>
                <a:solidFill>
                  <a:schemeClr val="tx1"/>
                </a:solidFill>
                <a:effectLst/>
                <a:ea typeface="Times New Roman" panose="02020603050405020304" pitchFamily="18" charset="0"/>
              </a:rPr>
              <a:t>difficulté</a:t>
            </a:r>
            <a:r>
              <a:rPr kumimoji="0" lang="en-US" altLang="fr-FR" sz="1100" b="0" i="1" u="none" strike="noStrike" cap="none" normalizeH="0" baseline="0" dirty="0">
                <a:ln>
                  <a:noFill/>
                </a:ln>
                <a:solidFill>
                  <a:schemeClr val="tx1"/>
                </a:solidFill>
                <a:effectLst/>
                <a:ea typeface="Times New Roman" panose="02020603050405020304" pitchFamily="18" charset="0"/>
              </a:rPr>
              <a:t> </a:t>
            </a:r>
            <a:r>
              <a:rPr kumimoji="0" lang="en-US" altLang="fr-FR" sz="1100" b="0" i="1" u="none" strike="noStrike" cap="none" normalizeH="0" baseline="0" dirty="0" err="1">
                <a:ln>
                  <a:noFill/>
                </a:ln>
                <a:solidFill>
                  <a:schemeClr val="tx1"/>
                </a:solidFill>
                <a:effectLst/>
                <a:ea typeface="Times New Roman" panose="02020603050405020304" pitchFamily="18" charset="0"/>
              </a:rPr>
              <a:t>que</a:t>
            </a:r>
            <a:r>
              <a:rPr kumimoji="0" lang="en-US" altLang="fr-FR" sz="1100" b="0" i="1" u="none" strike="noStrike" cap="none" normalizeH="0" baseline="0" dirty="0">
                <a:ln>
                  <a:noFill/>
                </a:ln>
                <a:solidFill>
                  <a:schemeClr val="tx1"/>
                </a:solidFill>
                <a:effectLst/>
                <a:ea typeface="Times New Roman" panose="02020603050405020304" pitchFamily="18" charset="0"/>
              </a:rPr>
              <a:t> de </a:t>
            </a:r>
            <a:r>
              <a:rPr kumimoji="0" lang="en-US" altLang="fr-FR" sz="1100" b="0" i="1" u="none" strike="noStrike" cap="none" normalizeH="0" baseline="0" dirty="0" err="1">
                <a:ln>
                  <a:noFill/>
                </a:ln>
                <a:solidFill>
                  <a:schemeClr val="tx1"/>
                </a:solidFill>
                <a:effectLst/>
                <a:ea typeface="Times New Roman" panose="02020603050405020304" pitchFamily="18" charset="0"/>
              </a:rPr>
              <a:t>choisir</a:t>
            </a:r>
            <a:r>
              <a:rPr kumimoji="0" lang="en-US" altLang="fr-FR" sz="1100" b="0" i="1" u="none" strike="noStrike" cap="none" normalizeH="0" baseline="0" dirty="0">
                <a:ln>
                  <a:noFill/>
                </a:ln>
                <a:solidFill>
                  <a:schemeClr val="tx1"/>
                </a:solidFill>
                <a:effectLst/>
                <a:ea typeface="Times New Roman" panose="02020603050405020304" pitchFamily="18" charset="0"/>
              </a:rPr>
              <a:t> le nom </a:t>
            </a:r>
            <a:r>
              <a:rPr kumimoji="0" lang="en-US" altLang="fr-FR" sz="1100" b="0" i="1" u="none" strike="noStrike" cap="none" normalizeH="0" baseline="0" dirty="0" err="1">
                <a:ln>
                  <a:noFill/>
                </a:ln>
                <a:solidFill>
                  <a:schemeClr val="tx1"/>
                </a:solidFill>
                <a:effectLst/>
                <a:ea typeface="Times New Roman" panose="02020603050405020304" pitchFamily="18" charset="0"/>
              </a:rPr>
              <a:t>d'une</a:t>
            </a:r>
            <a:r>
              <a:rPr kumimoji="0" lang="en-US" altLang="fr-FR" sz="1100" b="0" i="1" u="none" strike="noStrike" cap="none" normalizeH="0" baseline="0" dirty="0">
                <a:ln>
                  <a:noFill/>
                </a:ln>
                <a:solidFill>
                  <a:schemeClr val="tx1"/>
                </a:solidFill>
                <a:effectLst/>
                <a:ea typeface="Times New Roman" panose="02020603050405020304" pitchFamily="18" charset="0"/>
              </a:rPr>
              <a:t> nouvelle association, après </a:t>
            </a:r>
            <a:r>
              <a:rPr kumimoji="0" lang="en-US" altLang="fr-FR" sz="1100" b="0" i="1" u="none" strike="noStrike" cap="none" normalizeH="0" baseline="0" dirty="0" err="1">
                <a:ln>
                  <a:noFill/>
                </a:ln>
                <a:solidFill>
                  <a:schemeClr val="tx1"/>
                </a:solidFill>
                <a:effectLst/>
                <a:ea typeface="Times New Roman" panose="02020603050405020304" pitchFamily="18" charset="0"/>
              </a:rPr>
              <a:t>une</a:t>
            </a:r>
            <a:r>
              <a:rPr kumimoji="0" lang="en-US" altLang="fr-FR" sz="1100" b="0" i="1" u="none" strike="noStrike" cap="none" normalizeH="0" baseline="0" dirty="0">
                <a:ln>
                  <a:noFill/>
                </a:ln>
                <a:solidFill>
                  <a:schemeClr val="tx1"/>
                </a:solidFill>
                <a:effectLst/>
                <a:ea typeface="Times New Roman" panose="02020603050405020304" pitchFamily="18" charset="0"/>
              </a:rPr>
              <a:t> longue </a:t>
            </a:r>
            <a:r>
              <a:rPr kumimoji="0" lang="en-US" altLang="fr-FR" sz="1100" b="0" i="1" u="none" strike="noStrike" cap="none" normalizeH="0" baseline="0" dirty="0" err="1">
                <a:ln>
                  <a:noFill/>
                </a:ln>
                <a:solidFill>
                  <a:schemeClr val="tx1"/>
                </a:solidFill>
                <a:effectLst/>
                <a:ea typeface="Times New Roman" panose="02020603050405020304" pitchFamily="18" charset="0"/>
              </a:rPr>
              <a:t>réflection</a:t>
            </a:r>
            <a:r>
              <a:rPr kumimoji="0" lang="en-US" altLang="fr-FR" sz="1100" b="0" i="1" u="none" strike="noStrike" cap="none" normalizeH="0" baseline="0" dirty="0">
                <a:ln>
                  <a:noFill/>
                </a:ln>
                <a:solidFill>
                  <a:schemeClr val="tx1"/>
                </a:solidFill>
                <a:effectLst/>
                <a:ea typeface="Times New Roman" panose="02020603050405020304" pitchFamily="18" charset="0"/>
              </a:rPr>
              <a:t> et grâce à un </a:t>
            </a:r>
            <a:r>
              <a:rPr kumimoji="0" lang="en-US" altLang="fr-FR" sz="1100" b="0" i="1" u="none" strike="noStrike" cap="none" normalizeH="0" baseline="0" dirty="0" err="1">
                <a:ln>
                  <a:noFill/>
                </a:ln>
                <a:solidFill>
                  <a:schemeClr val="tx1"/>
                </a:solidFill>
                <a:effectLst/>
                <a:ea typeface="Times New Roman" panose="02020603050405020304" pitchFamily="18" charset="0"/>
              </a:rPr>
              <a:t>joueur</a:t>
            </a:r>
            <a:r>
              <a:rPr kumimoji="0" lang="en-US" altLang="fr-FR" sz="1100" b="0" i="1" u="none" strike="noStrike" cap="none" normalizeH="0" baseline="0" dirty="0">
                <a:ln>
                  <a:noFill/>
                </a:ln>
                <a:solidFill>
                  <a:schemeClr val="tx1"/>
                </a:solidFill>
                <a:effectLst/>
                <a:ea typeface="Times New Roman" panose="02020603050405020304" pitchFamily="18" charset="0"/>
              </a:rPr>
              <a:t> </a:t>
            </a:r>
            <a:r>
              <a:rPr kumimoji="0" lang="en-US" altLang="fr-FR" sz="1100" b="0" i="1" u="none" strike="noStrike" cap="none" normalizeH="0" baseline="0" dirty="0" err="1">
                <a:ln>
                  <a:noFill/>
                </a:ln>
                <a:solidFill>
                  <a:schemeClr val="tx1"/>
                </a:solidFill>
                <a:effectLst/>
                <a:ea typeface="Times New Roman" panose="02020603050405020304" pitchFamily="18" charset="0"/>
              </a:rPr>
              <a:t>historique</a:t>
            </a:r>
            <a:r>
              <a:rPr kumimoji="0" lang="en-US" altLang="fr-FR" sz="1100" b="0" i="1" u="none" strike="noStrike" cap="none" normalizeH="0" baseline="0" dirty="0">
                <a:ln>
                  <a:noFill/>
                </a:ln>
                <a:solidFill>
                  <a:schemeClr val="tx1"/>
                </a:solidFill>
                <a:effectLst/>
                <a:ea typeface="Times New Roman" panose="02020603050405020304" pitchFamily="18" charset="0"/>
              </a:rPr>
              <a:t> (</a:t>
            </a:r>
            <a:r>
              <a:rPr kumimoji="0" lang="en-US" altLang="fr-FR" sz="1100" b="0" i="1" u="none" strike="noStrike" cap="none" normalizeH="0" baseline="0" dirty="0" err="1">
                <a:ln>
                  <a:noFill/>
                </a:ln>
                <a:solidFill>
                  <a:schemeClr val="tx1"/>
                </a:solidFill>
                <a:effectLst/>
                <a:ea typeface="Times New Roman" panose="02020603050405020304" pitchFamily="18" charset="0"/>
              </a:rPr>
              <a:t>toujours</a:t>
            </a:r>
            <a:r>
              <a:rPr kumimoji="0" lang="en-US" altLang="fr-FR" sz="1100" b="0" i="1" u="none" strike="noStrike" cap="none" normalizeH="0" baseline="0" dirty="0">
                <a:ln>
                  <a:noFill/>
                </a:ln>
                <a:solidFill>
                  <a:schemeClr val="tx1"/>
                </a:solidFill>
                <a:effectLst/>
                <a:ea typeface="Times New Roman" panose="02020603050405020304" pitchFamily="18" charset="0"/>
              </a:rPr>
              <a:t> </a:t>
            </a:r>
            <a:r>
              <a:rPr kumimoji="0" lang="en-US" altLang="fr-FR" sz="1100" b="0" i="1" u="none" strike="noStrike" cap="none" normalizeH="0" baseline="0" dirty="0" err="1">
                <a:ln>
                  <a:noFill/>
                </a:ln>
                <a:solidFill>
                  <a:schemeClr val="tx1"/>
                </a:solidFill>
                <a:effectLst/>
                <a:ea typeface="Times New Roman" panose="02020603050405020304" pitchFamily="18" charset="0"/>
              </a:rPr>
              <a:t>parmi</a:t>
            </a:r>
            <a:r>
              <a:rPr kumimoji="0" lang="en-US" altLang="fr-FR" sz="1100" b="0" i="1" u="none" strike="noStrike" cap="none" normalizeH="0" baseline="0" dirty="0">
                <a:ln>
                  <a:noFill/>
                </a:ln>
                <a:solidFill>
                  <a:schemeClr val="tx1"/>
                </a:solidFill>
                <a:effectLst/>
                <a:ea typeface="Times New Roman" panose="02020603050405020304" pitchFamily="18" charset="0"/>
              </a:rPr>
              <a:t> nous) </a:t>
            </a:r>
            <a:r>
              <a:rPr kumimoji="0" lang="en-US" altLang="fr-FR" sz="1100" b="0" i="1" u="none" strike="noStrike" cap="none" normalizeH="0" baseline="0" dirty="0" err="1">
                <a:ln>
                  <a:noFill/>
                </a:ln>
                <a:solidFill>
                  <a:schemeClr val="tx1"/>
                </a:solidFill>
                <a:effectLst/>
                <a:ea typeface="Times New Roman" panose="02020603050405020304" pitchFamily="18" charset="0"/>
              </a:rPr>
              <a:t>venant</a:t>
            </a:r>
            <a:r>
              <a:rPr kumimoji="0" lang="en-US" altLang="fr-FR" sz="1100" b="0" i="1" u="none" strike="noStrike" cap="none" normalizeH="0" baseline="0" dirty="0">
                <a:ln>
                  <a:noFill/>
                </a:ln>
                <a:solidFill>
                  <a:schemeClr val="tx1"/>
                </a:solidFill>
                <a:effectLst/>
                <a:ea typeface="Times New Roman" panose="02020603050405020304" pitchFamily="18" charset="0"/>
              </a:rPr>
              <a:t> tout le long de </a:t>
            </a:r>
            <a:r>
              <a:rPr kumimoji="0" lang="en-US" altLang="fr-FR" sz="1100" b="0" i="1" u="none" strike="noStrike" cap="none" normalizeH="0" baseline="0" dirty="0" err="1">
                <a:ln>
                  <a:noFill/>
                </a:ln>
                <a:solidFill>
                  <a:schemeClr val="tx1"/>
                </a:solidFill>
                <a:effectLst/>
                <a:ea typeface="Times New Roman" panose="02020603050405020304" pitchFamily="18" charset="0"/>
              </a:rPr>
              <a:t>l'année</a:t>
            </a:r>
            <a:r>
              <a:rPr kumimoji="0" lang="en-US" altLang="fr-FR" sz="1100" b="0" i="1" u="none" strike="noStrike" cap="none" normalizeH="0" baseline="0" dirty="0">
                <a:ln>
                  <a:noFill/>
                </a:ln>
                <a:solidFill>
                  <a:schemeClr val="tx1"/>
                </a:solidFill>
                <a:effectLst/>
                <a:ea typeface="Times New Roman" panose="02020603050405020304" pitchFamily="18" charset="0"/>
              </a:rPr>
              <a:t> </a:t>
            </a:r>
            <a:r>
              <a:rPr kumimoji="0" lang="en-US" altLang="fr-FR" sz="1100" b="0" i="1" u="none" strike="noStrike" cap="none" normalizeH="0" baseline="0" dirty="0" err="1">
                <a:ln>
                  <a:noFill/>
                </a:ln>
                <a:solidFill>
                  <a:schemeClr val="tx1"/>
                </a:solidFill>
                <a:effectLst/>
                <a:ea typeface="Times New Roman" panose="02020603050405020304" pitchFamily="18" charset="0"/>
              </a:rPr>
              <a:t>chaussé</a:t>
            </a:r>
            <a:r>
              <a:rPr kumimoji="0" lang="en-US" altLang="fr-FR" sz="1100" b="0" i="1" u="none" strike="noStrike" cap="none" normalizeH="0" baseline="0" dirty="0">
                <a:ln>
                  <a:noFill/>
                </a:ln>
                <a:solidFill>
                  <a:schemeClr val="tx1"/>
                </a:solidFill>
                <a:effectLst/>
                <a:ea typeface="Times New Roman" panose="02020603050405020304" pitchFamily="18" charset="0"/>
              </a:rPr>
              <a:t> avec </a:t>
            </a:r>
            <a:r>
              <a:rPr kumimoji="0" lang="en-US" altLang="fr-FR" sz="1100" b="0" i="1" u="none" strike="noStrike" cap="none" normalizeH="0" baseline="0" dirty="0" err="1">
                <a:ln>
                  <a:noFill/>
                </a:ln>
                <a:solidFill>
                  <a:schemeClr val="tx1"/>
                </a:solidFill>
                <a:effectLst/>
                <a:ea typeface="Times New Roman" panose="02020603050405020304" pitchFamily="18" charset="0"/>
              </a:rPr>
              <a:t>ces</a:t>
            </a:r>
            <a:r>
              <a:rPr kumimoji="0" lang="en-US" altLang="fr-FR" sz="1100" b="0" i="1" u="none" strike="noStrike" cap="none" normalizeH="0" baseline="0" dirty="0">
                <a:ln>
                  <a:noFill/>
                </a:ln>
                <a:solidFill>
                  <a:schemeClr val="tx1"/>
                </a:solidFill>
                <a:effectLst/>
                <a:ea typeface="Times New Roman" panose="02020603050405020304" pitchFamily="18" charset="0"/>
              </a:rPr>
              <a:t> chaussures </a:t>
            </a:r>
            <a:r>
              <a:rPr kumimoji="0" lang="en-US" altLang="fr-FR" sz="1100" b="0" i="1" u="none" strike="noStrike" cap="none" normalizeH="0" baseline="0" dirty="0" err="1">
                <a:ln>
                  <a:noFill/>
                </a:ln>
                <a:solidFill>
                  <a:schemeClr val="tx1"/>
                </a:solidFill>
                <a:effectLst/>
                <a:ea typeface="Times New Roman" panose="02020603050405020304" pitchFamily="18" charset="0"/>
              </a:rPr>
              <a:t>estivales</a:t>
            </a:r>
            <a:r>
              <a:rPr kumimoji="0" lang="en-US" altLang="fr-FR" sz="1100" b="0" i="1" u="none" strike="noStrike" cap="none" normalizeH="0" baseline="0" dirty="0">
                <a:ln>
                  <a:noFill/>
                </a:ln>
                <a:solidFill>
                  <a:schemeClr val="tx1"/>
                </a:solidFill>
                <a:effectLst/>
                <a:ea typeface="Times New Roman" panose="02020603050405020304" pitchFamily="18" charset="0"/>
              </a:rPr>
              <a:t> et </a:t>
            </a:r>
            <a:r>
              <a:rPr kumimoji="0" lang="en-US" altLang="fr-FR" sz="1100" b="0" i="1" u="none" strike="noStrike" cap="none" normalizeH="0" baseline="0" dirty="0" err="1">
                <a:ln>
                  <a:noFill/>
                </a:ln>
                <a:solidFill>
                  <a:schemeClr val="tx1"/>
                </a:solidFill>
                <a:effectLst/>
                <a:ea typeface="Times New Roman" panose="02020603050405020304" pitchFamily="18" charset="0"/>
              </a:rPr>
              <a:t>ludiques</a:t>
            </a:r>
            <a:r>
              <a:rPr kumimoji="0" lang="en-US" altLang="fr-FR" sz="1100" b="0" i="1" u="none" strike="noStrike" cap="none" normalizeH="0" baseline="0" dirty="0">
                <a:ln>
                  <a:noFill/>
                </a:ln>
                <a:solidFill>
                  <a:schemeClr val="tx1"/>
                </a:solidFill>
                <a:effectLst/>
                <a:ea typeface="Times New Roman" panose="02020603050405020304" pitchFamily="18" charset="0"/>
              </a:rPr>
              <a:t> qui </a:t>
            </a:r>
            <a:r>
              <a:rPr kumimoji="0" lang="en-US" altLang="fr-FR" sz="1100" b="0" i="1" u="none" strike="noStrike" cap="none" normalizeH="0" baseline="0" dirty="0" err="1">
                <a:ln>
                  <a:noFill/>
                </a:ln>
                <a:solidFill>
                  <a:schemeClr val="tx1"/>
                </a:solidFill>
                <a:effectLst/>
                <a:ea typeface="Times New Roman" panose="02020603050405020304" pitchFamily="18" charset="0"/>
              </a:rPr>
              <a:t>reflétaient</a:t>
            </a:r>
            <a:r>
              <a:rPr kumimoji="0" lang="en-US" altLang="fr-FR" sz="1100" b="0" i="1" u="none" strike="noStrike" cap="none" normalizeH="0" baseline="0" dirty="0">
                <a:ln>
                  <a:noFill/>
                </a:ln>
                <a:solidFill>
                  <a:schemeClr val="tx1"/>
                </a:solidFill>
                <a:effectLst/>
                <a:ea typeface="Times New Roman" panose="02020603050405020304" pitchFamily="18" charset="0"/>
              </a:rPr>
              <a:t> bien </a:t>
            </a:r>
            <a:r>
              <a:rPr kumimoji="0" lang="en-US" altLang="fr-FR" sz="1100" b="0" i="1" u="none" strike="noStrike" cap="none" normalizeH="0" baseline="0" dirty="0" err="1">
                <a:ln>
                  <a:noFill/>
                </a:ln>
                <a:solidFill>
                  <a:schemeClr val="tx1"/>
                </a:solidFill>
                <a:effectLst/>
                <a:ea typeface="Times New Roman" panose="02020603050405020304" pitchFamily="18" charset="0"/>
              </a:rPr>
              <a:t>l'état</a:t>
            </a:r>
            <a:r>
              <a:rPr kumimoji="0" lang="en-US" altLang="fr-FR" sz="1100" b="0" i="1" u="none" strike="noStrike" cap="none" normalizeH="0" baseline="0" dirty="0">
                <a:ln>
                  <a:noFill/>
                </a:ln>
                <a:solidFill>
                  <a:schemeClr val="tx1"/>
                </a:solidFill>
                <a:effectLst/>
                <a:ea typeface="Times New Roman" panose="02020603050405020304" pitchFamily="18" charset="0"/>
              </a:rPr>
              <a:t> d'esprit de </a:t>
            </a:r>
            <a:r>
              <a:rPr kumimoji="0" lang="en-US" altLang="fr-FR" sz="1100" b="0" i="1" u="none" strike="noStrike" cap="none" normalizeH="0" baseline="0" dirty="0" err="1">
                <a:ln>
                  <a:noFill/>
                </a:ln>
                <a:solidFill>
                  <a:schemeClr val="tx1"/>
                </a:solidFill>
                <a:effectLst/>
                <a:ea typeface="Times New Roman" panose="02020603050405020304" pitchFamily="18" charset="0"/>
              </a:rPr>
              <a:t>notre</a:t>
            </a:r>
            <a:r>
              <a:rPr kumimoji="0" lang="en-US" altLang="fr-FR" sz="1100" b="0" i="1" u="none" strike="noStrike" cap="none" normalizeH="0" baseline="0" dirty="0">
                <a:ln>
                  <a:noFill/>
                </a:ln>
                <a:solidFill>
                  <a:schemeClr val="tx1"/>
                </a:solidFill>
                <a:effectLst/>
                <a:ea typeface="Times New Roman" panose="02020603050405020304" pitchFamily="18" charset="0"/>
              </a:rPr>
              <a:t> </a:t>
            </a:r>
            <a:r>
              <a:rPr kumimoji="0" lang="en-US" altLang="fr-FR" sz="1100" b="0" i="1" u="none" strike="noStrike" cap="none" normalizeH="0" baseline="0" dirty="0" err="1">
                <a:ln>
                  <a:noFill/>
                </a:ln>
                <a:solidFill>
                  <a:schemeClr val="tx1"/>
                </a:solidFill>
                <a:effectLst/>
                <a:ea typeface="Times New Roman" panose="02020603050405020304" pitchFamily="18" charset="0"/>
              </a:rPr>
              <a:t>groupe</a:t>
            </a:r>
            <a:r>
              <a:rPr kumimoji="0" lang="en-US" altLang="fr-FR" sz="1100" b="0" i="1" u="none" strike="noStrike" cap="none" normalizeH="0" baseline="0" dirty="0">
                <a:ln>
                  <a:noFill/>
                </a:ln>
                <a:solidFill>
                  <a:schemeClr val="tx1"/>
                </a:solidFill>
                <a:effectLst/>
                <a:ea typeface="Times New Roman" panose="02020603050405020304" pitchFamily="18" charset="0"/>
              </a:rPr>
              <a:t>, la </a:t>
            </a:r>
            <a:r>
              <a:rPr kumimoji="0" lang="en-US" altLang="fr-FR" sz="1100" b="0" i="1" u="none" strike="noStrike" cap="none" normalizeH="0" baseline="0" dirty="0" err="1">
                <a:ln>
                  <a:noFill/>
                </a:ln>
                <a:solidFill>
                  <a:schemeClr val="tx1"/>
                </a:solidFill>
                <a:effectLst/>
                <a:ea typeface="Times New Roman" panose="02020603050405020304" pitchFamily="18" charset="0"/>
              </a:rPr>
              <a:t>dénomination</a:t>
            </a:r>
            <a:r>
              <a:rPr kumimoji="0" lang="en-US" altLang="fr-FR" sz="1100" b="0" i="1" u="none" strike="noStrike" cap="none" normalizeH="0" baseline="0" dirty="0">
                <a:ln>
                  <a:noFill/>
                </a:ln>
                <a:solidFill>
                  <a:schemeClr val="tx1"/>
                </a:solidFill>
                <a:effectLst/>
                <a:ea typeface="Times New Roman" panose="02020603050405020304" pitchFamily="18" charset="0"/>
              </a:rPr>
              <a:t> de </a:t>
            </a:r>
            <a:r>
              <a:rPr kumimoji="0" lang="en-US" altLang="fr-FR" sz="1100" b="0" i="1" u="none" strike="noStrike" cap="none" normalizeH="0" baseline="0" dirty="0" err="1">
                <a:ln>
                  <a:noFill/>
                </a:ln>
                <a:solidFill>
                  <a:schemeClr val="tx1"/>
                </a:solidFill>
                <a:effectLst/>
                <a:ea typeface="Times New Roman" panose="02020603050405020304" pitchFamily="18" charset="0"/>
              </a:rPr>
              <a:t>notre</a:t>
            </a:r>
            <a:r>
              <a:rPr kumimoji="0" lang="en-US" altLang="fr-FR" sz="1100" b="0" i="1" u="none" strike="noStrike" cap="none" normalizeH="0" baseline="0" dirty="0">
                <a:ln>
                  <a:noFill/>
                </a:ln>
                <a:solidFill>
                  <a:schemeClr val="tx1"/>
                </a:solidFill>
                <a:effectLst/>
                <a:ea typeface="Times New Roman" panose="02020603050405020304" pitchFamily="18" charset="0"/>
              </a:rPr>
              <a:t> association </a:t>
            </a:r>
            <a:r>
              <a:rPr kumimoji="0" lang="en-US" altLang="fr-FR" sz="1100" b="0" i="1" u="none" strike="noStrike" cap="none" normalizeH="0" baseline="0" dirty="0" err="1">
                <a:ln>
                  <a:noFill/>
                </a:ln>
                <a:solidFill>
                  <a:schemeClr val="tx1"/>
                </a:solidFill>
                <a:effectLst/>
                <a:ea typeface="Times New Roman" panose="02020603050405020304" pitchFamily="18" charset="0"/>
              </a:rPr>
              <a:t>était</a:t>
            </a:r>
            <a:r>
              <a:rPr kumimoji="0" lang="en-US" altLang="fr-FR" sz="1100" b="0" i="1" u="none" strike="noStrike" cap="none" normalizeH="0" baseline="0" dirty="0">
                <a:ln>
                  <a:noFill/>
                </a:ln>
                <a:solidFill>
                  <a:schemeClr val="tx1"/>
                </a:solidFill>
                <a:effectLst/>
                <a:ea typeface="Times New Roman" panose="02020603050405020304" pitchFamily="18" charset="0"/>
              </a:rPr>
              <a:t> toute </a:t>
            </a:r>
            <a:r>
              <a:rPr kumimoji="0" lang="en-US" altLang="fr-FR" sz="1100" b="0" i="1" u="none" strike="noStrike" cap="none" normalizeH="0" baseline="0" dirty="0" err="1">
                <a:ln>
                  <a:noFill/>
                </a:ln>
                <a:solidFill>
                  <a:schemeClr val="tx1"/>
                </a:solidFill>
                <a:effectLst/>
                <a:ea typeface="Times New Roman" panose="02020603050405020304" pitchFamily="18" charset="0"/>
              </a:rPr>
              <a:t>trouvée</a:t>
            </a:r>
            <a:r>
              <a:rPr kumimoji="0" lang="en-US" altLang="fr-FR" sz="1100" b="0" i="1" u="none" strike="noStrike" cap="none" normalizeH="0" baseline="0" dirty="0">
                <a:ln>
                  <a:noFill/>
                </a:ln>
                <a:solidFill>
                  <a:schemeClr val="tx1"/>
                </a:solidFill>
                <a:effectLst/>
                <a:ea typeface="Times New Roman" panose="02020603050405020304" pitchFamily="18" charset="0"/>
              </a:rPr>
              <a:t> :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fr-FR" sz="1100" b="0" i="1" u="none" strike="noStrike" cap="none" normalizeH="0" baseline="0" dirty="0">
              <a:ln>
                <a:noFill/>
              </a:ln>
              <a:solidFill>
                <a:schemeClr val="tx1"/>
              </a:solidFill>
              <a:effectLst/>
              <a:ea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fr-FR" sz="1100" b="1" i="1" u="none" strike="noStrike" cap="none" normalizeH="0" baseline="0" dirty="0">
                <a:ln>
                  <a:noFill/>
                </a:ln>
                <a:solidFill>
                  <a:schemeClr val="tx1"/>
                </a:solidFill>
                <a:effectLst/>
                <a:ea typeface="Times New Roman" panose="02020603050405020304" pitchFamily="18" charset="0"/>
              </a:rPr>
              <a:t>LES TONGS IMPRÉVISIBLES FRONTENACAISES</a:t>
            </a:r>
            <a:endParaRPr kumimoji="0" lang="fr-FR" altLang="fr-FR" sz="1100" b="0" i="1"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662903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45332-CC0C-49FF-68DD-C7456FE0D81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DF6353A-98E8-FD6C-C226-F942119A02AF}"/>
              </a:ext>
            </a:extLst>
          </p:cNvPr>
          <p:cNvSpPr/>
          <p:nvPr/>
        </p:nvSpPr>
        <p:spPr>
          <a:xfrm>
            <a:off x="0" y="0"/>
            <a:ext cx="6858000" cy="1250288"/>
          </a:xfrm>
          <a:prstGeom prst="rect">
            <a:avLst/>
          </a:prstGeom>
          <a:solidFill>
            <a:srgbClr val="CCE9AD"/>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LE COIN SPORT, CULTURE &amp; LOISIRS</a:t>
            </a:r>
          </a:p>
          <a:p>
            <a:pPr algn="ctr"/>
            <a:r>
              <a:rPr lang="fr-FR" sz="1800" b="1" i="1" dirty="0"/>
              <a:t>			</a:t>
            </a:r>
            <a:r>
              <a:rPr lang="fr-FR" sz="1800" b="1" i="1" dirty="0">
                <a:solidFill>
                  <a:srgbClr val="996633"/>
                </a:solidFill>
              </a:rPr>
              <a:t>                      </a:t>
            </a:r>
            <a:r>
              <a:rPr lang="fr-FR" sz="1800" b="1" i="1" dirty="0">
                <a:solidFill>
                  <a:srgbClr val="FF0000"/>
                </a:solidFill>
              </a:rPr>
              <a:t>Pour nos ados dès 14 ans</a:t>
            </a:r>
          </a:p>
        </p:txBody>
      </p:sp>
      <p:sp>
        <p:nvSpPr>
          <p:cNvPr id="3" name="Rectangle 2">
            <a:extLst>
              <a:ext uri="{FF2B5EF4-FFF2-40B4-BE49-F238E27FC236}">
                <a16:creationId xmlns:a16="http://schemas.microsoft.com/office/drawing/2014/main" id="{8A771DE7-20FE-E91F-04CF-8BBAF360C6FC}"/>
              </a:ext>
            </a:extLst>
          </p:cNvPr>
          <p:cNvSpPr/>
          <p:nvPr/>
        </p:nvSpPr>
        <p:spPr>
          <a:xfrm>
            <a:off x="0" y="9568531"/>
            <a:ext cx="6858000" cy="337469"/>
          </a:xfrm>
          <a:prstGeom prst="rect">
            <a:avLst/>
          </a:prstGeom>
          <a:solidFill>
            <a:srgbClr val="CCE9AD"/>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6" name="Rectangle 26">
            <a:extLst>
              <a:ext uri="{FF2B5EF4-FFF2-40B4-BE49-F238E27FC236}">
                <a16:creationId xmlns:a16="http://schemas.microsoft.com/office/drawing/2014/main" id="{37A40C39-49F5-7153-D778-F2B692AA105A}"/>
              </a:ext>
            </a:extLst>
          </p:cNvPr>
          <p:cNvSpPr>
            <a:spLocks noChangeArrowheads="1"/>
          </p:cNvSpPr>
          <p:nvPr/>
        </p:nvSpPr>
        <p:spPr bwMode="auto">
          <a:xfrm>
            <a:off x="482530" y="2451626"/>
            <a:ext cx="6027452" cy="2200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6350"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lvl="0" algn="just" defTabSz="914400"/>
            <a:r>
              <a:rPr lang="fr-FR" altLang="fr-FR" sz="1600" b="1" dirty="0">
                <a:solidFill>
                  <a:srgbClr val="000000"/>
                </a:solidFill>
                <a:ea typeface="Times New Roman" panose="02020603050405020304" pitchFamily="18" charset="0"/>
              </a:rPr>
              <a:t>Le Crawler RC, c’est quoi ?</a:t>
            </a:r>
          </a:p>
          <a:p>
            <a:pPr lvl="0" algn="just" defTabSz="914400"/>
            <a:endParaRPr lang="fr-FR" altLang="fr-FR" sz="1100" dirty="0">
              <a:solidFill>
                <a:srgbClr val="000000"/>
              </a:solidFill>
              <a:ea typeface="Times New Roman" panose="02020603050405020304" pitchFamily="18" charset="0"/>
            </a:endParaRPr>
          </a:p>
          <a:p>
            <a:pPr lvl="0" algn="just" defTabSz="914400"/>
            <a:r>
              <a:rPr lang="fr-FR" altLang="fr-FR" sz="1100" dirty="0">
                <a:solidFill>
                  <a:srgbClr val="000000"/>
                </a:solidFill>
                <a:latin typeface="+mn-lt"/>
                <a:ea typeface="Calibri" panose="020F0502020204030204" pitchFamily="34" charset="0"/>
              </a:rPr>
              <a:t>C’</a:t>
            </a:r>
            <a:r>
              <a:rPr kumimoji="0" lang="fr-FR" altLang="fr-FR" sz="1100" b="0" i="0" u="none" strike="noStrike" cap="none" normalizeH="0" baseline="0" dirty="0">
                <a:ln>
                  <a:noFill/>
                </a:ln>
                <a:solidFill>
                  <a:srgbClr val="000000"/>
                </a:solidFill>
                <a:effectLst/>
                <a:latin typeface="+mn-lt"/>
                <a:ea typeface="Calibri" panose="020F0502020204030204" pitchFamily="34" charset="0"/>
              </a:rPr>
              <a:t>est une pratique du loisir du modélisme de la voiture </a:t>
            </a:r>
            <a:r>
              <a:rPr lang="fr-FR" altLang="fr-FR" sz="1100" dirty="0">
                <a:solidFill>
                  <a:srgbClr val="000000"/>
                </a:solidFill>
                <a:latin typeface="+mn-lt"/>
                <a:ea typeface="Calibri" panose="020F0502020204030204" pitchFamily="34" charset="0"/>
              </a:rPr>
              <a:t>ra</a:t>
            </a:r>
            <a:r>
              <a:rPr kumimoji="0" lang="fr-FR" altLang="fr-FR" sz="1100" b="0" i="0" u="none" strike="noStrike" cap="none" normalizeH="0" baseline="0" dirty="0">
                <a:ln>
                  <a:noFill/>
                </a:ln>
                <a:solidFill>
                  <a:srgbClr val="000000"/>
                </a:solidFill>
                <a:effectLst/>
                <a:latin typeface="+mn-lt"/>
                <a:ea typeface="Calibri" panose="020F0502020204030204" pitchFamily="34" charset="0"/>
              </a:rPr>
              <a:t>diocommandée. Les véhicules sont à l'échelle 1/1</a:t>
            </a:r>
            <a:r>
              <a:rPr lang="fr-FR" altLang="fr-FR" sz="1100" dirty="0">
                <a:solidFill>
                  <a:srgbClr val="000000"/>
                </a:solidFill>
                <a:latin typeface="+mn-lt"/>
                <a:ea typeface="Calibri" panose="020F0502020204030204" pitchFamily="34" charset="0"/>
              </a:rPr>
              <a:t>0è</a:t>
            </a:r>
            <a:r>
              <a:rPr kumimoji="0" lang="fr-FR" altLang="fr-FR" sz="1100" b="0" i="0" u="none" strike="noStrike" cap="none" normalizeH="0" baseline="0" dirty="0">
                <a:ln>
                  <a:noFill/>
                </a:ln>
                <a:solidFill>
                  <a:srgbClr val="000000"/>
                </a:solidFill>
                <a:effectLst/>
                <a:latin typeface="+mn-lt"/>
                <a:ea typeface="Calibri" panose="020F0502020204030204" pitchFamily="34" charset="0"/>
              </a:rPr>
              <a:t>me pilotés grâce à une radiocommande. Ce sont des reproductions de 4x4 </a:t>
            </a:r>
            <a:r>
              <a:rPr lang="fr-FR" altLang="fr-FR" sz="1100" dirty="0">
                <a:solidFill>
                  <a:srgbClr val="000000"/>
                </a:solidFill>
                <a:latin typeface="+mn-lt"/>
                <a:ea typeface="Calibri" panose="020F0502020204030204" pitchFamily="34" charset="0"/>
              </a:rPr>
              <a:t>a</a:t>
            </a:r>
            <a:r>
              <a:rPr kumimoji="0" lang="fr-FR" altLang="fr-FR" sz="1100" b="0" i="0" u="none" strike="noStrike" cap="none" normalizeH="0" baseline="0" dirty="0">
                <a:ln>
                  <a:noFill/>
                </a:ln>
                <a:solidFill>
                  <a:srgbClr val="000000"/>
                </a:solidFill>
                <a:effectLst/>
                <a:latin typeface="+mn-lt"/>
                <a:ea typeface="Calibri" panose="020F0502020204030204" pitchFamily="34" charset="0"/>
              </a:rPr>
              <a:t>vec pour certains le but de s'approcher du réel avec un </a:t>
            </a:r>
            <a:r>
              <a:rPr lang="fr-FR" altLang="fr-FR" sz="1100" dirty="0">
                <a:solidFill>
                  <a:srgbClr val="000000"/>
                </a:solidFill>
                <a:latin typeface="+mn-lt"/>
                <a:ea typeface="Calibri" panose="020F0502020204030204" pitchFamily="34" charset="0"/>
              </a:rPr>
              <a:t>m</a:t>
            </a:r>
            <a:r>
              <a:rPr kumimoji="0" lang="fr-FR" altLang="fr-FR" sz="1100" b="0" i="0" u="none" strike="noStrike" cap="none" normalizeH="0" baseline="0" dirty="0">
                <a:ln>
                  <a:noFill/>
                </a:ln>
                <a:solidFill>
                  <a:srgbClr val="000000"/>
                </a:solidFill>
                <a:effectLst/>
                <a:latin typeface="+mn-lt"/>
                <a:ea typeface="Calibri" panose="020F0502020204030204" pitchFamily="34" charset="0"/>
              </a:rPr>
              <a:t>aximum de détail comme sur une maquette. Elles fonctionnent </a:t>
            </a:r>
            <a:r>
              <a:rPr lang="fr-FR" altLang="fr-FR" sz="1100" dirty="0">
                <a:solidFill>
                  <a:srgbClr val="000000"/>
                </a:solidFill>
                <a:latin typeface="+mn-lt"/>
                <a:ea typeface="Calibri" panose="020F0502020204030204" pitchFamily="34" charset="0"/>
              </a:rPr>
              <a:t>a</a:t>
            </a:r>
            <a:r>
              <a:rPr kumimoji="0" lang="fr-FR" altLang="fr-FR" sz="1100" b="0" i="0" u="none" strike="noStrike" cap="none" normalizeH="0" baseline="0" dirty="0">
                <a:ln>
                  <a:noFill/>
                </a:ln>
                <a:solidFill>
                  <a:srgbClr val="000000"/>
                </a:solidFill>
                <a:effectLst/>
                <a:latin typeface="+mn-lt"/>
                <a:ea typeface="Calibri" panose="020F0502020204030204" pitchFamily="34" charset="0"/>
              </a:rPr>
              <a:t>vec des batteries car les moteurs sont électriques, L'autonomie </a:t>
            </a:r>
            <a:r>
              <a:rPr lang="fr-FR" altLang="fr-FR" sz="1100" dirty="0">
                <a:solidFill>
                  <a:srgbClr val="000000"/>
                </a:solidFill>
                <a:latin typeface="+mn-lt"/>
                <a:ea typeface="Calibri" panose="020F0502020204030204" pitchFamily="34" charset="0"/>
              </a:rPr>
              <a:t>m</a:t>
            </a:r>
            <a:r>
              <a:rPr kumimoji="0" lang="fr-FR" altLang="fr-FR" sz="1100" b="0" i="0" u="none" strike="noStrike" cap="none" normalizeH="0" baseline="0" dirty="0">
                <a:ln>
                  <a:noFill/>
                </a:ln>
                <a:solidFill>
                  <a:srgbClr val="000000"/>
                </a:solidFill>
                <a:effectLst/>
                <a:latin typeface="+mn-lt"/>
                <a:ea typeface="Calibri" panose="020F0502020204030204" pitchFamily="34" charset="0"/>
              </a:rPr>
              <a:t>oyenne d'une batterie est de 3 - 4 heures. La progression des voitures est lente puisque le but est de franchir des obstacles. </a:t>
            </a:r>
            <a:r>
              <a:rPr lang="fr-FR" altLang="fr-FR" sz="1100" dirty="0">
                <a:solidFill>
                  <a:srgbClr val="000000"/>
                </a:solidFill>
                <a:latin typeface="+mn-lt"/>
                <a:ea typeface="Calibri" panose="020F0502020204030204" pitchFamily="34" charset="0"/>
              </a:rPr>
              <a:t>C</a:t>
            </a:r>
            <a:r>
              <a:rPr kumimoji="0" lang="fr-FR" altLang="fr-FR" sz="1100" b="0" i="0" u="none" strike="noStrike" cap="none" normalizeH="0" baseline="0" dirty="0">
                <a:ln>
                  <a:noFill/>
                </a:ln>
                <a:solidFill>
                  <a:srgbClr val="000000"/>
                </a:solidFill>
                <a:effectLst/>
                <a:latin typeface="+mn-lt"/>
                <a:ea typeface="Calibri" panose="020F0502020204030204" pitchFamily="34" charset="0"/>
              </a:rPr>
              <a:t>e sont des modèles réduits dédiés à l'aventure sur des terrains </a:t>
            </a:r>
            <a:r>
              <a:rPr lang="fr-FR" altLang="fr-FR" sz="1100" dirty="0">
                <a:solidFill>
                  <a:srgbClr val="000000"/>
                </a:solidFill>
                <a:latin typeface="+mn-lt"/>
                <a:ea typeface="Calibri" panose="020F0502020204030204" pitchFamily="34" charset="0"/>
              </a:rPr>
              <a:t>d</a:t>
            </a:r>
            <a:r>
              <a:rPr kumimoji="0" lang="fr-FR" altLang="fr-FR" sz="1100" b="0" i="0" u="none" strike="noStrike" cap="none" normalizeH="0" baseline="0" dirty="0">
                <a:ln>
                  <a:noFill/>
                </a:ln>
                <a:solidFill>
                  <a:srgbClr val="000000"/>
                </a:solidFill>
                <a:effectLst/>
                <a:latin typeface="+mn-lt"/>
                <a:ea typeface="Calibri" panose="020F0502020204030204" pitchFamily="34" charset="0"/>
              </a:rPr>
              <a:t>ifficiles. La discipline se pratique généralement à l'extérieur sur les terrains naturels et escarpés. Le pilote cherchera à obtenir la </a:t>
            </a:r>
            <a:r>
              <a:rPr lang="fr-FR" altLang="fr-FR" sz="1100" dirty="0">
                <a:solidFill>
                  <a:srgbClr val="000000"/>
                </a:solidFill>
                <a:latin typeface="+mn-lt"/>
                <a:ea typeface="Calibri" panose="020F0502020204030204" pitchFamily="34" charset="0"/>
              </a:rPr>
              <a:t>m</a:t>
            </a:r>
            <a:r>
              <a:rPr kumimoji="0" lang="fr-FR" altLang="fr-FR" sz="1100" b="0" i="0" u="none" strike="noStrike" cap="none" normalizeH="0" baseline="0" dirty="0">
                <a:ln>
                  <a:noFill/>
                </a:ln>
                <a:solidFill>
                  <a:srgbClr val="000000"/>
                </a:solidFill>
                <a:effectLst/>
                <a:latin typeface="+mn-lt"/>
                <a:ea typeface="Calibri" panose="020F0502020204030204" pitchFamily="34" charset="0"/>
              </a:rPr>
              <a:t>eilleure motricité pour s'affranchir des passages sur les obstacles. </a:t>
            </a:r>
            <a:r>
              <a:rPr lang="fr-FR" altLang="fr-FR" sz="1100" dirty="0">
                <a:solidFill>
                  <a:srgbClr val="000000"/>
                </a:solidFill>
                <a:latin typeface="+mn-lt"/>
                <a:ea typeface="Calibri" panose="020F0502020204030204" pitchFamily="34" charset="0"/>
              </a:rPr>
              <a:t>Les obstacles de prédilections sont les rochers, les lierres, les racines, les rivières... Ceux-ci peuvent être</a:t>
            </a:r>
            <a:r>
              <a:rPr lang="fr-FR" altLang="fr-FR" sz="1100" dirty="0">
                <a:latin typeface="+mn-lt"/>
              </a:rPr>
              <a:t> é</a:t>
            </a:r>
            <a:r>
              <a:rPr lang="fr-FR" altLang="fr-FR" sz="1100" dirty="0">
                <a:solidFill>
                  <a:srgbClr val="000000"/>
                </a:solidFill>
                <a:latin typeface="+mn-lt"/>
                <a:ea typeface="Calibri" panose="020F0502020204030204" pitchFamily="34" charset="0"/>
              </a:rPr>
              <a:t>galement fabriqués pour être placés sur les parcours.</a:t>
            </a:r>
            <a:endParaRPr kumimoji="0" lang="fr-FR" altLang="fr-FR" sz="1100" b="0" i="0" u="none" strike="noStrike" cap="none" normalizeH="0" baseline="0" dirty="0">
              <a:ln>
                <a:noFill/>
              </a:ln>
              <a:solidFill>
                <a:srgbClr val="000000"/>
              </a:solidFill>
              <a:effectLst/>
              <a:latin typeface="+mn-lt"/>
              <a:ea typeface="Calibri" panose="020F0502020204030204" pitchFamily="34" charset="0"/>
            </a:endParaRPr>
          </a:p>
        </p:txBody>
      </p:sp>
      <p:pic>
        <p:nvPicPr>
          <p:cNvPr id="11" name="Picture 4582">
            <a:extLst>
              <a:ext uri="{FF2B5EF4-FFF2-40B4-BE49-F238E27FC236}">
                <a16:creationId xmlns:a16="http://schemas.microsoft.com/office/drawing/2014/main" id="{CB2E5A97-5678-3F66-826B-8D51D71601BA}"/>
              </a:ext>
            </a:extLst>
          </p:cNvPr>
          <p:cNvPicPr/>
          <p:nvPr/>
        </p:nvPicPr>
        <p:blipFill>
          <a:blip r:embed="rId2"/>
          <a:stretch>
            <a:fillRect/>
          </a:stretch>
        </p:blipFill>
        <p:spPr>
          <a:xfrm>
            <a:off x="1832004" y="1550377"/>
            <a:ext cx="3328503" cy="725349"/>
          </a:xfrm>
          <a:prstGeom prst="rect">
            <a:avLst/>
          </a:prstGeom>
        </p:spPr>
      </p:pic>
      <p:sp>
        <p:nvSpPr>
          <p:cNvPr id="14" name="ZoneTexte 13">
            <a:extLst>
              <a:ext uri="{FF2B5EF4-FFF2-40B4-BE49-F238E27FC236}">
                <a16:creationId xmlns:a16="http://schemas.microsoft.com/office/drawing/2014/main" id="{A3B31A16-759E-C52C-E7DE-C934352037BC}"/>
              </a:ext>
            </a:extLst>
          </p:cNvPr>
          <p:cNvSpPr txBox="1"/>
          <p:nvPr/>
        </p:nvSpPr>
        <p:spPr>
          <a:xfrm>
            <a:off x="482531" y="4731782"/>
            <a:ext cx="1714759" cy="1954381"/>
          </a:xfrm>
          <a:prstGeom prst="rect">
            <a:avLst/>
          </a:prstGeom>
          <a:noFill/>
        </p:spPr>
        <p:txBody>
          <a:bodyPr wrap="square">
            <a:spAutoFit/>
          </a:bodyPr>
          <a:lstStyle/>
          <a:p>
            <a:pPr lvl="0" algn="just" defTabSz="914400"/>
            <a:r>
              <a:rPr kumimoji="0" lang="fr-FR" altLang="fr-FR" sz="1100" b="0" i="0" u="none" strike="noStrike" cap="none" normalizeH="0" baseline="0" dirty="0">
                <a:ln>
                  <a:noFill/>
                </a:ln>
                <a:solidFill>
                  <a:srgbClr val="000000"/>
                </a:solidFill>
                <a:effectLst/>
                <a:ea typeface="Calibri" panose="020F0502020204030204" pitchFamily="34" charset="0"/>
              </a:rPr>
              <a:t>Cette tactique allie la mécanique et l'électronique pour faire évoluer le </a:t>
            </a:r>
            <a:r>
              <a:rPr lang="fr-FR" altLang="fr-FR" sz="1100" dirty="0">
                <a:solidFill>
                  <a:srgbClr val="000000"/>
                </a:solidFill>
                <a:ea typeface="Calibri" panose="020F0502020204030204" pitchFamily="34" charset="0"/>
              </a:rPr>
              <a:t>m</a:t>
            </a:r>
            <a:r>
              <a:rPr kumimoji="0" lang="fr-FR" altLang="fr-FR" sz="1100" b="0" i="0" u="none" strike="noStrike" cap="none" normalizeH="0" baseline="0" dirty="0">
                <a:ln>
                  <a:noFill/>
                </a:ln>
                <a:solidFill>
                  <a:srgbClr val="000000"/>
                </a:solidFill>
                <a:effectLst/>
                <a:ea typeface="Calibri" panose="020F0502020204030204" pitchFamily="34" charset="0"/>
              </a:rPr>
              <a:t>odèle réduit sur ses performances ainsi que le plaisir de jouer sur l'esthétisme de la carrosserie par </a:t>
            </a:r>
            <a:r>
              <a:rPr lang="fr-FR" altLang="fr-FR" sz="1100" dirty="0">
                <a:solidFill>
                  <a:srgbClr val="000000"/>
                </a:solidFill>
                <a:ea typeface="Calibri" panose="020F0502020204030204" pitchFamily="34" charset="0"/>
              </a:rPr>
              <a:t>d</a:t>
            </a:r>
            <a:r>
              <a:rPr kumimoji="0" lang="fr-FR" altLang="fr-FR" sz="1100" b="0" i="0" u="none" strike="noStrike" cap="none" normalizeH="0" baseline="0" dirty="0">
                <a:ln>
                  <a:noFill/>
                </a:ln>
                <a:solidFill>
                  <a:srgbClr val="000000"/>
                </a:solidFill>
                <a:effectLst/>
                <a:ea typeface="Calibri" panose="020F0502020204030204" pitchFamily="34" charset="0"/>
              </a:rPr>
              <a:t>iscipline est vertueuse et non polluante </a:t>
            </a:r>
            <a:r>
              <a:rPr lang="fr-FR" altLang="fr-FR" sz="1100" dirty="0">
                <a:solidFill>
                  <a:srgbClr val="000000"/>
                </a:solidFill>
                <a:ea typeface="Calibri" panose="020F0502020204030204" pitchFamily="34" charset="0"/>
              </a:rPr>
              <a:t>u</a:t>
            </a:r>
            <a:r>
              <a:rPr kumimoji="0" lang="fr-FR" altLang="fr-FR" sz="1100" b="0" i="0" u="none" strike="noStrike" cap="none" normalizeH="0" baseline="0" dirty="0">
                <a:ln>
                  <a:noFill/>
                </a:ln>
                <a:solidFill>
                  <a:srgbClr val="000000"/>
                </a:solidFill>
                <a:effectLst/>
                <a:ea typeface="Calibri" panose="020F0502020204030204" pitchFamily="34" charset="0"/>
              </a:rPr>
              <a:t>tilisée et non destructrice des sols.</a:t>
            </a:r>
          </a:p>
        </p:txBody>
      </p:sp>
      <p:pic>
        <p:nvPicPr>
          <p:cNvPr id="15" name="Image 14" descr="Vidéo. Gironde : ces passionnés pilotent des véhicules miniatures capables de franchir tous les obstacles">
            <a:extLst>
              <a:ext uri="{FF2B5EF4-FFF2-40B4-BE49-F238E27FC236}">
                <a16:creationId xmlns:a16="http://schemas.microsoft.com/office/drawing/2014/main" id="{A7A91FCC-18C0-E4A2-D43C-BACDAF2450BC}"/>
              </a:ext>
            </a:extLst>
          </p:cNvPr>
          <p:cNvPicPr>
            <a:picLocks noChangeAspect="1"/>
          </p:cNvPicPr>
          <p:nvPr/>
        </p:nvPicPr>
        <p:blipFill>
          <a:blip r:embed="rId3"/>
          <a:stretch>
            <a:fillRect/>
          </a:stretch>
        </p:blipFill>
        <p:spPr>
          <a:xfrm>
            <a:off x="1178463" y="6792305"/>
            <a:ext cx="4501074" cy="2531854"/>
          </a:xfrm>
          <a:prstGeom prst="rect">
            <a:avLst/>
          </a:prstGeom>
        </p:spPr>
      </p:pic>
      <p:sp>
        <p:nvSpPr>
          <p:cNvPr id="5" name="ZoneTexte 4">
            <a:extLst>
              <a:ext uri="{FF2B5EF4-FFF2-40B4-BE49-F238E27FC236}">
                <a16:creationId xmlns:a16="http://schemas.microsoft.com/office/drawing/2014/main" id="{E23775F2-3D05-9DCA-2C17-E0E81B7E4438}"/>
              </a:ext>
            </a:extLst>
          </p:cNvPr>
          <p:cNvSpPr txBox="1"/>
          <p:nvPr/>
        </p:nvSpPr>
        <p:spPr>
          <a:xfrm>
            <a:off x="482530" y="6192141"/>
            <a:ext cx="6858000" cy="600164"/>
          </a:xfrm>
          <a:prstGeom prst="rect">
            <a:avLst/>
          </a:prstGeom>
          <a:noFill/>
        </p:spPr>
        <p:txBody>
          <a:bodyPr wrap="square">
            <a:spAutoFit/>
          </a:bodyPr>
          <a:lstStyle/>
          <a:p>
            <a:pPr algn="ctr"/>
            <a:r>
              <a:rPr lang="fr-FR" sz="1100" b="1" dirty="0">
                <a:solidFill>
                  <a:srgbClr val="9A0000"/>
                </a:solidFill>
              </a:rPr>
              <a:t>Renseignements auprès de :</a:t>
            </a:r>
          </a:p>
          <a:p>
            <a:pPr algn="ctr"/>
            <a:r>
              <a:rPr lang="fr-FR" sz="1100" b="1" dirty="0">
                <a:solidFill>
                  <a:srgbClr val="9A0000"/>
                </a:solidFill>
              </a:rPr>
              <a:t>Président : Stéphane VAUCELLES  au 06 21 17 07 85</a:t>
            </a:r>
            <a:br>
              <a:rPr lang="fr-FR" sz="1100" b="1" dirty="0">
                <a:solidFill>
                  <a:srgbClr val="9A0000"/>
                </a:solidFill>
              </a:rPr>
            </a:br>
            <a:r>
              <a:rPr lang="fr-FR" sz="1100" b="1" dirty="0">
                <a:solidFill>
                  <a:srgbClr val="9A0000"/>
                </a:solidFill>
              </a:rPr>
              <a:t>Trésorier-Secrétaire : Stéphane FLEURENCEAU</a:t>
            </a:r>
          </a:p>
        </p:txBody>
      </p:sp>
      <p:pic>
        <p:nvPicPr>
          <p:cNvPr id="7" name="Image 6">
            <a:extLst>
              <a:ext uri="{FF2B5EF4-FFF2-40B4-BE49-F238E27FC236}">
                <a16:creationId xmlns:a16="http://schemas.microsoft.com/office/drawing/2014/main" id="{C59E89C3-CA5E-5A38-A30E-150514603073}"/>
              </a:ext>
            </a:extLst>
          </p:cNvPr>
          <p:cNvPicPr>
            <a:picLocks noChangeAspect="1"/>
          </p:cNvPicPr>
          <p:nvPr/>
        </p:nvPicPr>
        <p:blipFill>
          <a:blip r:embed="rId4"/>
          <a:srcRect r="17132"/>
          <a:stretch>
            <a:fillRect/>
          </a:stretch>
        </p:blipFill>
        <p:spPr>
          <a:xfrm rot="16200000">
            <a:off x="3781653" y="3518767"/>
            <a:ext cx="1159584" cy="4028048"/>
          </a:xfrm>
          <a:prstGeom prst="rect">
            <a:avLst/>
          </a:prstGeom>
        </p:spPr>
      </p:pic>
    </p:spTree>
    <p:extLst>
      <p:ext uri="{BB962C8B-B14F-4D97-AF65-F5344CB8AC3E}">
        <p14:creationId xmlns:p14="http://schemas.microsoft.com/office/powerpoint/2010/main" val="40340354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747FC-ECEE-7C54-D45B-398BA2310AD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F5B44EB-E270-1F71-CFCA-70F35E93C21D}"/>
              </a:ext>
            </a:extLst>
          </p:cNvPr>
          <p:cNvSpPr/>
          <p:nvPr/>
        </p:nvSpPr>
        <p:spPr>
          <a:xfrm>
            <a:off x="0" y="0"/>
            <a:ext cx="6858000" cy="1250288"/>
          </a:xfrm>
          <a:prstGeom prst="rect">
            <a:avLst/>
          </a:prstGeom>
          <a:solidFill>
            <a:srgbClr val="CCE9AD"/>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LE COIN SPORT, CULTURE &amp; LOISIRS</a:t>
            </a:r>
          </a:p>
          <a:p>
            <a:pPr algn="ctr"/>
            <a:r>
              <a:rPr lang="fr-FR" sz="1800" b="1" i="1" dirty="0"/>
              <a:t>			</a:t>
            </a:r>
            <a:endParaRPr lang="fr-FR" sz="1800" b="1" i="1" dirty="0">
              <a:solidFill>
                <a:srgbClr val="FF0000"/>
              </a:solidFill>
            </a:endParaRPr>
          </a:p>
        </p:txBody>
      </p:sp>
      <p:sp>
        <p:nvSpPr>
          <p:cNvPr id="3" name="Rectangle 2">
            <a:extLst>
              <a:ext uri="{FF2B5EF4-FFF2-40B4-BE49-F238E27FC236}">
                <a16:creationId xmlns:a16="http://schemas.microsoft.com/office/drawing/2014/main" id="{4264F398-E625-8B5E-087F-45D0BCD337A0}"/>
              </a:ext>
            </a:extLst>
          </p:cNvPr>
          <p:cNvSpPr/>
          <p:nvPr/>
        </p:nvSpPr>
        <p:spPr>
          <a:xfrm>
            <a:off x="0" y="9568531"/>
            <a:ext cx="6858000" cy="337469"/>
          </a:xfrm>
          <a:prstGeom prst="rect">
            <a:avLst/>
          </a:prstGeom>
          <a:solidFill>
            <a:srgbClr val="CCE9AD"/>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8" name="ZoneTexte 7">
            <a:extLst>
              <a:ext uri="{FF2B5EF4-FFF2-40B4-BE49-F238E27FC236}">
                <a16:creationId xmlns:a16="http://schemas.microsoft.com/office/drawing/2014/main" id="{264F2A46-27E6-5A2F-F7E1-7596CC631D14}"/>
              </a:ext>
            </a:extLst>
          </p:cNvPr>
          <p:cNvSpPr txBox="1"/>
          <p:nvPr/>
        </p:nvSpPr>
        <p:spPr>
          <a:xfrm>
            <a:off x="0" y="1378424"/>
            <a:ext cx="6858000" cy="369332"/>
          </a:xfrm>
          <a:prstGeom prst="rect">
            <a:avLst/>
          </a:prstGeom>
          <a:noFill/>
        </p:spPr>
        <p:txBody>
          <a:bodyPr wrap="square" rtlCol="0">
            <a:spAutoFit/>
          </a:bodyPr>
          <a:lstStyle/>
          <a:p>
            <a:pPr algn="ctr">
              <a:buNone/>
            </a:pPr>
            <a:r>
              <a:rPr lang="fr-FR" sz="1800" b="1" dirty="0">
                <a:solidFill>
                  <a:srgbClr val="28AA28"/>
                </a:solidFill>
                <a:latin typeface="Book Antiqua" panose="02040602050305030304" pitchFamily="18" charset="0"/>
              </a:rPr>
              <a:t>ASSOCIATION SAINTE-PRESENTINE</a:t>
            </a:r>
            <a:endParaRPr lang="fr-FR" sz="1800" dirty="0">
              <a:solidFill>
                <a:srgbClr val="28AA28"/>
              </a:solidFill>
            </a:endParaRPr>
          </a:p>
        </p:txBody>
      </p:sp>
      <p:sp>
        <p:nvSpPr>
          <p:cNvPr id="13" name="ZoneTexte 12">
            <a:extLst>
              <a:ext uri="{FF2B5EF4-FFF2-40B4-BE49-F238E27FC236}">
                <a16:creationId xmlns:a16="http://schemas.microsoft.com/office/drawing/2014/main" id="{49DF893D-DFF7-BE0A-ED1B-709768A7137B}"/>
              </a:ext>
            </a:extLst>
          </p:cNvPr>
          <p:cNvSpPr txBox="1"/>
          <p:nvPr/>
        </p:nvSpPr>
        <p:spPr>
          <a:xfrm>
            <a:off x="757238" y="4953000"/>
            <a:ext cx="5486400" cy="4708981"/>
          </a:xfrm>
          <a:prstGeom prst="rect">
            <a:avLst/>
          </a:prstGeom>
          <a:noFill/>
        </p:spPr>
        <p:txBody>
          <a:bodyPr wrap="square">
            <a:spAutoFit/>
          </a:bodyPr>
          <a:lstStyle/>
          <a:p>
            <a:pPr>
              <a:buNone/>
            </a:pPr>
            <a:r>
              <a:rPr lang="fr-FR" sz="1400" b="1" dirty="0">
                <a:solidFill>
                  <a:schemeClr val="tx1"/>
                </a:solidFill>
                <a:effectLst/>
                <a:latin typeface="+mn-lt"/>
                <a:ea typeface="Times New Roman" panose="02020603050405020304" pitchFamily="18" charset="0"/>
              </a:rPr>
              <a:t>Des nouvelles de Ste Présentine – En cette fin Août 2026</a:t>
            </a:r>
            <a:endParaRPr lang="fr-FR" sz="1400" b="1" dirty="0">
              <a:effectLst/>
              <a:latin typeface="+mn-lt"/>
              <a:ea typeface="Times New Roman" panose="02020603050405020304" pitchFamily="18" charset="0"/>
            </a:endParaRPr>
          </a:p>
          <a:p>
            <a:pPr algn="just">
              <a:buNone/>
            </a:pPr>
            <a:r>
              <a:rPr lang="fr-FR" sz="1100" b="1" dirty="0">
                <a:solidFill>
                  <a:schemeClr val="tx1"/>
                </a:solidFill>
                <a:effectLst/>
                <a:latin typeface="+mn-lt"/>
                <a:ea typeface="Times New Roman" panose="02020603050405020304" pitchFamily="18" charset="0"/>
              </a:rPr>
              <a:t> </a:t>
            </a:r>
            <a:endParaRPr lang="fr-FR" sz="1100" dirty="0">
              <a:effectLst/>
              <a:latin typeface="+mn-lt"/>
              <a:ea typeface="Times New Roman" panose="02020603050405020304" pitchFamily="18" charset="0"/>
            </a:endParaRPr>
          </a:p>
          <a:p>
            <a:pPr algn="just">
              <a:buNone/>
            </a:pPr>
            <a:r>
              <a:rPr lang="fr-FR" sz="1100" dirty="0">
                <a:solidFill>
                  <a:schemeClr val="tx1"/>
                </a:solidFill>
                <a:effectLst/>
                <a:latin typeface="+mn-lt"/>
                <a:ea typeface="Times New Roman" panose="02020603050405020304" pitchFamily="18" charset="0"/>
              </a:rPr>
              <a:t>Après une longue période de réflexion et de travail du bureau, l’activité visible de l’Association recommence à se concrétiser. Le nouveau permis de construire nous a été confirmé, autorisant les travaux autour de la chapelle de Sainte Présentine, débutés la première semaine d’août. </a:t>
            </a:r>
            <a:endParaRPr lang="fr-FR" sz="1100" dirty="0">
              <a:effectLst/>
              <a:latin typeface="+mn-lt"/>
              <a:ea typeface="Times New Roman" panose="02020603050405020304" pitchFamily="18" charset="0"/>
            </a:endParaRPr>
          </a:p>
          <a:p>
            <a:pPr algn="just">
              <a:buNone/>
            </a:pPr>
            <a:r>
              <a:rPr lang="fr-FR" sz="1100" dirty="0">
                <a:solidFill>
                  <a:schemeClr val="tx1"/>
                </a:solidFill>
                <a:effectLst/>
                <a:latin typeface="+mn-lt"/>
                <a:ea typeface="Times New Roman" panose="02020603050405020304" pitchFamily="18" charset="0"/>
              </a:rPr>
              <a:t> </a:t>
            </a:r>
            <a:endParaRPr lang="fr-FR" sz="1100" dirty="0">
              <a:effectLst/>
              <a:latin typeface="+mn-lt"/>
              <a:ea typeface="Times New Roman" panose="02020603050405020304" pitchFamily="18" charset="0"/>
            </a:endParaRPr>
          </a:p>
          <a:p>
            <a:pPr algn="just">
              <a:buNone/>
            </a:pPr>
            <a:r>
              <a:rPr lang="fr-FR" sz="1100" dirty="0">
                <a:solidFill>
                  <a:schemeClr val="tx1"/>
                </a:solidFill>
                <a:effectLst/>
                <a:latin typeface="+mn-lt"/>
                <a:ea typeface="Times New Roman" panose="02020603050405020304" pitchFamily="18" charset="0"/>
              </a:rPr>
              <a:t>Cette première étape concerne le mur de clôture du cimetière dont les deux murs nord et est sont terminés, dans le style typique de notre région, en conservant un aspect ancien et imparfait pour maintenir l’aspect romantique du lieu. Des éléments de pierre originels ont été retrouvés dans les éboulis des murs effondrés, permettant leur réemploi, dans un pilier d’entrée, dans les montants d’un portillon situé dans l’enceinte est. Le figuier installé dans l’angle est-sud a été conservé, les murs au contact rétablis façon ruine, toujours dans le même esprit de respect du lieu, dans son histoire, dans ses altérations. Les travaux se termineront fin septembre.</a:t>
            </a:r>
            <a:endParaRPr lang="fr-FR" sz="1100" dirty="0">
              <a:effectLst/>
              <a:latin typeface="+mn-lt"/>
              <a:ea typeface="Times New Roman" panose="02020603050405020304" pitchFamily="18" charset="0"/>
            </a:endParaRPr>
          </a:p>
          <a:p>
            <a:pPr algn="just">
              <a:buNone/>
            </a:pPr>
            <a:r>
              <a:rPr lang="fr-FR" sz="1100" dirty="0">
                <a:solidFill>
                  <a:schemeClr val="tx1"/>
                </a:solidFill>
                <a:effectLst/>
                <a:latin typeface="+mn-lt"/>
                <a:ea typeface="Times New Roman" panose="02020603050405020304" pitchFamily="18" charset="0"/>
              </a:rPr>
              <a:t> </a:t>
            </a:r>
            <a:endParaRPr lang="fr-FR" sz="1100" dirty="0">
              <a:effectLst/>
              <a:latin typeface="+mn-lt"/>
              <a:ea typeface="Times New Roman" panose="02020603050405020304" pitchFamily="18" charset="0"/>
            </a:endParaRPr>
          </a:p>
          <a:p>
            <a:pPr algn="just">
              <a:buNone/>
            </a:pPr>
            <a:r>
              <a:rPr lang="fr-FR" sz="1100" dirty="0">
                <a:solidFill>
                  <a:schemeClr val="tx1"/>
                </a:solidFill>
                <a:effectLst/>
                <a:latin typeface="+mn-lt"/>
                <a:ea typeface="Times New Roman" panose="02020603050405020304" pitchFamily="18" charset="0"/>
              </a:rPr>
              <a:t>La prochaine étape concernera la stabilisation des arases de la nef, sur environ une dizaine de mètres, partie au nord, partie au sud. Cette étape sera terminée en fin d’année 2026. Les pierres de corniche manquantes sont offertes par les Pierres de Frontenac, et nous remercions Mr Jean-Philippe </a:t>
            </a:r>
            <a:r>
              <a:rPr lang="fr-FR" sz="1100" dirty="0" err="1">
                <a:solidFill>
                  <a:schemeClr val="tx1"/>
                </a:solidFill>
                <a:effectLst/>
                <a:latin typeface="+mn-lt"/>
                <a:ea typeface="Times New Roman" panose="02020603050405020304" pitchFamily="18" charset="0"/>
              </a:rPr>
              <a:t>Rénier</a:t>
            </a:r>
            <a:r>
              <a:rPr lang="fr-FR" sz="1100" dirty="0">
                <a:solidFill>
                  <a:schemeClr val="tx1"/>
                </a:solidFill>
                <a:effectLst/>
                <a:latin typeface="+mn-lt"/>
                <a:ea typeface="Times New Roman" panose="02020603050405020304" pitchFamily="18" charset="0"/>
              </a:rPr>
              <a:t> de cet accompagnement.</a:t>
            </a:r>
            <a:endParaRPr lang="fr-FR" sz="1100" dirty="0">
              <a:effectLst/>
              <a:latin typeface="+mn-lt"/>
              <a:ea typeface="Times New Roman" panose="02020603050405020304" pitchFamily="18" charset="0"/>
            </a:endParaRPr>
          </a:p>
          <a:p>
            <a:pPr algn="just">
              <a:buNone/>
            </a:pPr>
            <a:r>
              <a:rPr lang="fr-FR" sz="1100" dirty="0">
                <a:solidFill>
                  <a:schemeClr val="tx1"/>
                </a:solidFill>
                <a:effectLst/>
                <a:latin typeface="+mn-lt"/>
                <a:ea typeface="Times New Roman" panose="02020603050405020304" pitchFamily="18" charset="0"/>
              </a:rPr>
              <a:t> </a:t>
            </a:r>
            <a:endParaRPr lang="fr-FR" sz="1100" dirty="0">
              <a:effectLst/>
              <a:latin typeface="+mn-lt"/>
              <a:ea typeface="Times New Roman" panose="02020603050405020304" pitchFamily="18" charset="0"/>
            </a:endParaRPr>
          </a:p>
          <a:p>
            <a:pPr algn="just">
              <a:buNone/>
            </a:pPr>
            <a:r>
              <a:rPr lang="fr-FR" sz="1100" dirty="0">
                <a:solidFill>
                  <a:schemeClr val="tx1"/>
                </a:solidFill>
                <a:effectLst/>
                <a:latin typeface="+mn-lt"/>
                <a:ea typeface="Times New Roman" panose="02020603050405020304" pitchFamily="18" charset="0"/>
              </a:rPr>
              <a:t>Nous avons comme objectif de faire appel le plus souvent à des acteurs locaux, quand cela est possible. Et pour ces deux premières étapes de maçonnerie, c’est l’Entreprise Larranaga </a:t>
            </a:r>
            <a:r>
              <a:rPr lang="fr-FR" sz="1100" dirty="0" err="1">
                <a:solidFill>
                  <a:schemeClr val="tx1"/>
                </a:solidFill>
                <a:effectLst/>
                <a:latin typeface="+mn-lt"/>
                <a:ea typeface="Times New Roman" panose="02020603050405020304" pitchFamily="18" charset="0"/>
              </a:rPr>
              <a:t>Trely</a:t>
            </a:r>
            <a:r>
              <a:rPr lang="fr-FR" sz="1100" dirty="0">
                <a:solidFill>
                  <a:schemeClr val="tx1"/>
                </a:solidFill>
                <a:effectLst/>
                <a:latin typeface="+mn-lt"/>
                <a:ea typeface="Times New Roman" panose="02020603050405020304" pitchFamily="18" charset="0"/>
              </a:rPr>
              <a:t> de Frontenac qui a été choisie.</a:t>
            </a:r>
            <a:endParaRPr lang="fr-FR" sz="1100" dirty="0">
              <a:effectLst/>
              <a:latin typeface="+mn-lt"/>
              <a:ea typeface="Times New Roman" panose="02020603050405020304" pitchFamily="18" charset="0"/>
            </a:endParaRPr>
          </a:p>
          <a:p>
            <a:pPr algn="just">
              <a:buNone/>
            </a:pPr>
            <a:r>
              <a:rPr lang="fr-FR" sz="1100" dirty="0">
                <a:solidFill>
                  <a:schemeClr val="tx1"/>
                </a:solidFill>
                <a:effectLst/>
                <a:latin typeface="+mn-lt"/>
                <a:ea typeface="Times New Roman" panose="02020603050405020304" pitchFamily="18" charset="0"/>
              </a:rPr>
              <a:t> </a:t>
            </a:r>
            <a:endParaRPr lang="fr-FR" sz="1100" dirty="0">
              <a:effectLst/>
              <a:latin typeface="+mn-lt"/>
              <a:ea typeface="Times New Roman" panose="02020603050405020304" pitchFamily="18" charset="0"/>
            </a:endParaRPr>
          </a:p>
          <a:p>
            <a:pPr algn="just">
              <a:buNone/>
            </a:pPr>
            <a:r>
              <a:rPr lang="fr-FR" sz="1100" dirty="0">
                <a:solidFill>
                  <a:schemeClr val="tx1"/>
                </a:solidFill>
                <a:effectLst/>
                <a:latin typeface="+mn-lt"/>
                <a:ea typeface="Times New Roman" panose="02020603050405020304" pitchFamily="18" charset="0"/>
              </a:rPr>
              <a:t> </a:t>
            </a:r>
            <a:endParaRPr lang="fr-FR" sz="1100" dirty="0">
              <a:effectLst/>
              <a:latin typeface="+mn-lt"/>
              <a:ea typeface="Times New Roman" panose="02020603050405020304" pitchFamily="18" charset="0"/>
            </a:endParaRPr>
          </a:p>
          <a:p>
            <a:pPr algn="just">
              <a:buNone/>
            </a:pPr>
            <a:r>
              <a:rPr lang="fr-FR" sz="1100" dirty="0">
                <a:solidFill>
                  <a:schemeClr val="tx1"/>
                </a:solidFill>
                <a:effectLst/>
                <a:latin typeface="+mn-lt"/>
                <a:ea typeface="Times New Roman" panose="02020603050405020304" pitchFamily="18" charset="0"/>
              </a:rPr>
              <a:t> </a:t>
            </a:r>
            <a:endParaRPr lang="fr-FR" sz="1100" dirty="0">
              <a:effectLst/>
              <a:latin typeface="+mn-lt"/>
              <a:ea typeface="Times New Roman" panose="02020603050405020304" pitchFamily="18" charset="0"/>
            </a:endParaRPr>
          </a:p>
        </p:txBody>
      </p:sp>
      <p:pic>
        <p:nvPicPr>
          <p:cNvPr id="19" name="Image 18">
            <a:extLst>
              <a:ext uri="{FF2B5EF4-FFF2-40B4-BE49-F238E27FC236}">
                <a16:creationId xmlns:a16="http://schemas.microsoft.com/office/drawing/2014/main" id="{FE38BF12-DEEE-2034-9B92-6B58DB3EC65D}"/>
              </a:ext>
            </a:extLst>
          </p:cNvPr>
          <p:cNvPicPr>
            <a:picLocks noChangeAspect="1"/>
          </p:cNvPicPr>
          <p:nvPr/>
        </p:nvPicPr>
        <p:blipFill>
          <a:blip r:embed="rId2"/>
          <a:stretch>
            <a:fillRect/>
          </a:stretch>
        </p:blipFill>
        <p:spPr>
          <a:xfrm>
            <a:off x="1566602" y="1964297"/>
            <a:ext cx="3724795" cy="2772162"/>
          </a:xfrm>
          <a:prstGeom prst="rect">
            <a:avLst/>
          </a:prstGeom>
        </p:spPr>
      </p:pic>
    </p:spTree>
    <p:extLst>
      <p:ext uri="{BB962C8B-B14F-4D97-AF65-F5344CB8AC3E}">
        <p14:creationId xmlns:p14="http://schemas.microsoft.com/office/powerpoint/2010/main" val="21784287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AA36B-3B26-7D50-F1B4-0B765AE0626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EA9E47A-F8CA-6560-07B6-EDFD127562F5}"/>
              </a:ext>
            </a:extLst>
          </p:cNvPr>
          <p:cNvSpPr/>
          <p:nvPr/>
        </p:nvSpPr>
        <p:spPr>
          <a:xfrm>
            <a:off x="0" y="0"/>
            <a:ext cx="6858000" cy="1250288"/>
          </a:xfrm>
          <a:prstGeom prst="rect">
            <a:avLst/>
          </a:prstGeom>
          <a:solidFill>
            <a:srgbClr val="CCE9AD"/>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LE COIN SPORT, CULTURE &amp; LOISIRS</a:t>
            </a:r>
          </a:p>
          <a:p>
            <a:pPr algn="ctr"/>
            <a:r>
              <a:rPr lang="fr-FR" sz="1800" b="1" i="1" dirty="0"/>
              <a:t>			</a:t>
            </a:r>
            <a:endParaRPr lang="fr-FR" sz="1800" b="1" i="1" dirty="0">
              <a:solidFill>
                <a:srgbClr val="FF0000"/>
              </a:solidFill>
            </a:endParaRPr>
          </a:p>
        </p:txBody>
      </p:sp>
      <p:sp>
        <p:nvSpPr>
          <p:cNvPr id="3" name="Rectangle 2">
            <a:extLst>
              <a:ext uri="{FF2B5EF4-FFF2-40B4-BE49-F238E27FC236}">
                <a16:creationId xmlns:a16="http://schemas.microsoft.com/office/drawing/2014/main" id="{42582653-33AB-9DE7-AB64-1CF699BCA894}"/>
              </a:ext>
            </a:extLst>
          </p:cNvPr>
          <p:cNvSpPr/>
          <p:nvPr/>
        </p:nvSpPr>
        <p:spPr>
          <a:xfrm>
            <a:off x="0" y="9568531"/>
            <a:ext cx="6858000" cy="337469"/>
          </a:xfrm>
          <a:prstGeom prst="rect">
            <a:avLst/>
          </a:prstGeom>
          <a:solidFill>
            <a:srgbClr val="CCE9AD"/>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13" name="ZoneTexte 12">
            <a:extLst>
              <a:ext uri="{FF2B5EF4-FFF2-40B4-BE49-F238E27FC236}">
                <a16:creationId xmlns:a16="http://schemas.microsoft.com/office/drawing/2014/main" id="{7F81784A-39EE-FA29-7923-097D95CB3B2D}"/>
              </a:ext>
            </a:extLst>
          </p:cNvPr>
          <p:cNvSpPr txBox="1"/>
          <p:nvPr/>
        </p:nvSpPr>
        <p:spPr>
          <a:xfrm>
            <a:off x="743590" y="1352014"/>
            <a:ext cx="5513695" cy="6017032"/>
          </a:xfrm>
          <a:prstGeom prst="rect">
            <a:avLst/>
          </a:prstGeom>
          <a:noFill/>
        </p:spPr>
        <p:txBody>
          <a:bodyPr wrap="square">
            <a:spAutoFit/>
          </a:bodyPr>
          <a:lstStyle/>
          <a:p>
            <a:pPr algn="just">
              <a:buNone/>
            </a:pPr>
            <a:r>
              <a:rPr lang="fr-FR" sz="1100" dirty="0">
                <a:solidFill>
                  <a:schemeClr val="tx1"/>
                </a:solidFill>
                <a:effectLst/>
                <a:latin typeface="+mn-lt"/>
                <a:ea typeface="Times New Roman" panose="02020603050405020304" pitchFamily="18" charset="0"/>
              </a:rPr>
              <a:t>  </a:t>
            </a:r>
            <a:endParaRPr lang="fr-FR" sz="1100" dirty="0">
              <a:effectLst/>
              <a:latin typeface="+mn-lt"/>
              <a:ea typeface="Times New Roman" panose="02020603050405020304" pitchFamily="18" charset="0"/>
            </a:endParaRPr>
          </a:p>
          <a:p>
            <a:pPr algn="just">
              <a:buNone/>
            </a:pPr>
            <a:r>
              <a:rPr lang="fr-FR" sz="1100" dirty="0">
                <a:ea typeface="Times New Roman" panose="02020603050405020304" pitchFamily="18" charset="0"/>
              </a:rPr>
              <a:t>Pour la couverture de la nef, totalement disparue à ce jour, nous avions envisagé dans un premier temps de réaliser une couverture partielle, charpente traditionnelle et tuiles ; ce premier choix, respectueux de l’esprit « ruine restaurée » initial, a été abandonné après l’effondrement du reste de couverture du cœur.</a:t>
            </a:r>
          </a:p>
          <a:p>
            <a:pPr algn="just">
              <a:buNone/>
            </a:pPr>
            <a:r>
              <a:rPr lang="fr-FR" sz="1100" dirty="0">
                <a:ea typeface="Times New Roman" panose="02020603050405020304" pitchFamily="18" charset="0"/>
              </a:rPr>
              <a:t>Nous avons donc opté pour une couverture totale, qui donne envie de s’y retrouver, dans la spiritualité, dans la culture, ou dans les deux réunies. Plusieurs possibilités existent : voûte béton allégé, métal acier </a:t>
            </a:r>
            <a:r>
              <a:rPr lang="fr-FR" sz="1100" dirty="0" err="1">
                <a:ea typeface="Times New Roman" panose="02020603050405020304" pitchFamily="18" charset="0"/>
              </a:rPr>
              <a:t>Corten</a:t>
            </a:r>
            <a:r>
              <a:rPr lang="fr-FR" sz="1100" dirty="0">
                <a:ea typeface="Times New Roman" panose="02020603050405020304" pitchFamily="18" charset="0"/>
              </a:rPr>
              <a:t>, </a:t>
            </a:r>
            <a:r>
              <a:rPr lang="fr-FR" sz="1100" dirty="0" err="1">
                <a:ea typeface="Times New Roman" panose="02020603050405020304" pitchFamily="18" charset="0"/>
              </a:rPr>
              <a:t>zing</a:t>
            </a:r>
            <a:r>
              <a:rPr lang="fr-FR" sz="1100" dirty="0">
                <a:ea typeface="Times New Roman" panose="02020603050405020304" pitchFamily="18" charset="0"/>
              </a:rPr>
              <a:t>, vitrages – Aucune n’est retenu à ce jour – Elles sont à l’étude, faisabilité, prix, entretien –elle dépendra du projet global et de l’acceptation par les Monuments Historiques.</a:t>
            </a:r>
          </a:p>
          <a:p>
            <a:pPr algn="just">
              <a:buNone/>
            </a:pPr>
            <a:r>
              <a:rPr lang="fr-FR" sz="1100" dirty="0">
                <a:ea typeface="Times New Roman" panose="02020603050405020304" pitchFamily="18" charset="0"/>
              </a:rPr>
              <a:t>C’est le cabinet DFG au Bouscat qui est en charge de ce projet. Nous devrions avoir fait un choix en fin 2026, et pouvoir lancer les travaux de couverture dans le premier semestre 2027.</a:t>
            </a:r>
          </a:p>
          <a:p>
            <a:pPr algn="just">
              <a:buNone/>
            </a:pPr>
            <a:r>
              <a:rPr lang="fr-FR" sz="1100" dirty="0">
                <a:ea typeface="Times New Roman" panose="02020603050405020304" pitchFamily="18" charset="0"/>
              </a:rPr>
              <a:t> </a:t>
            </a:r>
          </a:p>
          <a:p>
            <a:pPr algn="just">
              <a:buNone/>
            </a:pPr>
            <a:r>
              <a:rPr lang="fr-FR" sz="1100" dirty="0">
                <a:ea typeface="Times New Roman" panose="02020603050405020304" pitchFamily="18" charset="0"/>
              </a:rPr>
              <a:t>Plus facile à décider, la dernière étape, concernera la restauration du sol et de l’autel, et la fermeture de l’entrée ( bois ou ferronnerie ). </a:t>
            </a:r>
          </a:p>
          <a:p>
            <a:pPr algn="just">
              <a:buNone/>
            </a:pPr>
            <a:r>
              <a:rPr lang="fr-FR" sz="1100" dirty="0">
                <a:ea typeface="Times New Roman" panose="02020603050405020304" pitchFamily="18" charset="0"/>
              </a:rPr>
              <a:t> </a:t>
            </a:r>
          </a:p>
          <a:p>
            <a:pPr algn="just">
              <a:buNone/>
            </a:pPr>
            <a:r>
              <a:rPr lang="fr-FR" sz="1100" dirty="0">
                <a:solidFill>
                  <a:schemeClr val="tx1"/>
                </a:solidFill>
                <a:effectLst/>
                <a:latin typeface="+mn-lt"/>
                <a:ea typeface="Times New Roman" panose="02020603050405020304" pitchFamily="18" charset="0"/>
              </a:rPr>
              <a:t>Cette restauration doit s’intégrer dans un projet global, tenant compte des éléments qui en garantirons la pérennité : </a:t>
            </a:r>
            <a:endParaRPr lang="fr-FR" sz="1100" dirty="0">
              <a:effectLst/>
              <a:latin typeface="+mn-lt"/>
              <a:ea typeface="Times New Roman" panose="02020603050405020304" pitchFamily="18" charset="0"/>
            </a:endParaRPr>
          </a:p>
          <a:p>
            <a:pPr marL="540385" algn="just">
              <a:buNone/>
            </a:pPr>
            <a:r>
              <a:rPr lang="fr-FR" sz="1100" dirty="0">
                <a:solidFill>
                  <a:schemeClr val="tx1"/>
                </a:solidFill>
                <a:effectLst/>
                <a:latin typeface="+mn-lt"/>
                <a:ea typeface="Times New Roman" panose="02020603050405020304" pitchFamily="18" charset="0"/>
              </a:rPr>
              <a:t>. décoration intérieure, notamment sur les murs ( fresques ? )</a:t>
            </a:r>
            <a:endParaRPr lang="fr-FR" sz="1100" dirty="0">
              <a:effectLst/>
              <a:latin typeface="+mn-lt"/>
              <a:ea typeface="Times New Roman" panose="02020603050405020304" pitchFamily="18" charset="0"/>
            </a:endParaRPr>
          </a:p>
          <a:p>
            <a:pPr marL="540385" algn="just">
              <a:buNone/>
            </a:pPr>
            <a:r>
              <a:rPr lang="fr-FR" sz="1100" dirty="0">
                <a:solidFill>
                  <a:schemeClr val="tx1"/>
                </a:solidFill>
                <a:effectLst/>
                <a:latin typeface="+mn-lt"/>
                <a:ea typeface="Times New Roman" panose="02020603050405020304" pitchFamily="18" charset="0"/>
              </a:rPr>
              <a:t>. environnement paysagé, avec plantations d’essences diverses autour du cimetière</a:t>
            </a:r>
            <a:endParaRPr lang="fr-FR" sz="1100" dirty="0">
              <a:effectLst/>
              <a:latin typeface="+mn-lt"/>
              <a:ea typeface="Times New Roman" panose="02020603050405020304" pitchFamily="18" charset="0"/>
            </a:endParaRPr>
          </a:p>
          <a:p>
            <a:pPr marL="540385" algn="just">
              <a:buNone/>
            </a:pPr>
            <a:r>
              <a:rPr lang="fr-FR" sz="1100" dirty="0">
                <a:solidFill>
                  <a:schemeClr val="tx1"/>
                </a:solidFill>
                <a:effectLst/>
                <a:latin typeface="+mn-lt"/>
                <a:ea typeface="Times New Roman" panose="02020603050405020304" pitchFamily="18" charset="0"/>
              </a:rPr>
              <a:t>. entretien et sécurité du lieu – arrivée eau, électricité, fibre.</a:t>
            </a:r>
            <a:endParaRPr lang="fr-FR" sz="1100" dirty="0">
              <a:effectLst/>
              <a:latin typeface="+mn-lt"/>
              <a:ea typeface="Times New Roman" panose="02020603050405020304" pitchFamily="18" charset="0"/>
            </a:endParaRPr>
          </a:p>
          <a:p>
            <a:pPr marL="540385" algn="just">
              <a:buNone/>
            </a:pPr>
            <a:r>
              <a:rPr lang="fr-FR" sz="1100" dirty="0">
                <a:solidFill>
                  <a:schemeClr val="tx1"/>
                </a:solidFill>
                <a:effectLst/>
                <a:latin typeface="+mn-lt"/>
                <a:ea typeface="Times New Roman" panose="02020603050405020304" pitchFamily="18" charset="0"/>
              </a:rPr>
              <a:t>. modalités de visite du lieu </a:t>
            </a:r>
            <a:endParaRPr lang="fr-FR" sz="1100" dirty="0">
              <a:effectLst/>
              <a:latin typeface="+mn-lt"/>
              <a:ea typeface="Times New Roman" panose="02020603050405020304" pitchFamily="18" charset="0"/>
            </a:endParaRPr>
          </a:p>
          <a:p>
            <a:pPr marL="540385" algn="just">
              <a:buNone/>
            </a:pPr>
            <a:r>
              <a:rPr lang="fr-FR" sz="1100" dirty="0">
                <a:solidFill>
                  <a:schemeClr val="tx1"/>
                </a:solidFill>
                <a:effectLst/>
                <a:latin typeface="+mn-lt"/>
                <a:ea typeface="Times New Roman" panose="02020603050405020304" pitchFamily="18" charset="0"/>
              </a:rPr>
              <a:t>. utilisation du lieu : expositions – cérémonies, </a:t>
            </a:r>
            <a:r>
              <a:rPr lang="fr-FR" sz="1100" dirty="0" err="1">
                <a:solidFill>
                  <a:schemeClr val="tx1"/>
                </a:solidFill>
                <a:effectLst/>
                <a:latin typeface="+mn-lt"/>
                <a:ea typeface="Times New Roman" panose="02020603050405020304" pitchFamily="18" charset="0"/>
              </a:rPr>
              <a:t>etc</a:t>
            </a:r>
            <a:endParaRPr lang="fr-FR" sz="1100" dirty="0">
              <a:effectLst/>
              <a:latin typeface="+mn-lt"/>
              <a:ea typeface="Times New Roman" panose="02020603050405020304" pitchFamily="18" charset="0"/>
            </a:endParaRPr>
          </a:p>
          <a:p>
            <a:pPr algn="just">
              <a:buNone/>
            </a:pPr>
            <a:r>
              <a:rPr lang="fr-FR" sz="1100" dirty="0">
                <a:solidFill>
                  <a:schemeClr val="tx1"/>
                </a:solidFill>
                <a:effectLst/>
                <a:latin typeface="+mn-lt"/>
                <a:ea typeface="Times New Roman" panose="02020603050405020304" pitchFamily="18" charset="0"/>
              </a:rPr>
              <a:t> </a:t>
            </a:r>
            <a:endParaRPr lang="fr-FR" sz="1100" dirty="0">
              <a:effectLst/>
              <a:latin typeface="+mn-lt"/>
              <a:ea typeface="Times New Roman" panose="02020603050405020304" pitchFamily="18" charset="0"/>
            </a:endParaRPr>
          </a:p>
          <a:p>
            <a:pPr algn="just">
              <a:buNone/>
            </a:pPr>
            <a:r>
              <a:rPr lang="fr-FR" sz="1100" dirty="0">
                <a:solidFill>
                  <a:schemeClr val="tx1"/>
                </a:solidFill>
                <a:effectLst/>
                <a:latin typeface="+mn-lt"/>
                <a:ea typeface="Times New Roman" panose="02020603050405020304" pitchFamily="18" charset="0"/>
              </a:rPr>
              <a:t>La prochaine réunion de l’Association aura lieu dans la salle des Fêtes de Frontenac, pour présenter les réalisations terminées, les projets en cours de validation, et ceux qui restent à définir. Toutes les idées seront les bienvenues. Date non fixée encore.</a:t>
            </a:r>
            <a:endParaRPr lang="fr-FR" sz="1100" dirty="0">
              <a:effectLst/>
              <a:latin typeface="+mn-lt"/>
              <a:ea typeface="Times New Roman" panose="02020603050405020304" pitchFamily="18" charset="0"/>
            </a:endParaRPr>
          </a:p>
          <a:p>
            <a:pPr algn="just">
              <a:buNone/>
            </a:pPr>
            <a:r>
              <a:rPr lang="fr-FR" sz="1100" dirty="0">
                <a:solidFill>
                  <a:schemeClr val="tx1"/>
                </a:solidFill>
                <a:effectLst/>
                <a:latin typeface="+mn-lt"/>
                <a:ea typeface="Times New Roman" panose="02020603050405020304" pitchFamily="18" charset="0"/>
              </a:rPr>
              <a:t> </a:t>
            </a:r>
            <a:endParaRPr lang="fr-FR" sz="1100" dirty="0">
              <a:effectLst/>
              <a:latin typeface="+mn-lt"/>
              <a:ea typeface="Times New Roman" panose="02020603050405020304" pitchFamily="18" charset="0"/>
            </a:endParaRPr>
          </a:p>
          <a:p>
            <a:pPr algn="just">
              <a:buNone/>
            </a:pPr>
            <a:r>
              <a:rPr lang="fr-FR" sz="1100" dirty="0">
                <a:solidFill>
                  <a:schemeClr val="tx1"/>
                </a:solidFill>
                <a:effectLst/>
                <a:latin typeface="+mn-lt"/>
                <a:ea typeface="Times New Roman" panose="02020603050405020304" pitchFamily="18" charset="0"/>
              </a:rPr>
              <a:t>Une présentation du projet global sera faite prochainement au Conseil Municipal de Frontenac, courant octobre probablement.</a:t>
            </a:r>
            <a:endParaRPr lang="fr-FR" sz="1100" dirty="0">
              <a:effectLst/>
              <a:latin typeface="+mn-lt"/>
              <a:ea typeface="Times New Roman" panose="02020603050405020304" pitchFamily="18" charset="0"/>
            </a:endParaRPr>
          </a:p>
          <a:p>
            <a:pPr algn="just">
              <a:buNone/>
            </a:pPr>
            <a:r>
              <a:rPr lang="fr-FR" sz="1100" dirty="0">
                <a:solidFill>
                  <a:schemeClr val="tx1"/>
                </a:solidFill>
                <a:effectLst/>
                <a:latin typeface="+mn-lt"/>
                <a:ea typeface="Times New Roman" panose="02020603050405020304" pitchFamily="18" charset="0"/>
              </a:rPr>
              <a:t> </a:t>
            </a:r>
            <a:endParaRPr lang="fr-FR" sz="1100" dirty="0">
              <a:effectLst/>
              <a:latin typeface="+mn-lt"/>
              <a:ea typeface="Times New Roman" panose="02020603050405020304" pitchFamily="18" charset="0"/>
            </a:endParaRPr>
          </a:p>
          <a:p>
            <a:pPr algn="just">
              <a:buNone/>
            </a:pPr>
            <a:r>
              <a:rPr lang="fr-FR" sz="1100" dirty="0">
                <a:solidFill>
                  <a:schemeClr val="tx1"/>
                </a:solidFill>
                <a:effectLst/>
                <a:latin typeface="+mn-lt"/>
                <a:ea typeface="Times New Roman" panose="02020603050405020304" pitchFamily="18" charset="0"/>
              </a:rPr>
              <a:t> </a:t>
            </a:r>
            <a:endParaRPr lang="fr-FR" sz="1100" dirty="0">
              <a:effectLst/>
              <a:latin typeface="+mn-lt"/>
              <a:ea typeface="Times New Roman" panose="02020603050405020304" pitchFamily="18" charset="0"/>
            </a:endParaRPr>
          </a:p>
          <a:p>
            <a:pPr marL="1980565" algn="just">
              <a:buNone/>
            </a:pPr>
            <a:r>
              <a:rPr lang="fr-FR" sz="1100" dirty="0">
                <a:solidFill>
                  <a:schemeClr val="tx1"/>
                </a:solidFill>
                <a:effectLst/>
                <a:latin typeface="+mn-lt"/>
                <a:ea typeface="Times New Roman" panose="02020603050405020304" pitchFamily="18" charset="0"/>
              </a:rPr>
              <a:t>Pour l’ Association Ste Présentine, </a:t>
            </a:r>
            <a:endParaRPr lang="fr-FR" sz="1100" dirty="0">
              <a:effectLst/>
              <a:latin typeface="+mn-lt"/>
              <a:ea typeface="Times New Roman" panose="02020603050405020304" pitchFamily="18" charset="0"/>
            </a:endParaRPr>
          </a:p>
          <a:p>
            <a:pPr marL="2333625" algn="just">
              <a:buNone/>
            </a:pPr>
            <a:r>
              <a:rPr lang="fr-FR" sz="1100" dirty="0">
                <a:solidFill>
                  <a:schemeClr val="tx1"/>
                </a:solidFill>
                <a:effectLst/>
                <a:latin typeface="+mn-lt"/>
                <a:ea typeface="Times New Roman" panose="02020603050405020304" pitchFamily="18" charset="0"/>
              </a:rPr>
              <a:t>Le Président</a:t>
            </a:r>
          </a:p>
          <a:p>
            <a:pPr marL="2333625" algn="just">
              <a:buNone/>
            </a:pPr>
            <a:r>
              <a:rPr lang="fr-FR" sz="1100" dirty="0">
                <a:solidFill>
                  <a:schemeClr val="tx1"/>
                </a:solidFill>
                <a:effectLst/>
                <a:latin typeface="+mn-lt"/>
                <a:ea typeface="Times New Roman" panose="02020603050405020304" pitchFamily="18" charset="0"/>
              </a:rPr>
              <a:t>Régis </a:t>
            </a:r>
            <a:r>
              <a:rPr lang="fr-FR" sz="1100" dirty="0" err="1">
                <a:solidFill>
                  <a:schemeClr val="tx1"/>
                </a:solidFill>
                <a:effectLst/>
                <a:latin typeface="+mn-lt"/>
                <a:ea typeface="Times New Roman" panose="02020603050405020304" pitchFamily="18" charset="0"/>
              </a:rPr>
              <a:t>Saillan</a:t>
            </a:r>
            <a:endParaRPr lang="fr-FR" sz="1100" dirty="0">
              <a:solidFill>
                <a:schemeClr val="tx1"/>
              </a:solidFill>
              <a:effectLst/>
              <a:latin typeface="+mn-lt"/>
              <a:ea typeface="Times New Roman" panose="02020603050405020304" pitchFamily="18" charset="0"/>
            </a:endParaRPr>
          </a:p>
        </p:txBody>
      </p:sp>
      <p:pic>
        <p:nvPicPr>
          <p:cNvPr id="12" name="Image 11">
            <a:extLst>
              <a:ext uri="{FF2B5EF4-FFF2-40B4-BE49-F238E27FC236}">
                <a16:creationId xmlns:a16="http://schemas.microsoft.com/office/drawing/2014/main" id="{65ED0AB1-3733-0043-4392-AF33B5508648}"/>
              </a:ext>
            </a:extLst>
          </p:cNvPr>
          <p:cNvPicPr>
            <a:picLocks noChangeAspect="1"/>
          </p:cNvPicPr>
          <p:nvPr/>
        </p:nvPicPr>
        <p:blipFill>
          <a:blip r:embed="rId2"/>
          <a:stretch>
            <a:fillRect/>
          </a:stretch>
        </p:blipFill>
        <p:spPr>
          <a:xfrm>
            <a:off x="1997034" y="7980106"/>
            <a:ext cx="3006807" cy="1147760"/>
          </a:xfrm>
          <a:prstGeom prst="rect">
            <a:avLst/>
          </a:prstGeom>
        </p:spPr>
      </p:pic>
    </p:spTree>
    <p:extLst>
      <p:ext uri="{BB962C8B-B14F-4D97-AF65-F5344CB8AC3E}">
        <p14:creationId xmlns:p14="http://schemas.microsoft.com/office/powerpoint/2010/main" val="5382767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6858000" cy="1250288"/>
          </a:xfrm>
          <a:prstGeom prst="rect">
            <a:avLst/>
          </a:prstGeom>
          <a:solidFill>
            <a:schemeClr val="accent6">
              <a:lumMod val="60000"/>
              <a:lumOff val="4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defTabSz="179388"/>
            <a:r>
              <a:rPr lang="fr-FR" sz="3000" b="1" i="1" dirty="0"/>
              <a:t>	  	</a:t>
            </a:r>
            <a:r>
              <a:rPr lang="fr-FR" sz="3000" b="1" i="1" dirty="0">
                <a:solidFill>
                  <a:schemeClr val="bg1"/>
                </a:solidFill>
              </a:rPr>
              <a:t>                            LA PAGE PAROISSIALE</a:t>
            </a:r>
          </a:p>
        </p:txBody>
      </p:sp>
      <p:sp>
        <p:nvSpPr>
          <p:cNvPr id="6" name="Rectangle 5"/>
          <p:cNvSpPr/>
          <p:nvPr/>
        </p:nvSpPr>
        <p:spPr>
          <a:xfrm>
            <a:off x="0" y="9568531"/>
            <a:ext cx="6858000" cy="337469"/>
          </a:xfrm>
          <a:prstGeom prst="rect">
            <a:avLst/>
          </a:prstGeom>
          <a:solidFill>
            <a:schemeClr val="accent6">
              <a:lumMod val="60000"/>
              <a:lumOff val="4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pic>
        <p:nvPicPr>
          <p:cNvPr id="4" name="Image 3">
            <a:extLst>
              <a:ext uri="{FF2B5EF4-FFF2-40B4-BE49-F238E27FC236}">
                <a16:creationId xmlns:a16="http://schemas.microsoft.com/office/drawing/2014/main" id="{EF697BF0-BD77-A143-F408-4B169B63CFDD}"/>
              </a:ext>
            </a:extLst>
          </p:cNvPr>
          <p:cNvPicPr>
            <a:picLocks noChangeAspect="1"/>
          </p:cNvPicPr>
          <p:nvPr/>
        </p:nvPicPr>
        <p:blipFill>
          <a:blip r:embed="rId2"/>
          <a:stretch>
            <a:fillRect/>
          </a:stretch>
        </p:blipFill>
        <p:spPr>
          <a:xfrm>
            <a:off x="586854" y="1313751"/>
            <a:ext cx="5756051" cy="8215817"/>
          </a:xfrm>
          <a:prstGeom prst="rect">
            <a:avLst/>
          </a:prstGeom>
        </p:spPr>
      </p:pic>
      <p:sp>
        <p:nvSpPr>
          <p:cNvPr id="7" name="Rectangle 6">
            <a:extLst>
              <a:ext uri="{FF2B5EF4-FFF2-40B4-BE49-F238E27FC236}">
                <a16:creationId xmlns:a16="http://schemas.microsoft.com/office/drawing/2014/main" id="{57FEF315-3EB0-F094-0032-233312CCD3D3}"/>
              </a:ext>
            </a:extLst>
          </p:cNvPr>
          <p:cNvSpPr/>
          <p:nvPr/>
        </p:nvSpPr>
        <p:spPr>
          <a:xfrm>
            <a:off x="6209731" y="9007522"/>
            <a:ext cx="313899" cy="33746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9568531"/>
            <a:ext cx="6858000" cy="337469"/>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7" name="Rectangle 6">
            <a:extLst>
              <a:ext uri="{FF2B5EF4-FFF2-40B4-BE49-F238E27FC236}">
                <a16:creationId xmlns:a16="http://schemas.microsoft.com/office/drawing/2014/main" id="{413DD5DB-A9B0-80B9-982B-218A27A074ED}"/>
              </a:ext>
            </a:extLst>
          </p:cNvPr>
          <p:cNvSpPr/>
          <p:nvPr/>
        </p:nvSpPr>
        <p:spPr>
          <a:xfrm>
            <a:off x="0" y="0"/>
            <a:ext cx="6858000" cy="1250288"/>
          </a:xfrm>
          <a:prstGeom prst="rect">
            <a:avLst/>
          </a:prstGeom>
          <a:solidFill>
            <a:schemeClr val="accent6">
              <a:lumMod val="60000"/>
              <a:lumOff val="4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defTabSz="179388"/>
            <a:r>
              <a:rPr lang="fr-FR" sz="3000" b="1" i="1" dirty="0"/>
              <a:t>	  	</a:t>
            </a:r>
            <a:r>
              <a:rPr lang="fr-FR" sz="3000" b="1" i="1" dirty="0">
                <a:solidFill>
                  <a:schemeClr val="bg1"/>
                </a:solidFill>
              </a:rPr>
              <a:t>                            LA PAGE PAROISSIALE</a:t>
            </a:r>
          </a:p>
        </p:txBody>
      </p:sp>
      <p:pic>
        <p:nvPicPr>
          <p:cNvPr id="6" name="Image 5">
            <a:extLst>
              <a:ext uri="{FF2B5EF4-FFF2-40B4-BE49-F238E27FC236}">
                <a16:creationId xmlns:a16="http://schemas.microsoft.com/office/drawing/2014/main" id="{1AB61A99-78F7-B8B2-CA7F-637CBC32DF09}"/>
              </a:ext>
            </a:extLst>
          </p:cNvPr>
          <p:cNvPicPr>
            <a:picLocks noChangeAspect="1"/>
          </p:cNvPicPr>
          <p:nvPr/>
        </p:nvPicPr>
        <p:blipFill>
          <a:blip r:embed="rId2"/>
          <a:srcRect t="2549"/>
          <a:stretch>
            <a:fillRect/>
          </a:stretch>
        </p:blipFill>
        <p:spPr>
          <a:xfrm>
            <a:off x="466436" y="1411804"/>
            <a:ext cx="5925128" cy="5729721"/>
          </a:xfrm>
          <a:prstGeom prst="rect">
            <a:avLst/>
          </a:prstGeom>
        </p:spPr>
      </p:pic>
      <p:pic>
        <p:nvPicPr>
          <p:cNvPr id="9" name="Image 8">
            <a:extLst>
              <a:ext uri="{FF2B5EF4-FFF2-40B4-BE49-F238E27FC236}">
                <a16:creationId xmlns:a16="http://schemas.microsoft.com/office/drawing/2014/main" id="{DB2F9264-F329-6D48-7D7E-98ED412A5A42}"/>
              </a:ext>
            </a:extLst>
          </p:cNvPr>
          <p:cNvPicPr>
            <a:picLocks noChangeAspect="1"/>
          </p:cNvPicPr>
          <p:nvPr/>
        </p:nvPicPr>
        <p:blipFill>
          <a:blip r:embed="rId3"/>
          <a:stretch>
            <a:fillRect/>
          </a:stretch>
        </p:blipFill>
        <p:spPr>
          <a:xfrm>
            <a:off x="586854" y="7141525"/>
            <a:ext cx="5925128" cy="226549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805218" y="1442150"/>
            <a:ext cx="5499330" cy="4174767"/>
          </a:xfrm>
          <a:prstGeom prst="rect">
            <a:avLst/>
          </a:prstGeom>
          <a:noFill/>
        </p:spPr>
        <p:txBody>
          <a:bodyPr wrap="square" lIns="95793" tIns="47896" rIns="95793" bIns="47896" rtlCol="0">
            <a:spAutoFit/>
          </a:bodyPr>
          <a:lstStyle/>
          <a:p>
            <a:r>
              <a:rPr lang="fr-FR" sz="1800" b="1" dirty="0">
                <a:solidFill>
                  <a:srgbClr val="FF00FF"/>
                </a:solidFill>
              </a:rPr>
              <a:t>DATE</a:t>
            </a:r>
            <a:r>
              <a:rPr lang="fr-FR" sz="1300" b="1" dirty="0">
                <a:solidFill>
                  <a:srgbClr val="FF00FF"/>
                </a:solidFill>
              </a:rPr>
              <a:t>		</a:t>
            </a:r>
            <a:r>
              <a:rPr lang="fr-FR" sz="1800" b="1" dirty="0">
                <a:solidFill>
                  <a:srgbClr val="FF00FF"/>
                </a:solidFill>
              </a:rPr>
              <a:t>EVENEMENTS</a:t>
            </a:r>
          </a:p>
          <a:p>
            <a:pPr>
              <a:tabLst>
                <a:tab pos="1255713" algn="l"/>
                <a:tab pos="1528763" algn="l"/>
              </a:tabLst>
            </a:pPr>
            <a:endParaRPr lang="fr-FR" sz="1200" dirty="0"/>
          </a:p>
          <a:p>
            <a:pPr>
              <a:tabLst>
                <a:tab pos="1255713" algn="l"/>
                <a:tab pos="1528763" algn="l"/>
              </a:tabLst>
            </a:pPr>
            <a:r>
              <a:rPr lang="fr-FR" sz="1200" b="1" dirty="0"/>
              <a:t>4-5-6 septembre </a:t>
            </a:r>
            <a:r>
              <a:rPr lang="fr-FR" sz="1200" dirty="0"/>
              <a:t>		</a:t>
            </a:r>
            <a:r>
              <a:rPr lang="fr-FR" sz="1200" b="1" dirty="0"/>
              <a:t>FETE COMMUNALE </a:t>
            </a:r>
            <a:r>
              <a:rPr lang="fr-FR" sz="1200" dirty="0"/>
              <a:t>organisée par Frontenac Festif</a:t>
            </a:r>
          </a:p>
          <a:p>
            <a:pPr>
              <a:tabLst>
                <a:tab pos="1255713" algn="l"/>
                <a:tab pos="1528763" algn="l"/>
              </a:tabLst>
            </a:pPr>
            <a:endParaRPr lang="fr-FR" sz="1200" dirty="0"/>
          </a:p>
          <a:p>
            <a:pPr>
              <a:tabLst>
                <a:tab pos="1255713" algn="l"/>
                <a:tab pos="1528763" algn="l"/>
              </a:tabLst>
            </a:pPr>
            <a:r>
              <a:rPr lang="fr-FR" sz="1200" b="1" dirty="0"/>
              <a:t>12 septembre 	</a:t>
            </a:r>
            <a:r>
              <a:rPr lang="fr-FR" sz="1200" dirty="0"/>
              <a:t>	Chants « Les Goualeurs » </a:t>
            </a:r>
            <a:r>
              <a:rPr lang="fr-FR" sz="1200" i="1" dirty="0">
                <a:solidFill>
                  <a:srgbClr val="3CACE4"/>
                </a:solidFill>
              </a:rPr>
              <a:t>entrée et participation libres</a:t>
            </a:r>
          </a:p>
          <a:p>
            <a:pPr>
              <a:tabLst>
                <a:tab pos="1255713" algn="l"/>
                <a:tab pos="1528763" algn="l"/>
              </a:tabLst>
            </a:pPr>
            <a:endParaRPr lang="fr-FR" sz="1200" dirty="0"/>
          </a:p>
          <a:p>
            <a:pPr>
              <a:tabLst>
                <a:tab pos="1255713" algn="l"/>
                <a:tab pos="1528763" algn="l"/>
              </a:tabLst>
            </a:pPr>
            <a:r>
              <a:rPr lang="fr-FR" sz="1200" b="1" dirty="0"/>
              <a:t>13 septembre </a:t>
            </a:r>
            <a:r>
              <a:rPr lang="fr-FR" sz="1200" dirty="0"/>
              <a:t>		Forum des associations et brocante l’Amicale Frontenacaise </a:t>
            </a:r>
          </a:p>
          <a:p>
            <a:pPr>
              <a:tabLst>
                <a:tab pos="1255713" algn="l"/>
                <a:tab pos="1528763" algn="l"/>
              </a:tabLst>
            </a:pPr>
            <a:endParaRPr lang="fr-FR" sz="1200" dirty="0">
              <a:solidFill>
                <a:srgbClr val="FF3300"/>
              </a:solidFill>
            </a:endParaRPr>
          </a:p>
          <a:p>
            <a:pPr>
              <a:tabLst>
                <a:tab pos="1255713" algn="l"/>
                <a:tab pos="1528763" algn="l"/>
              </a:tabLst>
            </a:pPr>
            <a:r>
              <a:rPr lang="fr-FR" sz="1200" b="1" dirty="0"/>
              <a:t>19-20 septembre 	</a:t>
            </a:r>
            <a:r>
              <a:rPr lang="fr-FR" sz="1200" dirty="0"/>
              <a:t>	Journées du patrimoine  </a:t>
            </a:r>
            <a:r>
              <a:rPr lang="fr-FR" sz="1200" i="1" dirty="0">
                <a:solidFill>
                  <a:srgbClr val="FF0000"/>
                </a:solidFill>
              </a:rPr>
              <a:t>journées gratuites</a:t>
            </a:r>
          </a:p>
          <a:p>
            <a:pPr>
              <a:tabLst>
                <a:tab pos="1255713" algn="l"/>
                <a:tab pos="1528763" algn="l"/>
              </a:tabLst>
            </a:pPr>
            <a:endParaRPr lang="fr-FR" sz="1200" dirty="0"/>
          </a:p>
          <a:p>
            <a:pPr>
              <a:tabLst>
                <a:tab pos="1255713" algn="l"/>
                <a:tab pos="1528763" algn="l"/>
              </a:tabLst>
            </a:pPr>
            <a:r>
              <a:rPr lang="fr-FR" sz="1200" b="1" dirty="0"/>
              <a:t>04 octobre</a:t>
            </a:r>
            <a:r>
              <a:rPr lang="fr-FR" sz="1200" dirty="0"/>
              <a:t>		Championnat Régional de Trial  </a:t>
            </a:r>
            <a:r>
              <a:rPr lang="fr-FR" sz="1200" i="1" dirty="0">
                <a:solidFill>
                  <a:srgbClr val="FF0000"/>
                </a:solidFill>
              </a:rPr>
              <a:t>entrée libre et gratuite</a:t>
            </a:r>
          </a:p>
          <a:p>
            <a:pPr>
              <a:tabLst>
                <a:tab pos="1255713" algn="l"/>
                <a:tab pos="1528763" algn="l"/>
              </a:tabLst>
            </a:pPr>
            <a:endParaRPr lang="fr-FR" sz="1200" dirty="0"/>
          </a:p>
          <a:p>
            <a:pPr>
              <a:tabLst>
                <a:tab pos="1255713" algn="l"/>
                <a:tab pos="1528763" algn="l"/>
              </a:tabLst>
            </a:pPr>
            <a:r>
              <a:rPr lang="fr-FR" sz="1200" b="1" dirty="0"/>
              <a:t>10 octobre</a:t>
            </a:r>
            <a:r>
              <a:rPr lang="fr-FR" sz="1200" dirty="0"/>
              <a:t>		Repas annuel de l’Amicale Frontenacaise</a:t>
            </a:r>
          </a:p>
          <a:p>
            <a:pPr>
              <a:tabLst>
                <a:tab pos="1255713" algn="l"/>
                <a:tab pos="1528763" algn="l"/>
              </a:tabLst>
            </a:pPr>
            <a:endParaRPr lang="fr-FR" sz="1200" dirty="0"/>
          </a:p>
          <a:p>
            <a:pPr>
              <a:tabLst>
                <a:tab pos="1255713" algn="l"/>
                <a:tab pos="1528763" algn="l"/>
              </a:tabLst>
            </a:pPr>
            <a:r>
              <a:rPr lang="fr-FR" sz="1200" b="1" dirty="0"/>
              <a:t>17 octobre </a:t>
            </a:r>
            <a:r>
              <a:rPr lang="fr-FR" sz="1200" dirty="0"/>
              <a:t>		Concours pétanque</a:t>
            </a:r>
          </a:p>
          <a:p>
            <a:pPr>
              <a:tabLst>
                <a:tab pos="1255713" algn="l"/>
                <a:tab pos="1528763" algn="l"/>
              </a:tabLst>
            </a:pPr>
            <a:r>
              <a:rPr lang="fr-FR" sz="1200" b="1" dirty="0"/>
              <a:t>17 octobre</a:t>
            </a:r>
            <a:r>
              <a:rPr lang="fr-FR" sz="1200" dirty="0"/>
              <a:t>		Octobre rose</a:t>
            </a:r>
          </a:p>
          <a:p>
            <a:pPr>
              <a:tabLst>
                <a:tab pos="1255713" algn="l"/>
                <a:tab pos="1528763" algn="l"/>
              </a:tabLst>
            </a:pPr>
            <a:endParaRPr lang="fr-FR" sz="1200" dirty="0"/>
          </a:p>
          <a:p>
            <a:pPr>
              <a:tabLst>
                <a:tab pos="1255713" algn="l"/>
                <a:tab pos="1528763" algn="l"/>
              </a:tabLst>
            </a:pPr>
            <a:r>
              <a:rPr lang="fr-FR" sz="1200" b="1" dirty="0"/>
              <a:t>22 novembre</a:t>
            </a:r>
            <a:r>
              <a:rPr lang="fr-FR" sz="1200" dirty="0"/>
              <a:t>		Chorale « Florilège musicale »</a:t>
            </a:r>
          </a:p>
          <a:p>
            <a:pPr>
              <a:tabLst>
                <a:tab pos="1255713" algn="l"/>
                <a:tab pos="1528763" algn="l"/>
              </a:tabLst>
            </a:pPr>
            <a:endParaRPr lang="fr-FR" sz="1200" dirty="0"/>
          </a:p>
          <a:p>
            <a:pPr>
              <a:tabLst>
                <a:tab pos="1255713" algn="l"/>
                <a:tab pos="1528763" algn="l"/>
              </a:tabLst>
            </a:pPr>
            <a:r>
              <a:rPr lang="fr-FR" sz="1200" b="1" dirty="0"/>
              <a:t>05 décembre </a:t>
            </a:r>
            <a:r>
              <a:rPr lang="fr-FR" sz="1200" dirty="0"/>
              <a:t>		Les oiseaux louches </a:t>
            </a:r>
            <a:r>
              <a:rPr lang="fr-FR" sz="1200" i="1" dirty="0">
                <a:solidFill>
                  <a:srgbClr val="3CACE4"/>
                </a:solidFill>
              </a:rPr>
              <a:t>entrée et participation libres</a:t>
            </a:r>
          </a:p>
          <a:p>
            <a:endParaRPr lang="fr-FR" dirty="0"/>
          </a:p>
        </p:txBody>
      </p:sp>
      <p:sp>
        <p:nvSpPr>
          <p:cNvPr id="11" name="Rectangle à coins arrondis 10"/>
          <p:cNvSpPr/>
          <p:nvPr/>
        </p:nvSpPr>
        <p:spPr>
          <a:xfrm>
            <a:off x="1900989" y="5808779"/>
            <a:ext cx="2804805" cy="368232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95793" tIns="47896" rIns="95793" bIns="47896" rtlCol="0" anchor="ctr"/>
          <a:lstStyle/>
          <a:p>
            <a:pPr algn="ctr"/>
            <a:r>
              <a:rPr lang="fr-FR" b="1" dirty="0">
                <a:solidFill>
                  <a:schemeClr val="accent6">
                    <a:lumMod val="75000"/>
                  </a:schemeClr>
                </a:solidFill>
                <a:latin typeface="Arial Narrow" pitchFamily="34" charset="0"/>
              </a:rPr>
              <a:t>LOTOS de </a:t>
            </a:r>
          </a:p>
          <a:p>
            <a:pPr algn="ctr"/>
            <a:r>
              <a:rPr lang="fr-FR" b="1" dirty="0">
                <a:solidFill>
                  <a:schemeClr val="accent6">
                    <a:lumMod val="75000"/>
                  </a:schemeClr>
                </a:solidFill>
                <a:latin typeface="Arial Narrow" pitchFamily="34" charset="0"/>
              </a:rPr>
              <a:t>L’Amicale Frontenacaise</a:t>
            </a:r>
          </a:p>
          <a:p>
            <a:pPr algn="ctr"/>
            <a:endParaRPr lang="fr-FR" dirty="0">
              <a:solidFill>
                <a:schemeClr val="accent6">
                  <a:lumMod val="75000"/>
                </a:schemeClr>
              </a:solidFill>
              <a:latin typeface="Arial Narrow" pitchFamily="34" charset="0"/>
            </a:endParaRPr>
          </a:p>
          <a:p>
            <a:pPr algn="ctr"/>
            <a:endParaRPr lang="fr-FR" dirty="0">
              <a:solidFill>
                <a:schemeClr val="accent6">
                  <a:lumMod val="75000"/>
                </a:schemeClr>
              </a:solidFill>
              <a:latin typeface="Arial Narrow" pitchFamily="34" charset="0"/>
            </a:endParaRPr>
          </a:p>
          <a:p>
            <a:pPr algn="ctr"/>
            <a:endParaRPr lang="fr-FR" dirty="0">
              <a:solidFill>
                <a:schemeClr val="accent6">
                  <a:lumMod val="75000"/>
                </a:schemeClr>
              </a:solidFill>
              <a:latin typeface="Arial Narrow" pitchFamily="34" charset="0"/>
            </a:endParaRPr>
          </a:p>
          <a:p>
            <a:pPr algn="ctr"/>
            <a:endParaRPr lang="fr-FR" dirty="0">
              <a:solidFill>
                <a:schemeClr val="accent6">
                  <a:lumMod val="75000"/>
                </a:schemeClr>
              </a:solidFill>
              <a:latin typeface="Arial Narrow" pitchFamily="34" charset="0"/>
            </a:endParaRPr>
          </a:p>
          <a:p>
            <a:pPr algn="ctr"/>
            <a:r>
              <a:rPr lang="fr-FR" sz="1400" dirty="0">
                <a:solidFill>
                  <a:schemeClr val="accent6">
                    <a:lumMod val="75000"/>
                  </a:schemeClr>
                </a:solidFill>
                <a:latin typeface="Arial Narrow" pitchFamily="34" charset="0"/>
              </a:rPr>
              <a:t>Les dimanches :</a:t>
            </a:r>
          </a:p>
          <a:p>
            <a:pPr algn="ctr"/>
            <a:r>
              <a:rPr lang="fr-FR" sz="1400" dirty="0">
                <a:solidFill>
                  <a:schemeClr val="accent6">
                    <a:lumMod val="75000"/>
                  </a:schemeClr>
                </a:solidFill>
                <a:latin typeface="Arial Narrow" pitchFamily="34" charset="0"/>
              </a:rPr>
              <a:t> 30 août 2026</a:t>
            </a:r>
          </a:p>
          <a:p>
            <a:pPr algn="ctr"/>
            <a:r>
              <a:rPr lang="fr-FR" sz="1400" dirty="0">
                <a:solidFill>
                  <a:schemeClr val="accent6">
                    <a:lumMod val="75000"/>
                  </a:schemeClr>
                </a:solidFill>
                <a:latin typeface="Arial Narrow" pitchFamily="34" charset="0"/>
              </a:rPr>
              <a:t>20 septembre 2026</a:t>
            </a:r>
          </a:p>
          <a:p>
            <a:pPr algn="ctr"/>
            <a:r>
              <a:rPr lang="fr-FR" sz="1400" dirty="0">
                <a:solidFill>
                  <a:schemeClr val="accent6">
                    <a:lumMod val="75000"/>
                  </a:schemeClr>
                </a:solidFill>
                <a:latin typeface="Arial Narrow" pitchFamily="34" charset="0"/>
              </a:rPr>
              <a:t>18 octobre 2026</a:t>
            </a:r>
          </a:p>
          <a:p>
            <a:pPr algn="ctr"/>
            <a:r>
              <a:rPr lang="fr-FR" sz="1400" dirty="0">
                <a:solidFill>
                  <a:schemeClr val="accent6">
                    <a:lumMod val="75000"/>
                  </a:schemeClr>
                </a:solidFill>
                <a:latin typeface="Arial Narrow" pitchFamily="34" charset="0"/>
              </a:rPr>
              <a:t>1, 15 et 29 novembre 2026</a:t>
            </a:r>
          </a:p>
          <a:p>
            <a:pPr algn="ctr"/>
            <a:r>
              <a:rPr lang="fr-FR" sz="1400" dirty="0">
                <a:solidFill>
                  <a:schemeClr val="accent6">
                    <a:lumMod val="75000"/>
                  </a:schemeClr>
                </a:solidFill>
                <a:latin typeface="Arial Narrow" pitchFamily="34" charset="0"/>
              </a:rPr>
              <a:t>13 et 27 décembre 2026</a:t>
            </a:r>
          </a:p>
        </p:txBody>
      </p:sp>
      <p:pic>
        <p:nvPicPr>
          <p:cNvPr id="12" name="Image 11" descr="loto.jpg"/>
          <p:cNvPicPr>
            <a:picLocks noGrp="1" noChangeAspect="1"/>
          </p:cNvPicPr>
          <p:nvPr isPhoto="1"/>
        </p:nvPicPr>
        <p:blipFill>
          <a:blip r:embed="rId2" cstate="print">
            <a:lum/>
          </a:blip>
          <a:stretch>
            <a:fillRect/>
          </a:stretch>
        </p:blipFill>
        <p:spPr>
          <a:xfrm>
            <a:off x="2851879" y="6818899"/>
            <a:ext cx="903023" cy="1027338"/>
          </a:xfrm>
          <a:prstGeom prst="rect">
            <a:avLst/>
          </a:prstGeom>
          <a:noFill/>
          <a:ln>
            <a:noFill/>
          </a:ln>
        </p:spPr>
      </p:pic>
      <p:sp>
        <p:nvSpPr>
          <p:cNvPr id="13" name="Rectangle 12"/>
          <p:cNvSpPr/>
          <p:nvPr/>
        </p:nvSpPr>
        <p:spPr>
          <a:xfrm>
            <a:off x="0" y="0"/>
            <a:ext cx="6858000" cy="1250288"/>
          </a:xfrm>
          <a:prstGeom prst="rect">
            <a:avLst/>
          </a:prstGeom>
          <a:solidFill>
            <a:srgbClr val="F9B1EF"/>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t>
            </a:r>
            <a:r>
              <a:rPr lang="fr-FR" sz="3000" b="1" i="1" dirty="0">
                <a:solidFill>
                  <a:schemeClr val="bg1"/>
                </a:solidFill>
              </a:rPr>
              <a:t>     A VOS AGENDAS !!</a:t>
            </a:r>
          </a:p>
        </p:txBody>
      </p:sp>
      <p:pic>
        <p:nvPicPr>
          <p:cNvPr id="14" name="Picture 9"/>
          <p:cNvPicPr>
            <a:picLocks noChangeAspect="1" noChangeArrowheads="1"/>
          </p:cNvPicPr>
          <p:nvPr/>
        </p:nvPicPr>
        <p:blipFill>
          <a:blip r:embed="rId3" cstate="print"/>
          <a:srcRect/>
          <a:stretch>
            <a:fillRect/>
          </a:stretch>
        </p:blipFill>
        <p:spPr bwMode="auto">
          <a:xfrm>
            <a:off x="235797" y="160935"/>
            <a:ext cx="1044822" cy="994148"/>
          </a:xfrm>
          <a:prstGeom prst="rect">
            <a:avLst/>
          </a:prstGeom>
          <a:noFill/>
          <a:ln w="9525">
            <a:noFill/>
            <a:miter lim="800000"/>
            <a:headEnd/>
            <a:tailEnd/>
          </a:ln>
          <a:effectLst/>
        </p:spPr>
      </p:pic>
      <p:sp>
        <p:nvSpPr>
          <p:cNvPr id="17" name="Rectangle 16"/>
          <p:cNvSpPr/>
          <p:nvPr/>
        </p:nvSpPr>
        <p:spPr>
          <a:xfrm>
            <a:off x="0" y="9568531"/>
            <a:ext cx="6858000" cy="337469"/>
          </a:xfrm>
          <a:prstGeom prst="rect">
            <a:avLst/>
          </a:prstGeom>
          <a:solidFill>
            <a:srgbClr val="F9B1EF"/>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 3">
            <a:extLst>
              <a:ext uri="{FF2B5EF4-FFF2-40B4-BE49-F238E27FC236}">
                <a16:creationId xmlns:a16="http://schemas.microsoft.com/office/drawing/2014/main" id="{6C9168CC-118F-4AF1-F53F-194D71349568}"/>
              </a:ext>
            </a:extLst>
          </p:cNvPr>
          <p:cNvGraphicFramePr>
            <a:graphicFrameLocks noChangeAspect="1"/>
          </p:cNvGraphicFramePr>
          <p:nvPr>
            <p:extLst>
              <p:ext uri="{D42A27DB-BD31-4B8C-83A1-F6EECF244321}">
                <p14:modId xmlns:p14="http://schemas.microsoft.com/office/powerpoint/2010/main" val="1916849390"/>
              </p:ext>
            </p:extLst>
          </p:nvPr>
        </p:nvGraphicFramePr>
        <p:xfrm>
          <a:off x="552894" y="1495414"/>
          <a:ext cx="5921180" cy="8379217"/>
        </p:xfrm>
        <a:graphic>
          <a:graphicData uri="http://schemas.openxmlformats.org/presentationml/2006/ole">
            <mc:AlternateContent xmlns:mc="http://schemas.openxmlformats.org/markup-compatibility/2006">
              <mc:Choice xmlns:v="urn:schemas-microsoft-com:vml" Requires="v">
                <p:oleObj name="Acrobat Document" r:id="rId2" imgW="5667124" imgH="8019903" progId="Acrobat.Document.DC">
                  <p:embed/>
                </p:oleObj>
              </mc:Choice>
              <mc:Fallback>
                <p:oleObj name="Acrobat Document" r:id="rId2" imgW="5667124" imgH="8019903" progId="Acrobat.Document.DC">
                  <p:embed/>
                  <p:pic>
                    <p:nvPicPr>
                      <p:cNvPr id="0" name=""/>
                      <p:cNvPicPr/>
                      <p:nvPr/>
                    </p:nvPicPr>
                    <p:blipFill>
                      <a:blip r:embed="rId3"/>
                      <a:stretch>
                        <a:fillRect/>
                      </a:stretch>
                    </p:blipFill>
                    <p:spPr>
                      <a:xfrm>
                        <a:off x="552894" y="1495414"/>
                        <a:ext cx="5921180" cy="8379217"/>
                      </a:xfrm>
                      <a:prstGeom prst="rect">
                        <a:avLst/>
                      </a:prstGeom>
                    </p:spPr>
                  </p:pic>
                </p:oleObj>
              </mc:Fallback>
            </mc:AlternateContent>
          </a:graphicData>
        </a:graphic>
      </p:graphicFrame>
      <p:sp>
        <p:nvSpPr>
          <p:cNvPr id="3" name="Rectangle 2">
            <a:extLst>
              <a:ext uri="{FF2B5EF4-FFF2-40B4-BE49-F238E27FC236}">
                <a16:creationId xmlns:a16="http://schemas.microsoft.com/office/drawing/2014/main" id="{7A397824-4B9F-2E22-AD93-7FBE4482E8D5}"/>
              </a:ext>
            </a:extLst>
          </p:cNvPr>
          <p:cNvSpPr/>
          <p:nvPr/>
        </p:nvSpPr>
        <p:spPr>
          <a:xfrm>
            <a:off x="0" y="0"/>
            <a:ext cx="6858000" cy="1250288"/>
          </a:xfrm>
          <a:prstGeom prst="rect">
            <a:avLst/>
          </a:prstGeom>
          <a:solidFill>
            <a:srgbClr val="F9B1EF"/>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t>
            </a:r>
            <a:r>
              <a:rPr lang="fr-FR" sz="3000" b="1" i="1" dirty="0">
                <a:solidFill>
                  <a:schemeClr val="bg1"/>
                </a:solidFill>
              </a:rPr>
              <a:t>     A VOS AGENDAS !!</a:t>
            </a:r>
          </a:p>
        </p:txBody>
      </p:sp>
      <p:sp>
        <p:nvSpPr>
          <p:cNvPr id="5" name="Rectangle 4">
            <a:extLst>
              <a:ext uri="{FF2B5EF4-FFF2-40B4-BE49-F238E27FC236}">
                <a16:creationId xmlns:a16="http://schemas.microsoft.com/office/drawing/2014/main" id="{D3509E27-7BEA-017F-7807-8BE97FC69BA6}"/>
              </a:ext>
            </a:extLst>
          </p:cNvPr>
          <p:cNvSpPr/>
          <p:nvPr/>
        </p:nvSpPr>
        <p:spPr>
          <a:xfrm>
            <a:off x="0" y="9568531"/>
            <a:ext cx="6858000" cy="337469"/>
          </a:xfrm>
          <a:prstGeom prst="rect">
            <a:avLst/>
          </a:prstGeom>
          <a:solidFill>
            <a:srgbClr val="F9B1EF"/>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6" name="Rectangle 5">
            <a:extLst>
              <a:ext uri="{FF2B5EF4-FFF2-40B4-BE49-F238E27FC236}">
                <a16:creationId xmlns:a16="http://schemas.microsoft.com/office/drawing/2014/main" id="{6C9B28D2-0255-FE59-3362-BE9DF1D2FF6A}"/>
              </a:ext>
            </a:extLst>
          </p:cNvPr>
          <p:cNvSpPr/>
          <p:nvPr/>
        </p:nvSpPr>
        <p:spPr>
          <a:xfrm>
            <a:off x="6209731" y="1351128"/>
            <a:ext cx="648269" cy="809684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6AFABF2C-1952-0EFF-9BD6-4DFC84723BB5}"/>
              </a:ext>
            </a:extLst>
          </p:cNvPr>
          <p:cNvSpPr/>
          <p:nvPr/>
        </p:nvSpPr>
        <p:spPr>
          <a:xfrm>
            <a:off x="0" y="1351128"/>
            <a:ext cx="709684" cy="81165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t>Octobre à Frontenac : sport, fête et solidarité</a:t>
            </a:r>
            <a:endParaRPr lang="fr-FR" dirty="0"/>
          </a:p>
        </p:txBody>
      </p:sp>
      <p:sp>
        <p:nvSpPr>
          <p:cNvPr id="7" name="ZoneTexte 6">
            <a:extLst>
              <a:ext uri="{FF2B5EF4-FFF2-40B4-BE49-F238E27FC236}">
                <a16:creationId xmlns:a16="http://schemas.microsoft.com/office/drawing/2014/main" id="{4903CF6D-2639-DE24-E8DE-BA5931A7CB31}"/>
              </a:ext>
            </a:extLst>
          </p:cNvPr>
          <p:cNvSpPr txBox="1"/>
          <p:nvPr/>
        </p:nvSpPr>
        <p:spPr>
          <a:xfrm>
            <a:off x="0" y="1331572"/>
            <a:ext cx="6858000" cy="384721"/>
          </a:xfrm>
          <a:prstGeom prst="rect">
            <a:avLst/>
          </a:prstGeom>
          <a:noFill/>
        </p:spPr>
        <p:txBody>
          <a:bodyPr wrap="square">
            <a:spAutoFit/>
          </a:bodyPr>
          <a:lstStyle/>
          <a:p>
            <a:pPr algn="ctr"/>
            <a:r>
              <a:rPr lang="fr-FR" b="1" dirty="0"/>
              <a:t>Un mois de septembre riche en événements !</a:t>
            </a:r>
          </a:p>
        </p:txBody>
      </p:sp>
    </p:spTree>
    <p:extLst>
      <p:ext uri="{BB962C8B-B14F-4D97-AF65-F5344CB8AC3E}">
        <p14:creationId xmlns:p14="http://schemas.microsoft.com/office/powerpoint/2010/main" val="12460019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FA216BC-D2BA-A5FC-7BF5-2105A871C865}"/>
              </a:ext>
            </a:extLst>
          </p:cNvPr>
          <p:cNvSpPr/>
          <p:nvPr/>
        </p:nvSpPr>
        <p:spPr>
          <a:xfrm>
            <a:off x="0" y="0"/>
            <a:ext cx="6858000" cy="1250288"/>
          </a:xfrm>
          <a:prstGeom prst="rect">
            <a:avLst/>
          </a:prstGeom>
          <a:solidFill>
            <a:srgbClr val="F9B1EF"/>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t>
            </a:r>
            <a:r>
              <a:rPr lang="fr-FR" sz="3000" b="1" i="1" dirty="0">
                <a:solidFill>
                  <a:schemeClr val="bg1"/>
                </a:solidFill>
              </a:rPr>
              <a:t>     A VOS AGENDAS !!</a:t>
            </a:r>
          </a:p>
        </p:txBody>
      </p:sp>
      <p:sp>
        <p:nvSpPr>
          <p:cNvPr id="5" name="Rectangle 4">
            <a:extLst>
              <a:ext uri="{FF2B5EF4-FFF2-40B4-BE49-F238E27FC236}">
                <a16:creationId xmlns:a16="http://schemas.microsoft.com/office/drawing/2014/main" id="{A55C2301-EC18-B57A-B6AC-AEBAC737984A}"/>
              </a:ext>
            </a:extLst>
          </p:cNvPr>
          <p:cNvSpPr/>
          <p:nvPr/>
        </p:nvSpPr>
        <p:spPr>
          <a:xfrm>
            <a:off x="0" y="9568531"/>
            <a:ext cx="6858000" cy="337469"/>
          </a:xfrm>
          <a:prstGeom prst="rect">
            <a:avLst/>
          </a:prstGeom>
          <a:solidFill>
            <a:srgbClr val="F9B1EF"/>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8" name="ZoneTexte 7">
            <a:extLst>
              <a:ext uri="{FF2B5EF4-FFF2-40B4-BE49-F238E27FC236}">
                <a16:creationId xmlns:a16="http://schemas.microsoft.com/office/drawing/2014/main" id="{66DD6C68-5457-3DD6-9627-E57581897FA5}"/>
              </a:ext>
            </a:extLst>
          </p:cNvPr>
          <p:cNvSpPr txBox="1"/>
          <p:nvPr/>
        </p:nvSpPr>
        <p:spPr>
          <a:xfrm>
            <a:off x="269543" y="1941570"/>
            <a:ext cx="6196084" cy="1277273"/>
          </a:xfrm>
          <a:prstGeom prst="rect">
            <a:avLst/>
          </a:prstGeom>
          <a:noFill/>
        </p:spPr>
        <p:txBody>
          <a:bodyPr wrap="square">
            <a:spAutoFit/>
          </a:bodyPr>
          <a:lstStyle/>
          <a:p>
            <a:pPr algn="just"/>
            <a:r>
              <a:rPr lang="fr-FR" sz="1100" b="1" i="0" u="none" strike="noStrike" baseline="0" dirty="0">
                <a:latin typeface="Arial-BoldMT"/>
              </a:rPr>
              <a:t>Les Goualeurs ? </a:t>
            </a:r>
            <a:r>
              <a:rPr lang="fr-FR" sz="1100" b="0" i="0" u="none" strike="noStrike" baseline="0" dirty="0">
                <a:latin typeface="ArialMT"/>
              </a:rPr>
              <a:t>Un groupe vocal et instrumental, treize chanteurs et musiciens qui, des basses aux ténors, relèvent le défi de se supporter en public depuis déjà 16 ans.</a:t>
            </a:r>
          </a:p>
          <a:p>
            <a:pPr algn="just"/>
            <a:endParaRPr lang="fr-FR" sz="1100" b="0" i="0" u="none" strike="noStrike" baseline="0" dirty="0">
              <a:latin typeface="ArialMT"/>
            </a:endParaRPr>
          </a:p>
          <a:p>
            <a:pPr algn="just"/>
            <a:r>
              <a:rPr lang="fr-FR" sz="1100" b="0" i="0" u="none" strike="noStrike" baseline="0" dirty="0">
                <a:latin typeface="ArialMT"/>
              </a:rPr>
              <a:t>Le répertoire est éclectique, avec des chants d’ici et d’ailleurs, parfois mis en scène et toujours inspirés, un voyage entre France, Canada, Amérique latine, Afrique, Espagne, Irlande… et de plus en plus de compositions originales concoctées par notre </a:t>
            </a:r>
            <a:r>
              <a:rPr lang="fr-FR" sz="1100" b="0" i="1" u="none" strike="noStrike" baseline="0" dirty="0" err="1">
                <a:latin typeface="Arial-ItalicMT"/>
              </a:rPr>
              <a:t>lider</a:t>
            </a:r>
            <a:r>
              <a:rPr lang="fr-FR" sz="1100" b="0" i="1" u="none" strike="noStrike" baseline="0" dirty="0">
                <a:latin typeface="Arial-ItalicMT"/>
              </a:rPr>
              <a:t> </a:t>
            </a:r>
            <a:r>
              <a:rPr lang="fr-FR" sz="1100" b="0" i="1" u="none" strike="noStrike" baseline="0" dirty="0" err="1">
                <a:latin typeface="Arial-ItalicMT"/>
              </a:rPr>
              <a:t>maximo</a:t>
            </a:r>
            <a:r>
              <a:rPr lang="fr-FR" sz="1100" b="0" i="0" u="none" strike="noStrike" baseline="0" dirty="0">
                <a:latin typeface="ArialMT"/>
              </a:rPr>
              <a:t>, Dany </a:t>
            </a:r>
            <a:r>
              <a:rPr lang="fr-FR" sz="1100" b="0" i="0" u="none" strike="noStrike" baseline="0" dirty="0" err="1">
                <a:latin typeface="ArialMT"/>
              </a:rPr>
              <a:t>Fontich</a:t>
            </a:r>
            <a:r>
              <a:rPr lang="fr-FR" sz="1100" b="0" i="0" u="none" strike="noStrike" baseline="0" dirty="0">
                <a:latin typeface="ArialMT"/>
              </a:rPr>
              <a:t>. </a:t>
            </a:r>
          </a:p>
          <a:p>
            <a:pPr algn="l"/>
            <a:endParaRPr lang="fr-FR" sz="1100" dirty="0">
              <a:latin typeface="ArialMT"/>
            </a:endParaRPr>
          </a:p>
        </p:txBody>
      </p:sp>
      <p:sp>
        <p:nvSpPr>
          <p:cNvPr id="10" name="ZoneTexte 9">
            <a:extLst>
              <a:ext uri="{FF2B5EF4-FFF2-40B4-BE49-F238E27FC236}">
                <a16:creationId xmlns:a16="http://schemas.microsoft.com/office/drawing/2014/main" id="{91B927EB-E4DD-E104-21D3-5C0E80E02509}"/>
              </a:ext>
            </a:extLst>
          </p:cNvPr>
          <p:cNvSpPr txBox="1"/>
          <p:nvPr/>
        </p:nvSpPr>
        <p:spPr>
          <a:xfrm>
            <a:off x="392373" y="1395642"/>
            <a:ext cx="6073254" cy="400110"/>
          </a:xfrm>
          <a:prstGeom prst="rect">
            <a:avLst/>
          </a:prstGeom>
          <a:noFill/>
        </p:spPr>
        <p:txBody>
          <a:bodyPr wrap="square">
            <a:spAutoFit/>
          </a:bodyPr>
          <a:lstStyle/>
          <a:p>
            <a:pPr algn="ctr"/>
            <a:r>
              <a:rPr lang="fr-FR" sz="2000" b="1" i="0" u="none" strike="noStrike" baseline="0" dirty="0"/>
              <a:t>LES « GOUALEURS de PALUDATE </a:t>
            </a:r>
            <a:r>
              <a:rPr lang="fr-FR" sz="1100" b="1" i="0" u="none" strike="noStrike" baseline="0" dirty="0"/>
              <a:t>»</a:t>
            </a:r>
          </a:p>
        </p:txBody>
      </p:sp>
      <p:sp>
        <p:nvSpPr>
          <p:cNvPr id="12" name="ZoneTexte 11">
            <a:extLst>
              <a:ext uri="{FF2B5EF4-FFF2-40B4-BE49-F238E27FC236}">
                <a16:creationId xmlns:a16="http://schemas.microsoft.com/office/drawing/2014/main" id="{C82A6DE7-7E0B-8EEB-99EF-7400F4A65079}"/>
              </a:ext>
            </a:extLst>
          </p:cNvPr>
          <p:cNvSpPr txBox="1"/>
          <p:nvPr/>
        </p:nvSpPr>
        <p:spPr>
          <a:xfrm>
            <a:off x="269543" y="3127056"/>
            <a:ext cx="3159457" cy="4662815"/>
          </a:xfrm>
          <a:prstGeom prst="rect">
            <a:avLst/>
          </a:prstGeom>
          <a:noFill/>
        </p:spPr>
        <p:txBody>
          <a:bodyPr wrap="square">
            <a:spAutoFit/>
          </a:bodyPr>
          <a:lstStyle/>
          <a:p>
            <a:pPr algn="just"/>
            <a:r>
              <a:rPr lang="fr-FR" sz="1100" b="0" i="0" u="none" strike="noStrike" baseline="0" dirty="0">
                <a:latin typeface="ArialMT"/>
              </a:rPr>
              <a:t>Une quarantaine de titres agrémentés d’accompagnements instrumentaux, guitares, saxos, flûtes, ukulélé, charango, accordéon, </a:t>
            </a:r>
            <a:r>
              <a:rPr lang="it-IT" sz="1100" b="0" i="0" u="none" strike="noStrike" baseline="0" dirty="0">
                <a:latin typeface="ArialMT"/>
              </a:rPr>
              <a:t>piano, clavier-guitare, balafon, percussions diverses…</a:t>
            </a:r>
          </a:p>
          <a:p>
            <a:pPr algn="just"/>
            <a:endParaRPr lang="it-IT" sz="1100" b="0" i="0" u="none" strike="noStrike" baseline="0" dirty="0">
              <a:latin typeface="ArialMT"/>
            </a:endParaRPr>
          </a:p>
          <a:p>
            <a:pPr algn="just"/>
            <a:r>
              <a:rPr lang="fr-FR" sz="1100" b="0" i="0" u="none" strike="noStrike" baseline="0" dirty="0">
                <a:latin typeface="ArialMT"/>
              </a:rPr>
              <a:t>De </a:t>
            </a:r>
            <a:r>
              <a:rPr lang="fr-FR" sz="1100" b="1" i="0" u="none" strike="noStrike" baseline="0" dirty="0">
                <a:latin typeface="Arial-BoldMT"/>
              </a:rPr>
              <a:t>« </a:t>
            </a:r>
            <a:r>
              <a:rPr lang="fr-FR" sz="1100" b="1" i="0" u="none" strike="noStrike" baseline="0" dirty="0" err="1">
                <a:latin typeface="Arial-BoldMT"/>
              </a:rPr>
              <a:t>Paludate</a:t>
            </a:r>
            <a:r>
              <a:rPr lang="fr-FR" sz="1100" b="1" i="0" u="none" strike="noStrike" baseline="0" dirty="0">
                <a:latin typeface="Arial-BoldMT"/>
              </a:rPr>
              <a:t> » ??? </a:t>
            </a:r>
            <a:r>
              <a:rPr lang="fr-FR" sz="1100" b="0" i="0" u="none" strike="noStrike" baseline="0" dirty="0">
                <a:latin typeface="ArialMT"/>
              </a:rPr>
              <a:t>c’est le nom du quai de Bordeaux où le groupe a vu le jour pour « goualer » dans les rues, les places, les cours, sur les scènes de France et de Navarre, comme au temps d’Eugène Sue dans ses « Mystères de Paris »…</a:t>
            </a:r>
          </a:p>
          <a:p>
            <a:pPr algn="just"/>
            <a:endParaRPr lang="fr-FR" sz="1100" dirty="0">
              <a:latin typeface="ArialMT"/>
            </a:endParaRPr>
          </a:p>
          <a:p>
            <a:pPr algn="just"/>
            <a:r>
              <a:rPr lang="fr-FR" sz="1100" b="0" i="0" u="none" strike="noStrike" baseline="0" dirty="0">
                <a:latin typeface="ArialMT"/>
              </a:rPr>
              <a:t>Nous avons enregistré notre premier album en 2014, au titre évocateur de </a:t>
            </a:r>
            <a:r>
              <a:rPr lang="fr-FR" sz="1100" b="1" i="0" u="none" strike="noStrike" baseline="0" dirty="0">
                <a:latin typeface="Arial-BoldMT"/>
              </a:rPr>
              <a:t>Pop Hot </a:t>
            </a:r>
            <a:r>
              <a:rPr lang="fr-FR" sz="1100" b="1" i="0" u="none" strike="noStrike" baseline="0" dirty="0" err="1">
                <a:latin typeface="Arial-BoldMT"/>
              </a:rPr>
              <a:t>Soup</a:t>
            </a:r>
            <a:r>
              <a:rPr lang="fr-FR" sz="1100" b="1" i="0" u="none" strike="noStrike" baseline="0" dirty="0">
                <a:latin typeface="Arial-BoldMT"/>
              </a:rPr>
              <a:t>, </a:t>
            </a:r>
            <a:r>
              <a:rPr lang="fr-FR" sz="1100" b="0" i="0" u="none" strike="noStrike" baseline="0" dirty="0">
                <a:latin typeface="ArialMT"/>
              </a:rPr>
              <a:t>puis un deuxième intitulé </a:t>
            </a:r>
            <a:r>
              <a:rPr lang="fr-FR" sz="1100" b="1" i="0" u="none" strike="noStrike" baseline="0" dirty="0">
                <a:latin typeface="Arial-BoldMT"/>
              </a:rPr>
              <a:t>Voyage </a:t>
            </a:r>
            <a:r>
              <a:rPr lang="fr-FR" sz="1100" b="0" i="0" u="none" strike="noStrike" baseline="0" dirty="0">
                <a:latin typeface="ArialMT"/>
              </a:rPr>
              <a:t>en 2024.</a:t>
            </a:r>
          </a:p>
          <a:p>
            <a:pPr algn="just"/>
            <a:r>
              <a:rPr lang="fr-FR" sz="1100" b="0" i="0" u="none" strike="noStrike" baseline="0" dirty="0">
                <a:latin typeface="ArialMT"/>
              </a:rPr>
              <a:t>Nous avons fait une tournée en Irlande en 2018, des pubs de Cork au temple de </a:t>
            </a:r>
            <a:r>
              <a:rPr lang="fr-FR" sz="1100" b="0" i="0" u="none" strike="noStrike" baseline="0" dirty="0" err="1">
                <a:latin typeface="ArialMT"/>
              </a:rPr>
              <a:t>Kenmare</a:t>
            </a:r>
            <a:r>
              <a:rPr lang="fr-FR" sz="1100" b="0" i="0" u="none" strike="noStrike" baseline="0" dirty="0">
                <a:latin typeface="ArialMT"/>
              </a:rPr>
              <a:t> (entouré de pubs), puis nous avons repassé la frontière plein sud pour plusieurs concerts en Espagne au printemps 2025. </a:t>
            </a:r>
          </a:p>
          <a:p>
            <a:pPr algn="just"/>
            <a:r>
              <a:rPr lang="fr-FR" sz="1100" b="0" i="0" u="none" strike="noStrike" baseline="0" dirty="0">
                <a:latin typeface="ArialMT"/>
              </a:rPr>
              <a:t>Bien entendu, les scènes d’Aquitaine n’ont plus de secrets pour nous, et nous aimons nous produire avec tous les publics et en tout lieu, à la demande de mairies ou d’associations, en salle ou dans la rue, en terrasse ou sur les places ombragées...</a:t>
            </a:r>
          </a:p>
        </p:txBody>
      </p:sp>
      <p:sp>
        <p:nvSpPr>
          <p:cNvPr id="14" name="ZoneTexte 13">
            <a:extLst>
              <a:ext uri="{FF2B5EF4-FFF2-40B4-BE49-F238E27FC236}">
                <a16:creationId xmlns:a16="http://schemas.microsoft.com/office/drawing/2014/main" id="{94C1D8BD-2403-3E1D-B10C-258E549FBBA5}"/>
              </a:ext>
            </a:extLst>
          </p:cNvPr>
          <p:cNvSpPr txBox="1"/>
          <p:nvPr/>
        </p:nvSpPr>
        <p:spPr>
          <a:xfrm>
            <a:off x="201304" y="7920486"/>
            <a:ext cx="6332561" cy="1508105"/>
          </a:xfrm>
          <a:prstGeom prst="rect">
            <a:avLst/>
          </a:prstGeom>
          <a:noFill/>
        </p:spPr>
        <p:txBody>
          <a:bodyPr wrap="square">
            <a:spAutoFit/>
          </a:bodyPr>
          <a:lstStyle/>
          <a:p>
            <a:pPr algn="l"/>
            <a:r>
              <a:rPr lang="fr-FR" sz="1000" b="1" i="0" u="none" strike="noStrike" baseline="0" dirty="0">
                <a:latin typeface="Arial-BoldMT"/>
              </a:rPr>
              <a:t>Direction musicale : Daniel </a:t>
            </a:r>
            <a:r>
              <a:rPr lang="fr-FR" sz="1000" b="1" i="0" u="none" strike="noStrike" baseline="0" dirty="0" err="1">
                <a:latin typeface="Arial-BoldMT"/>
              </a:rPr>
              <a:t>Fontich</a:t>
            </a:r>
            <a:r>
              <a:rPr lang="fr-FR" sz="1000" b="1" i="0" u="none" strike="noStrike" baseline="0" dirty="0">
                <a:latin typeface="Arial-BoldMT"/>
              </a:rPr>
              <a:t>, composition, voix, guitares, piano, harmonica.</a:t>
            </a:r>
          </a:p>
          <a:p>
            <a:pPr algn="l"/>
            <a:r>
              <a:rPr lang="fr-FR" sz="1000" b="1" i="0" u="none" strike="noStrike" baseline="0" dirty="0">
                <a:latin typeface="Arial-BoldMT"/>
              </a:rPr>
              <a:t>Ténors : Max Villaroel (maracas), Jean-Claude Imbert, Jack Moulinier (saxo), Patrick Labie, Jean</a:t>
            </a:r>
          </a:p>
          <a:p>
            <a:pPr algn="l"/>
            <a:r>
              <a:rPr lang="fr-FR" sz="1000" b="1" i="0" u="none" strike="noStrike" baseline="0" dirty="0">
                <a:latin typeface="Arial-BoldMT"/>
              </a:rPr>
              <a:t>François Berges (guitares), Bernard Dubois.</a:t>
            </a:r>
          </a:p>
          <a:p>
            <a:pPr algn="l"/>
            <a:r>
              <a:rPr lang="en-US" sz="1000" b="1" i="0" u="none" strike="noStrike" baseline="0" dirty="0">
                <a:latin typeface="Arial-BoldMT"/>
              </a:rPr>
              <a:t>Baryton : Patrick </a:t>
            </a:r>
            <a:r>
              <a:rPr lang="en-US" sz="1000" b="1" i="0" u="none" strike="noStrike" baseline="0" dirty="0" err="1">
                <a:latin typeface="Arial-BoldMT"/>
              </a:rPr>
              <a:t>Dutard</a:t>
            </a:r>
            <a:r>
              <a:rPr lang="en-US" sz="1000" b="1" i="0" u="none" strike="noStrike" baseline="0" dirty="0">
                <a:latin typeface="Arial-BoldMT"/>
              </a:rPr>
              <a:t> (tambour), Patrick </a:t>
            </a:r>
            <a:r>
              <a:rPr lang="en-US" sz="1000" b="1" i="0" u="none" strike="noStrike" baseline="0" dirty="0" err="1">
                <a:latin typeface="Arial-BoldMT"/>
              </a:rPr>
              <a:t>Leformal</a:t>
            </a:r>
            <a:r>
              <a:rPr lang="en-US" sz="1000" b="1" i="0" u="none" strike="noStrike" baseline="0" dirty="0">
                <a:latin typeface="Arial-BoldMT"/>
              </a:rPr>
              <a:t>.</a:t>
            </a:r>
          </a:p>
          <a:p>
            <a:pPr algn="l"/>
            <a:r>
              <a:rPr lang="fr-FR" sz="1000" b="1" i="0" u="none" strike="noStrike" baseline="0" dirty="0">
                <a:latin typeface="Arial-BoldMT"/>
              </a:rPr>
              <a:t>Basses : Fred Delhoume (saxo, accordéon, flûtes, percussions), Henri Collon, Jean-François </a:t>
            </a:r>
            <a:r>
              <a:rPr lang="fr-FR" sz="1000" b="1" i="0" u="none" strike="noStrike" baseline="0" dirty="0" err="1">
                <a:latin typeface="Arial-BoldMT"/>
              </a:rPr>
              <a:t>Meekel</a:t>
            </a:r>
            <a:r>
              <a:rPr lang="fr-FR" sz="1000" b="1" i="0" u="none" strike="noStrike" baseline="0" dirty="0">
                <a:latin typeface="Arial-BoldMT"/>
              </a:rPr>
              <a:t>.</a:t>
            </a:r>
          </a:p>
          <a:p>
            <a:pPr algn="l"/>
            <a:r>
              <a:rPr lang="fr-FR" sz="1000" b="0" i="0" u="none" strike="noStrike" baseline="0" dirty="0">
                <a:latin typeface="TimesNewRomanPSMT"/>
              </a:rPr>
              <a:t>https://www.facebook.com/goualeurs goualeurs@gmail.com</a:t>
            </a:r>
          </a:p>
          <a:p>
            <a:pPr algn="l"/>
            <a:r>
              <a:rPr lang="fr-FR" sz="1000" b="0" i="0" u="none" strike="noStrike" baseline="0" dirty="0">
                <a:latin typeface="TimesNewRomanPSMT"/>
              </a:rPr>
              <a:t>https://www.youtube.com/@lesgoualeursdepaludate5833</a:t>
            </a:r>
          </a:p>
          <a:p>
            <a:pPr algn="l"/>
            <a:r>
              <a:rPr lang="fr-FR" sz="1000" b="0" i="0" u="none" strike="noStrike" baseline="0" dirty="0">
                <a:latin typeface="TimesNewRomanPSMT"/>
              </a:rPr>
              <a:t>Contact : Les Goualeurs de </a:t>
            </a:r>
            <a:r>
              <a:rPr lang="fr-FR" sz="1000" b="0" i="0" u="none" strike="noStrike" baseline="0" dirty="0" err="1">
                <a:latin typeface="TimesNewRomanPSMT"/>
              </a:rPr>
              <a:t>Paludate</a:t>
            </a:r>
            <a:r>
              <a:rPr lang="fr-FR" sz="1000" b="0" i="0" u="none" strike="noStrike" baseline="0" dirty="0">
                <a:latin typeface="TimesNewRomanPSMT"/>
              </a:rPr>
              <a:t> – asso. 1901</a:t>
            </a:r>
          </a:p>
          <a:p>
            <a:pPr algn="l"/>
            <a:r>
              <a:rPr lang="fr-FR" sz="1000" b="0" i="0" u="none" strike="noStrike" baseline="0" dirty="0">
                <a:latin typeface="TimesNewRomanPSMT"/>
              </a:rPr>
              <a:t>Adresse : 18 rue Roland et Marie Richon Bègles 33130           </a:t>
            </a:r>
            <a:r>
              <a:rPr lang="fr-FR" sz="1200" b="1" i="0" u="none" strike="noStrike" baseline="0" dirty="0">
                <a:latin typeface="TimesNewRomanPS-BoldMT"/>
              </a:rPr>
              <a:t>Contact JF </a:t>
            </a:r>
            <a:r>
              <a:rPr lang="fr-FR" sz="1200" b="1" i="0" u="none" strike="noStrike" baseline="0" dirty="0" err="1">
                <a:latin typeface="TimesNewRomanPS-BoldMT"/>
              </a:rPr>
              <a:t>Meekel</a:t>
            </a:r>
            <a:r>
              <a:rPr lang="fr-FR" sz="1200" b="1" i="0" u="none" strike="noStrike" baseline="0" dirty="0">
                <a:latin typeface="TimesNewRomanPS-BoldMT"/>
              </a:rPr>
              <a:t> (président) 06 76 41 95 32</a:t>
            </a:r>
            <a:endParaRPr lang="fr-FR" sz="1900" dirty="0"/>
          </a:p>
        </p:txBody>
      </p:sp>
      <p:pic>
        <p:nvPicPr>
          <p:cNvPr id="7" name="Image 6">
            <a:extLst>
              <a:ext uri="{FF2B5EF4-FFF2-40B4-BE49-F238E27FC236}">
                <a16:creationId xmlns:a16="http://schemas.microsoft.com/office/drawing/2014/main" id="{7F15BE19-4210-8E0E-24A7-7A3135382E7E}"/>
              </a:ext>
            </a:extLst>
          </p:cNvPr>
          <p:cNvPicPr>
            <a:picLocks noChangeAspect="1"/>
          </p:cNvPicPr>
          <p:nvPr/>
        </p:nvPicPr>
        <p:blipFill>
          <a:blip r:embed="rId2"/>
          <a:stretch>
            <a:fillRect/>
          </a:stretch>
        </p:blipFill>
        <p:spPr>
          <a:xfrm>
            <a:off x="3644409" y="3477126"/>
            <a:ext cx="2944047" cy="4170327"/>
          </a:xfrm>
          <a:prstGeom prst="rect">
            <a:avLst/>
          </a:prstGeom>
        </p:spPr>
      </p:pic>
      <p:sp>
        <p:nvSpPr>
          <p:cNvPr id="2" name="Rectangle 1">
            <a:extLst>
              <a:ext uri="{FF2B5EF4-FFF2-40B4-BE49-F238E27FC236}">
                <a16:creationId xmlns:a16="http://schemas.microsoft.com/office/drawing/2014/main" id="{3A8C231B-45AD-5A34-0B4C-0BFFB06BD39A}"/>
              </a:ext>
            </a:extLst>
          </p:cNvPr>
          <p:cNvSpPr/>
          <p:nvPr/>
        </p:nvSpPr>
        <p:spPr>
          <a:xfrm>
            <a:off x="3644409" y="7572375"/>
            <a:ext cx="2944047" cy="750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8527504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7349A81-32C6-DEE4-12D9-D4C78DCDEEB8}"/>
              </a:ext>
            </a:extLst>
          </p:cNvPr>
          <p:cNvSpPr/>
          <p:nvPr/>
        </p:nvSpPr>
        <p:spPr>
          <a:xfrm>
            <a:off x="0" y="0"/>
            <a:ext cx="6858000" cy="1250288"/>
          </a:xfrm>
          <a:prstGeom prst="rect">
            <a:avLst/>
          </a:prstGeom>
          <a:solidFill>
            <a:srgbClr val="F9B1EF"/>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t>
            </a:r>
            <a:r>
              <a:rPr lang="fr-FR" sz="3000" b="1" i="1" dirty="0">
                <a:solidFill>
                  <a:schemeClr val="bg1"/>
                </a:solidFill>
              </a:rPr>
              <a:t>     A VOS AGENDAS !!</a:t>
            </a:r>
          </a:p>
        </p:txBody>
      </p:sp>
      <p:sp>
        <p:nvSpPr>
          <p:cNvPr id="5" name="Rectangle 4">
            <a:extLst>
              <a:ext uri="{FF2B5EF4-FFF2-40B4-BE49-F238E27FC236}">
                <a16:creationId xmlns:a16="http://schemas.microsoft.com/office/drawing/2014/main" id="{FCA43855-2046-C5D1-D066-E47077D299D0}"/>
              </a:ext>
            </a:extLst>
          </p:cNvPr>
          <p:cNvSpPr/>
          <p:nvPr/>
        </p:nvSpPr>
        <p:spPr>
          <a:xfrm>
            <a:off x="0" y="9568531"/>
            <a:ext cx="6858000" cy="337469"/>
          </a:xfrm>
          <a:prstGeom prst="rect">
            <a:avLst/>
          </a:prstGeom>
          <a:solidFill>
            <a:srgbClr val="F9B1EF"/>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pic>
        <p:nvPicPr>
          <p:cNvPr id="7" name="Image 6">
            <a:extLst>
              <a:ext uri="{FF2B5EF4-FFF2-40B4-BE49-F238E27FC236}">
                <a16:creationId xmlns:a16="http://schemas.microsoft.com/office/drawing/2014/main" id="{B1B1B691-DE15-EF10-3831-0D7865056C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6728" y="5414212"/>
            <a:ext cx="2804427" cy="3969835"/>
          </a:xfrm>
          <a:prstGeom prst="rect">
            <a:avLst/>
          </a:prstGeom>
        </p:spPr>
      </p:pic>
      <p:sp>
        <p:nvSpPr>
          <p:cNvPr id="9" name="ZoneTexte 8">
            <a:extLst>
              <a:ext uri="{FF2B5EF4-FFF2-40B4-BE49-F238E27FC236}">
                <a16:creationId xmlns:a16="http://schemas.microsoft.com/office/drawing/2014/main" id="{9F5E1C87-463D-2D25-6FC7-285B4ABBE929}"/>
              </a:ext>
            </a:extLst>
          </p:cNvPr>
          <p:cNvSpPr txBox="1"/>
          <p:nvPr/>
        </p:nvSpPr>
        <p:spPr>
          <a:xfrm>
            <a:off x="276728" y="1828886"/>
            <a:ext cx="2983830" cy="3308598"/>
          </a:xfrm>
          <a:prstGeom prst="rect">
            <a:avLst/>
          </a:prstGeom>
          <a:noFill/>
        </p:spPr>
        <p:txBody>
          <a:bodyPr wrap="square">
            <a:spAutoFit/>
          </a:bodyPr>
          <a:lstStyle/>
          <a:p>
            <a:pPr algn="ctr"/>
            <a:r>
              <a:rPr lang="fr-FR" sz="1100" b="1" dirty="0">
                <a:solidFill>
                  <a:srgbClr val="FF0000"/>
                </a:solidFill>
              </a:rPr>
              <a:t>Vide Grenier </a:t>
            </a:r>
          </a:p>
          <a:p>
            <a:pPr algn="just"/>
            <a:endParaRPr lang="fr-FR" sz="1100" dirty="0"/>
          </a:p>
          <a:p>
            <a:pPr algn="just"/>
            <a:r>
              <a:rPr lang="fr-FR" sz="1100" dirty="0"/>
              <a:t>Afin de garantir une organisation équitable du vide grenier et de faciliter les contrôles réalisés par les bénévoles de l'association organisatrice, les conditions d'inscription évoluent.</a:t>
            </a:r>
          </a:p>
          <a:p>
            <a:pPr algn="just"/>
            <a:endParaRPr lang="fr-FR" sz="1100" dirty="0"/>
          </a:p>
          <a:p>
            <a:pPr algn="just"/>
            <a:r>
              <a:rPr lang="fr-FR" sz="1100" dirty="0"/>
              <a:t>Ainsi, les exposants résidant rue de Rauzan, route de Rauzan, route de Sauveterre, chemin des Falaises, place du 19 Mars 1962 et rue de l'Abbé Labrie devront désormais, comme l'ensemble des participants, s'acquitter d'un droit d'inscription de </a:t>
            </a:r>
            <a:r>
              <a:rPr lang="fr-FR" sz="1100" b="1" dirty="0"/>
              <a:t>2 € par mètre linéaire</a:t>
            </a:r>
            <a:r>
              <a:rPr lang="fr-FR" sz="1100" dirty="0"/>
              <a:t>.</a:t>
            </a:r>
          </a:p>
          <a:p>
            <a:pPr algn="just"/>
            <a:endParaRPr lang="fr-FR" sz="1100" dirty="0"/>
          </a:p>
          <a:p>
            <a:pPr algn="just"/>
            <a:r>
              <a:rPr lang="fr-FR" sz="1100" dirty="0"/>
              <a:t>Conformément à la réglementation en vigueur, chaque exposant devra également présenter une </a:t>
            </a:r>
            <a:r>
              <a:rPr lang="fr-FR" sz="1100" b="1" dirty="0"/>
              <a:t>pièce nationale d'identité</a:t>
            </a:r>
            <a:r>
              <a:rPr lang="fr-FR" sz="1100" dirty="0"/>
              <a:t> lors de son inscription.</a:t>
            </a:r>
          </a:p>
          <a:p>
            <a:pPr algn="just"/>
            <a:endParaRPr lang="fr-FR" sz="1100" dirty="0"/>
          </a:p>
          <a:p>
            <a:pPr algn="just"/>
            <a:r>
              <a:rPr lang="fr-FR" sz="1100" dirty="0"/>
              <a:t>Nous vous remercions de votre compréhension.</a:t>
            </a:r>
          </a:p>
        </p:txBody>
      </p:sp>
      <p:pic>
        <p:nvPicPr>
          <p:cNvPr id="11" name="Image 10">
            <a:extLst>
              <a:ext uri="{FF2B5EF4-FFF2-40B4-BE49-F238E27FC236}">
                <a16:creationId xmlns:a16="http://schemas.microsoft.com/office/drawing/2014/main" id="{35643B26-A704-8313-D014-F3B95DA107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6843" y="5414211"/>
            <a:ext cx="2804429" cy="3969836"/>
          </a:xfrm>
          <a:prstGeom prst="rect">
            <a:avLst/>
          </a:prstGeom>
        </p:spPr>
      </p:pic>
      <p:sp>
        <p:nvSpPr>
          <p:cNvPr id="13" name="ZoneTexte 12">
            <a:extLst>
              <a:ext uri="{FF2B5EF4-FFF2-40B4-BE49-F238E27FC236}">
                <a16:creationId xmlns:a16="http://schemas.microsoft.com/office/drawing/2014/main" id="{43B21818-2452-44F5-231E-DE240FACAFB5}"/>
              </a:ext>
            </a:extLst>
          </p:cNvPr>
          <p:cNvSpPr txBox="1"/>
          <p:nvPr/>
        </p:nvSpPr>
        <p:spPr>
          <a:xfrm>
            <a:off x="3566557" y="1828886"/>
            <a:ext cx="3014716" cy="3477875"/>
          </a:xfrm>
          <a:prstGeom prst="rect">
            <a:avLst/>
          </a:prstGeom>
          <a:noFill/>
        </p:spPr>
        <p:txBody>
          <a:bodyPr wrap="square">
            <a:spAutoFit/>
          </a:bodyPr>
          <a:lstStyle/>
          <a:p>
            <a:pPr algn="ctr"/>
            <a:r>
              <a:rPr lang="fr-FR" sz="1100" b="1" dirty="0">
                <a:solidFill>
                  <a:srgbClr val="FF0000"/>
                </a:solidFill>
              </a:rPr>
              <a:t>Forum des associations</a:t>
            </a:r>
          </a:p>
          <a:p>
            <a:pPr algn="just">
              <a:buNone/>
            </a:pPr>
            <a:endParaRPr lang="fr-FR" sz="1100" dirty="0"/>
          </a:p>
          <a:p>
            <a:pPr algn="just">
              <a:buNone/>
            </a:pPr>
            <a:r>
              <a:rPr lang="fr-FR" sz="1100" dirty="0"/>
              <a:t>Ce moment convivial permettra à chacun de découvrir la richesse et la diversité de notre tissu associatif. Sports, loisirs, nature, modélisme, pêche, chasse, pétanque, moto trial, VTT… les associations frontenacaises seront présentes pour faire connaître leurs activités, répondre à vos questions et enregistrer les inscriptions pour la nouvelle saison.</a:t>
            </a:r>
          </a:p>
          <a:p>
            <a:pPr algn="just">
              <a:buNone/>
            </a:pPr>
            <a:endParaRPr lang="fr-FR" sz="1100" dirty="0"/>
          </a:p>
          <a:p>
            <a:pPr algn="just">
              <a:buNone/>
            </a:pPr>
            <a:r>
              <a:rPr lang="fr-FR" sz="1100" dirty="0"/>
              <a:t>Que vous soyez à la recherche d'une activité pour vous-même ou pour vos enfants, ou tout simplement curieux de rencontrer les bénévoles qui font vivre notre commune, ce forum est l'occasion idéale de partager un moment d'échange et de convivialité.</a:t>
            </a:r>
          </a:p>
          <a:p>
            <a:pPr algn="just">
              <a:buNone/>
            </a:pPr>
            <a:endParaRPr lang="fr-FR" sz="1100" dirty="0"/>
          </a:p>
          <a:p>
            <a:pPr algn="ctr">
              <a:buNone/>
            </a:pPr>
            <a:r>
              <a:rPr lang="fr-FR" sz="1100" b="1" dirty="0"/>
              <a:t>Venez nombreux soutenir </a:t>
            </a:r>
          </a:p>
          <a:p>
            <a:pPr algn="ctr">
              <a:buNone/>
            </a:pPr>
            <a:r>
              <a:rPr lang="fr-FR" sz="1100" b="1" dirty="0"/>
              <a:t>la vie associative de Frontenac !</a:t>
            </a:r>
            <a:endParaRPr lang="fr-FR" sz="1100" dirty="0"/>
          </a:p>
        </p:txBody>
      </p:sp>
      <p:sp>
        <p:nvSpPr>
          <p:cNvPr id="14" name="ZoneTexte 13">
            <a:extLst>
              <a:ext uri="{FF2B5EF4-FFF2-40B4-BE49-F238E27FC236}">
                <a16:creationId xmlns:a16="http://schemas.microsoft.com/office/drawing/2014/main" id="{A075523F-EB2D-754E-2CF0-4BD9C02C47ED}"/>
              </a:ext>
            </a:extLst>
          </p:cNvPr>
          <p:cNvSpPr txBox="1"/>
          <p:nvPr/>
        </p:nvSpPr>
        <p:spPr>
          <a:xfrm>
            <a:off x="0" y="1359797"/>
            <a:ext cx="6857999" cy="400110"/>
          </a:xfrm>
          <a:prstGeom prst="rect">
            <a:avLst/>
          </a:prstGeom>
          <a:noFill/>
        </p:spPr>
        <p:txBody>
          <a:bodyPr wrap="square" rtlCol="0">
            <a:spAutoFit/>
          </a:bodyPr>
          <a:lstStyle/>
          <a:p>
            <a:pPr algn="ctr"/>
            <a:r>
              <a:rPr lang="fr-FR" sz="2000" b="1" dirty="0"/>
              <a:t>Le 13 septembre, deux rendez-vous à ne pas manquer </a:t>
            </a:r>
            <a:r>
              <a:rPr lang="fr-FR" sz="2000" dirty="0"/>
              <a:t>!</a:t>
            </a:r>
          </a:p>
        </p:txBody>
      </p:sp>
    </p:spTree>
    <p:extLst>
      <p:ext uri="{BB962C8B-B14F-4D97-AF65-F5344CB8AC3E}">
        <p14:creationId xmlns:p14="http://schemas.microsoft.com/office/powerpoint/2010/main" val="35753978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Image 33">
            <a:extLst>
              <a:ext uri="{FF2B5EF4-FFF2-40B4-BE49-F238E27FC236}">
                <a16:creationId xmlns:a16="http://schemas.microsoft.com/office/drawing/2014/main" id="{14AFA48E-2E36-1431-CC4F-BB99E8194819}"/>
              </a:ext>
            </a:extLst>
          </p:cNvPr>
          <p:cNvPicPr>
            <a:picLocks noChangeAspect="1"/>
          </p:cNvPicPr>
          <p:nvPr/>
        </p:nvPicPr>
        <p:blipFill>
          <a:blip r:embed="rId2"/>
          <a:stretch>
            <a:fillRect/>
          </a:stretch>
        </p:blipFill>
        <p:spPr>
          <a:xfrm>
            <a:off x="515913" y="5437334"/>
            <a:ext cx="5826173" cy="4055979"/>
          </a:xfrm>
          <a:prstGeom prst="rect">
            <a:avLst/>
          </a:prstGeom>
        </p:spPr>
      </p:pic>
      <p:pic>
        <p:nvPicPr>
          <p:cNvPr id="13" name="Image 12">
            <a:extLst>
              <a:ext uri="{FF2B5EF4-FFF2-40B4-BE49-F238E27FC236}">
                <a16:creationId xmlns:a16="http://schemas.microsoft.com/office/drawing/2014/main" id="{E2DC1658-D0CE-043B-8FA1-A2B0F4BF28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577" y="1508699"/>
            <a:ext cx="2553340" cy="3605421"/>
          </a:xfrm>
          <a:prstGeom prst="rect">
            <a:avLst/>
          </a:prstGeom>
        </p:spPr>
      </p:pic>
      <p:sp>
        <p:nvSpPr>
          <p:cNvPr id="3" name="Rectangle 2">
            <a:extLst>
              <a:ext uri="{FF2B5EF4-FFF2-40B4-BE49-F238E27FC236}">
                <a16:creationId xmlns:a16="http://schemas.microsoft.com/office/drawing/2014/main" id="{1ACDA3CF-0761-F488-2299-6C98E35358CF}"/>
              </a:ext>
            </a:extLst>
          </p:cNvPr>
          <p:cNvSpPr/>
          <p:nvPr/>
        </p:nvSpPr>
        <p:spPr>
          <a:xfrm>
            <a:off x="0" y="0"/>
            <a:ext cx="6858000" cy="1250288"/>
          </a:xfrm>
          <a:prstGeom prst="rect">
            <a:avLst/>
          </a:prstGeom>
          <a:solidFill>
            <a:srgbClr val="F9B1EF"/>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t>
            </a:r>
            <a:r>
              <a:rPr lang="fr-FR" sz="3000" b="1" i="1" dirty="0">
                <a:solidFill>
                  <a:schemeClr val="bg1"/>
                </a:solidFill>
              </a:rPr>
              <a:t>     A VOS AGENDAS !!</a:t>
            </a:r>
          </a:p>
        </p:txBody>
      </p:sp>
      <p:sp>
        <p:nvSpPr>
          <p:cNvPr id="5" name="Rectangle 4">
            <a:extLst>
              <a:ext uri="{FF2B5EF4-FFF2-40B4-BE49-F238E27FC236}">
                <a16:creationId xmlns:a16="http://schemas.microsoft.com/office/drawing/2014/main" id="{6CFE3A6C-DD4E-A6FE-5842-4FA4B9193271}"/>
              </a:ext>
            </a:extLst>
          </p:cNvPr>
          <p:cNvSpPr/>
          <p:nvPr/>
        </p:nvSpPr>
        <p:spPr>
          <a:xfrm>
            <a:off x="0" y="9568531"/>
            <a:ext cx="6858000" cy="337469"/>
          </a:xfrm>
          <a:prstGeom prst="rect">
            <a:avLst/>
          </a:prstGeom>
          <a:solidFill>
            <a:srgbClr val="F9B1EF"/>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sp>
        <p:nvSpPr>
          <p:cNvPr id="12" name="ZoneTexte 11">
            <a:extLst>
              <a:ext uri="{FF2B5EF4-FFF2-40B4-BE49-F238E27FC236}">
                <a16:creationId xmlns:a16="http://schemas.microsoft.com/office/drawing/2014/main" id="{1F0208FC-0B50-E7C5-612C-593B562CE19A}"/>
              </a:ext>
            </a:extLst>
          </p:cNvPr>
          <p:cNvSpPr txBox="1"/>
          <p:nvPr/>
        </p:nvSpPr>
        <p:spPr>
          <a:xfrm>
            <a:off x="3537579" y="2672056"/>
            <a:ext cx="2758055" cy="2231380"/>
          </a:xfrm>
          <a:prstGeom prst="rect">
            <a:avLst/>
          </a:prstGeom>
          <a:noFill/>
        </p:spPr>
        <p:txBody>
          <a:bodyPr wrap="square" rtlCol="0">
            <a:spAutoFit/>
          </a:bodyPr>
          <a:lstStyle/>
          <a:p>
            <a:pPr algn="just"/>
            <a:r>
              <a:rPr lang="fr-FR" sz="1100" dirty="0"/>
              <a:t>La commune de Frontenac vous invite à participer à plusieurs visites commentées et animations pour découvrir l’histoire, le patrimoine et les savoir-faire de notre territoire.</a:t>
            </a:r>
          </a:p>
          <a:p>
            <a:pPr algn="just"/>
            <a:endParaRPr lang="fr-FR" sz="1100" dirty="0"/>
          </a:p>
          <a:p>
            <a:pPr algn="just"/>
            <a:r>
              <a:rPr lang="fr-FR" sz="1100" b="1" dirty="0"/>
              <a:t>La lecture nocturne à la Commanderie de </a:t>
            </a:r>
            <a:r>
              <a:rPr lang="fr-FR" sz="1100" b="1" dirty="0" err="1"/>
              <a:t>Sallebruneau</a:t>
            </a:r>
            <a:r>
              <a:rPr lang="fr-FR" sz="1100" b="1" dirty="0"/>
              <a:t> sera suivie d’un apéritif convivial.</a:t>
            </a:r>
          </a:p>
          <a:p>
            <a:endParaRPr lang="fr-FR" sz="1200" dirty="0"/>
          </a:p>
          <a:p>
            <a:pPr algn="ctr"/>
            <a:r>
              <a:rPr lang="fr-FR" sz="1400" b="1" dirty="0">
                <a:solidFill>
                  <a:srgbClr val="FF0000"/>
                </a:solidFill>
              </a:rPr>
              <a:t>Nous vous attendons nombreux !</a:t>
            </a:r>
            <a:endParaRPr lang="fr-FR" sz="1400" dirty="0">
              <a:solidFill>
                <a:srgbClr val="FF0000"/>
              </a:solidFill>
            </a:endParaRPr>
          </a:p>
          <a:p>
            <a:pPr algn="just"/>
            <a:endParaRPr lang="fr-FR" sz="1400" dirty="0">
              <a:solidFill>
                <a:srgbClr val="FF0000"/>
              </a:solidFill>
            </a:endParaRPr>
          </a:p>
        </p:txBody>
      </p:sp>
      <p:sp>
        <p:nvSpPr>
          <p:cNvPr id="17" name="ZoneTexte 16">
            <a:extLst>
              <a:ext uri="{FF2B5EF4-FFF2-40B4-BE49-F238E27FC236}">
                <a16:creationId xmlns:a16="http://schemas.microsoft.com/office/drawing/2014/main" id="{1EF5D63F-280E-753E-1BB4-49C018ED4EC3}"/>
              </a:ext>
            </a:extLst>
          </p:cNvPr>
          <p:cNvSpPr txBox="1"/>
          <p:nvPr/>
        </p:nvSpPr>
        <p:spPr>
          <a:xfrm>
            <a:off x="2156346" y="1459411"/>
            <a:ext cx="4307077" cy="938719"/>
          </a:xfrm>
          <a:prstGeom prst="rect">
            <a:avLst/>
          </a:prstGeom>
          <a:noFill/>
        </p:spPr>
        <p:txBody>
          <a:bodyPr wrap="square">
            <a:spAutoFit/>
          </a:bodyPr>
          <a:lstStyle/>
          <a:p>
            <a:pPr>
              <a:buNone/>
            </a:pPr>
            <a:r>
              <a:rPr lang="fr-FR" sz="2000" b="1" dirty="0"/>
              <a:t>Journées européennes du patrimoine</a:t>
            </a:r>
          </a:p>
          <a:p>
            <a:pPr>
              <a:buNone/>
            </a:pPr>
            <a:endParaRPr lang="fr-FR" b="1" dirty="0"/>
          </a:p>
          <a:p>
            <a:pPr algn="r">
              <a:buNone/>
            </a:pPr>
            <a:r>
              <a:rPr lang="fr-FR" sz="1600" b="1" dirty="0"/>
              <a:t>              </a:t>
            </a:r>
            <a:r>
              <a:rPr lang="fr-FR" sz="1400" b="1" dirty="0"/>
              <a:t>Samedi 19 et dimanche 20 septembre 2026</a:t>
            </a:r>
            <a:endParaRPr lang="fr-FR" sz="1400" dirty="0"/>
          </a:p>
        </p:txBody>
      </p:sp>
      <p:sp>
        <p:nvSpPr>
          <p:cNvPr id="18" name="ZoneTexte 17">
            <a:extLst>
              <a:ext uri="{FF2B5EF4-FFF2-40B4-BE49-F238E27FC236}">
                <a16:creationId xmlns:a16="http://schemas.microsoft.com/office/drawing/2014/main" id="{51D51132-3170-3B8F-CAA6-E28C80A8124C}"/>
              </a:ext>
            </a:extLst>
          </p:cNvPr>
          <p:cNvSpPr txBox="1"/>
          <p:nvPr/>
        </p:nvSpPr>
        <p:spPr>
          <a:xfrm>
            <a:off x="394575" y="5609229"/>
            <a:ext cx="6068848" cy="3712191"/>
          </a:xfrm>
          <a:prstGeom prst="rect">
            <a:avLst/>
          </a:prstGeom>
          <a:noFill/>
        </p:spPr>
        <p:txBody>
          <a:bodyPr wrap="square" rtlCol="0">
            <a:spAutoFit/>
          </a:bodyPr>
          <a:lstStyle/>
          <a:p>
            <a:endParaRPr lang="fr-FR" dirty="0"/>
          </a:p>
        </p:txBody>
      </p:sp>
      <p:sp>
        <p:nvSpPr>
          <p:cNvPr id="26" name="ZoneTexte 25">
            <a:extLst>
              <a:ext uri="{FF2B5EF4-FFF2-40B4-BE49-F238E27FC236}">
                <a16:creationId xmlns:a16="http://schemas.microsoft.com/office/drawing/2014/main" id="{EA5F8506-D251-BDBC-280A-81502B38AE1E}"/>
              </a:ext>
            </a:extLst>
          </p:cNvPr>
          <p:cNvSpPr txBox="1"/>
          <p:nvPr/>
        </p:nvSpPr>
        <p:spPr>
          <a:xfrm>
            <a:off x="2786951" y="5163408"/>
            <a:ext cx="2238838" cy="384721"/>
          </a:xfrm>
          <a:prstGeom prst="rect">
            <a:avLst/>
          </a:prstGeom>
          <a:noFill/>
        </p:spPr>
        <p:txBody>
          <a:bodyPr wrap="square">
            <a:spAutoFit/>
          </a:bodyPr>
          <a:lstStyle/>
          <a:p>
            <a:pPr>
              <a:buNone/>
            </a:pPr>
            <a:r>
              <a:rPr lang="fr-FR" b="1" dirty="0">
                <a:solidFill>
                  <a:srgbClr val="5A50DE"/>
                </a:solidFill>
              </a:rPr>
              <a:t>PROGRAMME</a:t>
            </a:r>
            <a:endParaRPr lang="fr-FR" dirty="0">
              <a:solidFill>
                <a:srgbClr val="5A50DE"/>
              </a:solidFill>
            </a:endParaRPr>
          </a:p>
        </p:txBody>
      </p:sp>
    </p:spTree>
    <p:extLst>
      <p:ext uri="{BB962C8B-B14F-4D97-AF65-F5344CB8AC3E}">
        <p14:creationId xmlns:p14="http://schemas.microsoft.com/office/powerpoint/2010/main" val="21198387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A9818-0F6D-4F35-C394-FC5979390C5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C94451D-EBC9-8E80-B938-D0AFE604EC9E}"/>
              </a:ext>
            </a:extLst>
          </p:cNvPr>
          <p:cNvSpPr/>
          <p:nvPr/>
        </p:nvSpPr>
        <p:spPr>
          <a:xfrm>
            <a:off x="0" y="0"/>
            <a:ext cx="6858000" cy="1250288"/>
          </a:xfrm>
          <a:prstGeom prst="rect">
            <a:avLst/>
          </a:prstGeom>
          <a:solidFill>
            <a:srgbClr val="F9B1EF"/>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t>
            </a:r>
            <a:r>
              <a:rPr lang="fr-FR" sz="3000" b="1" i="1" dirty="0">
                <a:solidFill>
                  <a:schemeClr val="bg1"/>
                </a:solidFill>
              </a:rPr>
              <a:t>     A VOS AGENDAS !!</a:t>
            </a:r>
          </a:p>
        </p:txBody>
      </p:sp>
      <p:sp>
        <p:nvSpPr>
          <p:cNvPr id="5" name="Rectangle 4">
            <a:extLst>
              <a:ext uri="{FF2B5EF4-FFF2-40B4-BE49-F238E27FC236}">
                <a16:creationId xmlns:a16="http://schemas.microsoft.com/office/drawing/2014/main" id="{1823690D-8FCB-F705-450D-0DA7F1AAC646}"/>
              </a:ext>
            </a:extLst>
          </p:cNvPr>
          <p:cNvSpPr/>
          <p:nvPr/>
        </p:nvSpPr>
        <p:spPr>
          <a:xfrm>
            <a:off x="0" y="9568531"/>
            <a:ext cx="6858000" cy="337469"/>
          </a:xfrm>
          <a:prstGeom prst="rect">
            <a:avLst/>
          </a:prstGeom>
          <a:solidFill>
            <a:srgbClr val="F9B1EF"/>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pic>
        <p:nvPicPr>
          <p:cNvPr id="8" name="Image 7">
            <a:extLst>
              <a:ext uri="{FF2B5EF4-FFF2-40B4-BE49-F238E27FC236}">
                <a16:creationId xmlns:a16="http://schemas.microsoft.com/office/drawing/2014/main" id="{D7197298-F31B-E902-171F-52B31BE494CC}"/>
              </a:ext>
            </a:extLst>
          </p:cNvPr>
          <p:cNvPicPr>
            <a:picLocks noChangeAspect="1"/>
          </p:cNvPicPr>
          <p:nvPr/>
        </p:nvPicPr>
        <p:blipFill>
          <a:blip r:embed="rId2"/>
          <a:stretch>
            <a:fillRect/>
          </a:stretch>
        </p:blipFill>
        <p:spPr>
          <a:xfrm>
            <a:off x="422077" y="5125975"/>
            <a:ext cx="2969079" cy="4150713"/>
          </a:xfrm>
          <a:prstGeom prst="rect">
            <a:avLst/>
          </a:prstGeom>
        </p:spPr>
      </p:pic>
      <p:pic>
        <p:nvPicPr>
          <p:cNvPr id="10" name="Image 9">
            <a:extLst>
              <a:ext uri="{FF2B5EF4-FFF2-40B4-BE49-F238E27FC236}">
                <a16:creationId xmlns:a16="http://schemas.microsoft.com/office/drawing/2014/main" id="{786AA84A-A9C5-9DD3-388B-2D7202A83428}"/>
              </a:ext>
            </a:extLst>
          </p:cNvPr>
          <p:cNvPicPr>
            <a:picLocks noChangeAspect="1"/>
          </p:cNvPicPr>
          <p:nvPr/>
        </p:nvPicPr>
        <p:blipFill>
          <a:blip r:embed="rId3"/>
          <a:stretch>
            <a:fillRect/>
          </a:stretch>
        </p:blipFill>
        <p:spPr>
          <a:xfrm>
            <a:off x="3595741" y="5125975"/>
            <a:ext cx="2967773" cy="4215372"/>
          </a:xfrm>
          <a:prstGeom prst="rect">
            <a:avLst/>
          </a:prstGeom>
        </p:spPr>
      </p:pic>
      <p:sp>
        <p:nvSpPr>
          <p:cNvPr id="12" name="ZoneTexte 11">
            <a:extLst>
              <a:ext uri="{FF2B5EF4-FFF2-40B4-BE49-F238E27FC236}">
                <a16:creationId xmlns:a16="http://schemas.microsoft.com/office/drawing/2014/main" id="{B7B4F7C6-1D4E-7CAE-5EA0-BBBD65A83F85}"/>
              </a:ext>
            </a:extLst>
          </p:cNvPr>
          <p:cNvSpPr txBox="1"/>
          <p:nvPr/>
        </p:nvSpPr>
        <p:spPr>
          <a:xfrm>
            <a:off x="3465513" y="1979259"/>
            <a:ext cx="3098001" cy="2800767"/>
          </a:xfrm>
          <a:prstGeom prst="rect">
            <a:avLst/>
          </a:prstGeom>
          <a:noFill/>
        </p:spPr>
        <p:txBody>
          <a:bodyPr wrap="square">
            <a:spAutoFit/>
          </a:bodyPr>
          <a:lstStyle/>
          <a:p>
            <a:pPr algn="just">
              <a:buNone/>
            </a:pPr>
            <a:r>
              <a:rPr lang="fr-FR" sz="1100" b="1" dirty="0">
                <a:solidFill>
                  <a:srgbClr val="FF0000"/>
                </a:solidFill>
              </a:rPr>
              <a:t>Une belle soirée organisée par l’Amicale Frontenacaise</a:t>
            </a:r>
          </a:p>
          <a:p>
            <a:pPr algn="just">
              <a:buNone/>
            </a:pPr>
            <a:endParaRPr lang="fr-FR" sz="1100" b="1" dirty="0"/>
          </a:p>
          <a:p>
            <a:pPr algn="just">
              <a:buNone/>
            </a:pPr>
            <a:r>
              <a:rPr lang="fr-FR" sz="1100" dirty="0"/>
              <a:t>L’Amicale Frontenacaise vous donne rendez-vous </a:t>
            </a:r>
            <a:r>
              <a:rPr lang="fr-FR" sz="1100" b="1" dirty="0"/>
              <a:t>samedi 10 octobre à partir de 19 h</a:t>
            </a:r>
            <a:r>
              <a:rPr lang="fr-FR" sz="1100" dirty="0"/>
              <a:t> pour une soirée placée sous le signe de la bonne humeur.</a:t>
            </a:r>
          </a:p>
          <a:p>
            <a:pPr algn="just">
              <a:buNone/>
            </a:pPr>
            <a:endParaRPr lang="fr-FR" sz="1100" dirty="0"/>
          </a:p>
          <a:p>
            <a:pPr algn="just">
              <a:buNone/>
            </a:pPr>
            <a:r>
              <a:rPr lang="fr-FR" sz="1100" b="1" dirty="0"/>
              <a:t>Éric, Valérie et toute leur équipe</a:t>
            </a:r>
            <a:r>
              <a:rPr lang="fr-FR" sz="1100" dirty="0"/>
              <a:t> consacrent beaucoup de temps à l’organisation de cette belle soirée. Grâce à leur énergie, les habitants pourront se retrouver autour d’un bon repas et profiter d’une soirée animée par </a:t>
            </a:r>
            <a:r>
              <a:rPr lang="fr-FR" sz="1100" b="1" dirty="0"/>
              <a:t>DJ Cyril Rod</a:t>
            </a:r>
            <a:r>
              <a:rPr lang="fr-FR" sz="1100" dirty="0"/>
              <a:t>, dans une ambiance festive des années 80, 90 et 2000.</a:t>
            </a:r>
          </a:p>
          <a:p>
            <a:pPr algn="just">
              <a:buNone/>
            </a:pPr>
            <a:endParaRPr lang="fr-FR" sz="1100" dirty="0"/>
          </a:p>
          <a:p>
            <a:pPr algn="just">
              <a:buNone/>
            </a:pPr>
            <a:r>
              <a:rPr lang="fr-FR" sz="1100" b="1" dirty="0"/>
              <a:t>Bravo à toute l’équipe pour cette belle initiative qui contribue à faire vivre notre commune !</a:t>
            </a:r>
            <a:r>
              <a:rPr lang="fr-FR" sz="1100" dirty="0"/>
              <a:t> </a:t>
            </a:r>
          </a:p>
        </p:txBody>
      </p:sp>
      <p:sp>
        <p:nvSpPr>
          <p:cNvPr id="16" name="ZoneTexte 15">
            <a:extLst>
              <a:ext uri="{FF2B5EF4-FFF2-40B4-BE49-F238E27FC236}">
                <a16:creationId xmlns:a16="http://schemas.microsoft.com/office/drawing/2014/main" id="{E14F863A-26ED-A812-EAA0-49CA1DECF63B}"/>
              </a:ext>
            </a:extLst>
          </p:cNvPr>
          <p:cNvSpPr txBox="1"/>
          <p:nvPr/>
        </p:nvSpPr>
        <p:spPr>
          <a:xfrm>
            <a:off x="422076" y="1970230"/>
            <a:ext cx="2852751" cy="2800767"/>
          </a:xfrm>
          <a:prstGeom prst="rect">
            <a:avLst/>
          </a:prstGeom>
          <a:noFill/>
        </p:spPr>
        <p:txBody>
          <a:bodyPr wrap="square">
            <a:spAutoFit/>
          </a:bodyPr>
          <a:lstStyle/>
          <a:p>
            <a:pPr algn="just">
              <a:buNone/>
            </a:pPr>
            <a:r>
              <a:rPr lang="fr-FR" sz="1100" b="1" dirty="0">
                <a:solidFill>
                  <a:srgbClr val="FF0000"/>
                </a:solidFill>
              </a:rPr>
              <a:t>Le Trial des Régions à Frontenac</a:t>
            </a:r>
          </a:p>
          <a:p>
            <a:pPr algn="just"/>
            <a:endParaRPr lang="fr-FR" sz="1100" dirty="0"/>
          </a:p>
          <a:p>
            <a:pPr algn="just"/>
            <a:r>
              <a:rPr lang="fr-FR" sz="1100" dirty="0"/>
              <a:t>Le </a:t>
            </a:r>
            <a:r>
              <a:rPr lang="fr-FR" sz="1100" b="1" dirty="0"/>
              <a:t>dimanche 4 octobre 2026</a:t>
            </a:r>
            <a:r>
              <a:rPr lang="fr-FR" sz="1100" dirty="0"/>
              <a:t>, Frontenac accueillera une étape du </a:t>
            </a:r>
            <a:r>
              <a:rPr lang="fr-FR" sz="1100" b="1" dirty="0"/>
              <a:t>Championnat de France Trial des Régions</a:t>
            </a:r>
            <a:r>
              <a:rPr lang="fr-FR" sz="1100" dirty="0"/>
              <a:t>.</a:t>
            </a:r>
          </a:p>
          <a:p>
            <a:pPr algn="just"/>
            <a:endParaRPr lang="fr-FR" sz="1100" dirty="0"/>
          </a:p>
          <a:p>
            <a:pPr algn="just"/>
            <a:r>
              <a:rPr lang="fr-FR" sz="1100" dirty="0"/>
              <a:t>Un beau rendez-vous sportif qui permettra aux amateurs de trial de découvrir notre commune et ses chemins, dans un </a:t>
            </a:r>
            <a:r>
              <a:rPr lang="fr-FR" sz="1100" b="1" dirty="0"/>
              <a:t>cadre naturel exceptionnel</a:t>
            </a:r>
            <a:r>
              <a:rPr lang="fr-FR" sz="1100" dirty="0"/>
              <a:t>.</a:t>
            </a:r>
          </a:p>
          <a:p>
            <a:pPr algn="just"/>
            <a:r>
              <a:rPr lang="fr-FR" sz="1100" dirty="0"/>
              <a:t>Les organisateurs, les bénévoles et toutes les personnes qui œuvrent à la préparation de cet événement vous promettent un spectacle impressionnant et une belle journée sportive !</a:t>
            </a:r>
          </a:p>
          <a:p>
            <a:pPr algn="just"/>
            <a:endParaRPr lang="fr-FR" sz="1100" dirty="0"/>
          </a:p>
          <a:p>
            <a:pPr algn="just"/>
            <a:r>
              <a:rPr lang="fr-FR" sz="1100" b="1" dirty="0"/>
              <a:t>Venez nombreux encourager les pilotes !</a:t>
            </a:r>
            <a:endParaRPr lang="fr-FR" sz="1100" dirty="0"/>
          </a:p>
        </p:txBody>
      </p:sp>
      <p:sp>
        <p:nvSpPr>
          <p:cNvPr id="18" name="ZoneTexte 17">
            <a:extLst>
              <a:ext uri="{FF2B5EF4-FFF2-40B4-BE49-F238E27FC236}">
                <a16:creationId xmlns:a16="http://schemas.microsoft.com/office/drawing/2014/main" id="{7EB7277E-6196-E80C-4661-827F26E909EE}"/>
              </a:ext>
            </a:extLst>
          </p:cNvPr>
          <p:cNvSpPr txBox="1"/>
          <p:nvPr/>
        </p:nvSpPr>
        <p:spPr>
          <a:xfrm>
            <a:off x="0" y="1359797"/>
            <a:ext cx="6857999" cy="400110"/>
          </a:xfrm>
          <a:prstGeom prst="rect">
            <a:avLst/>
          </a:prstGeom>
          <a:noFill/>
        </p:spPr>
        <p:txBody>
          <a:bodyPr wrap="square" rtlCol="0">
            <a:spAutoFit/>
          </a:bodyPr>
          <a:lstStyle/>
          <a:p>
            <a:pPr algn="ctr"/>
            <a:r>
              <a:rPr lang="fr-FR" sz="2000" b="1" dirty="0"/>
              <a:t>Sport, fête et solidarité pour ce mois d’octobre !</a:t>
            </a:r>
          </a:p>
        </p:txBody>
      </p:sp>
    </p:spTree>
    <p:extLst>
      <p:ext uri="{BB962C8B-B14F-4D97-AF65-F5344CB8AC3E}">
        <p14:creationId xmlns:p14="http://schemas.microsoft.com/office/powerpoint/2010/main" val="22227569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3D642A7-C769-35B3-0522-6A4503A94C56}"/>
              </a:ext>
            </a:extLst>
          </p:cNvPr>
          <p:cNvSpPr/>
          <p:nvPr/>
        </p:nvSpPr>
        <p:spPr>
          <a:xfrm>
            <a:off x="0" y="0"/>
            <a:ext cx="6858000" cy="1250288"/>
          </a:xfrm>
          <a:prstGeom prst="rect">
            <a:avLst/>
          </a:prstGeom>
          <a:solidFill>
            <a:srgbClr val="F9B1EF"/>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t>
            </a:r>
            <a:r>
              <a:rPr lang="fr-FR" sz="3000" b="1" i="1" dirty="0">
                <a:solidFill>
                  <a:schemeClr val="bg1"/>
                </a:solidFill>
              </a:rPr>
              <a:t>     A VOS AGENDAS !!</a:t>
            </a:r>
          </a:p>
        </p:txBody>
      </p:sp>
      <p:sp>
        <p:nvSpPr>
          <p:cNvPr id="7" name="Rectangle 6">
            <a:extLst>
              <a:ext uri="{FF2B5EF4-FFF2-40B4-BE49-F238E27FC236}">
                <a16:creationId xmlns:a16="http://schemas.microsoft.com/office/drawing/2014/main" id="{5E9028CD-CDD3-8323-2FA1-9A1713E49C44}"/>
              </a:ext>
            </a:extLst>
          </p:cNvPr>
          <p:cNvSpPr/>
          <p:nvPr/>
        </p:nvSpPr>
        <p:spPr>
          <a:xfrm>
            <a:off x="0" y="9568531"/>
            <a:ext cx="6858000" cy="337469"/>
          </a:xfrm>
          <a:prstGeom prst="rect">
            <a:avLst/>
          </a:prstGeom>
          <a:solidFill>
            <a:srgbClr val="F9B1EF"/>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pic>
        <p:nvPicPr>
          <p:cNvPr id="3074" name="Picture 2">
            <a:extLst>
              <a:ext uri="{FF2B5EF4-FFF2-40B4-BE49-F238E27FC236}">
                <a16:creationId xmlns:a16="http://schemas.microsoft.com/office/drawing/2014/main" id="{919FBF30-9163-651C-A3DF-E0B834131B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0010" y="1679699"/>
            <a:ext cx="4594085" cy="6898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3">
            <a:extLst>
              <a:ext uri="{FF2B5EF4-FFF2-40B4-BE49-F238E27FC236}">
                <a16:creationId xmlns:a16="http://schemas.microsoft.com/office/drawing/2014/main" id="{8F058A8C-96E4-C04A-849B-C226CFDE44B1}"/>
              </a:ext>
            </a:extLst>
          </p:cNvPr>
          <p:cNvPicPr>
            <a:picLocks noChangeAspect="1"/>
          </p:cNvPicPr>
          <p:nvPr/>
        </p:nvPicPr>
        <p:blipFill>
          <a:blip r:embed="rId3"/>
          <a:stretch>
            <a:fillRect/>
          </a:stretch>
        </p:blipFill>
        <p:spPr>
          <a:xfrm>
            <a:off x="2647831" y="1326861"/>
            <a:ext cx="1705213" cy="276264"/>
          </a:xfrm>
          <a:prstGeom prst="rect">
            <a:avLst/>
          </a:prstGeom>
        </p:spPr>
      </p:pic>
      <p:sp>
        <p:nvSpPr>
          <p:cNvPr id="8" name="ZoneTexte 7">
            <a:extLst>
              <a:ext uri="{FF2B5EF4-FFF2-40B4-BE49-F238E27FC236}">
                <a16:creationId xmlns:a16="http://schemas.microsoft.com/office/drawing/2014/main" id="{AEA4CF0D-9553-92F2-C2F4-6D0E86A54162}"/>
              </a:ext>
            </a:extLst>
          </p:cNvPr>
          <p:cNvSpPr txBox="1"/>
          <p:nvPr/>
        </p:nvSpPr>
        <p:spPr>
          <a:xfrm>
            <a:off x="220656" y="8992475"/>
            <a:ext cx="6637343" cy="384721"/>
          </a:xfrm>
          <a:prstGeom prst="rect">
            <a:avLst/>
          </a:prstGeom>
          <a:noFill/>
        </p:spPr>
        <p:txBody>
          <a:bodyPr wrap="square" rtlCol="0">
            <a:spAutoFit/>
          </a:bodyPr>
          <a:lstStyle/>
          <a:p>
            <a:r>
              <a:rPr lang="fr-FR" sz="1600" b="1" i="1" dirty="0">
                <a:solidFill>
                  <a:srgbClr val="FF6699"/>
                </a:solidFill>
              </a:rPr>
              <a:t>Inscription via le QR code </a:t>
            </a:r>
            <a:r>
              <a:rPr lang="fr-FR" b="1" i="1" dirty="0">
                <a:solidFill>
                  <a:srgbClr val="FF6699"/>
                </a:solidFill>
                <a:sym typeface="Wingdings 2" panose="05020102010507070707" pitchFamily="18" charset="2"/>
              </a:rPr>
              <a:t>    repas	        marche</a:t>
            </a:r>
            <a:endParaRPr lang="fr-FR" b="1" i="1" dirty="0">
              <a:solidFill>
                <a:srgbClr val="FF6699"/>
              </a:solidFill>
            </a:endParaRPr>
          </a:p>
        </p:txBody>
      </p:sp>
      <p:sp>
        <p:nvSpPr>
          <p:cNvPr id="2" name="Rectangle 1">
            <a:extLst>
              <a:ext uri="{FF2B5EF4-FFF2-40B4-BE49-F238E27FC236}">
                <a16:creationId xmlns:a16="http://schemas.microsoft.com/office/drawing/2014/main" id="{EEC04282-D950-067A-D06B-08FB6C18FE60}"/>
              </a:ext>
            </a:extLst>
          </p:cNvPr>
          <p:cNvSpPr/>
          <p:nvPr/>
        </p:nvSpPr>
        <p:spPr>
          <a:xfrm>
            <a:off x="1263276" y="8156788"/>
            <a:ext cx="1111027" cy="1809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EF1870FE-CEF8-F0A9-621B-F4561697955F}"/>
              </a:ext>
            </a:extLst>
          </p:cNvPr>
          <p:cNvSpPr/>
          <p:nvPr/>
        </p:nvSpPr>
        <p:spPr>
          <a:xfrm>
            <a:off x="2279379" y="8127492"/>
            <a:ext cx="278190" cy="30328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C3F35166-671B-D8A1-0DCC-305C1A34993C}"/>
              </a:ext>
            </a:extLst>
          </p:cNvPr>
          <p:cNvSpPr/>
          <p:nvPr/>
        </p:nvSpPr>
        <p:spPr>
          <a:xfrm>
            <a:off x="4213949" y="8156787"/>
            <a:ext cx="201297" cy="2709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1" name="Image 10">
            <a:extLst>
              <a:ext uri="{FF2B5EF4-FFF2-40B4-BE49-F238E27FC236}">
                <a16:creationId xmlns:a16="http://schemas.microsoft.com/office/drawing/2014/main" id="{EB50C75D-CC23-DED4-5370-CA0634926F73}"/>
              </a:ext>
            </a:extLst>
          </p:cNvPr>
          <p:cNvPicPr>
            <a:picLocks noChangeAspect="1"/>
          </p:cNvPicPr>
          <p:nvPr/>
        </p:nvPicPr>
        <p:blipFill>
          <a:blip r:embed="rId4"/>
          <a:stretch>
            <a:fillRect/>
          </a:stretch>
        </p:blipFill>
        <p:spPr>
          <a:xfrm>
            <a:off x="3573925" y="8705183"/>
            <a:ext cx="847835" cy="835781"/>
          </a:xfrm>
          <a:prstGeom prst="rect">
            <a:avLst/>
          </a:prstGeom>
        </p:spPr>
      </p:pic>
      <p:pic>
        <p:nvPicPr>
          <p:cNvPr id="14" name="Image 13">
            <a:extLst>
              <a:ext uri="{FF2B5EF4-FFF2-40B4-BE49-F238E27FC236}">
                <a16:creationId xmlns:a16="http://schemas.microsoft.com/office/drawing/2014/main" id="{A0F9A00B-EA23-459B-9389-0B48C06D298C}"/>
              </a:ext>
            </a:extLst>
          </p:cNvPr>
          <p:cNvPicPr>
            <a:picLocks noChangeAspect="1"/>
          </p:cNvPicPr>
          <p:nvPr/>
        </p:nvPicPr>
        <p:blipFill>
          <a:blip r:embed="rId5"/>
          <a:stretch>
            <a:fillRect/>
          </a:stretch>
        </p:blipFill>
        <p:spPr>
          <a:xfrm>
            <a:off x="5699613" y="8705184"/>
            <a:ext cx="835781" cy="835781"/>
          </a:xfrm>
          <a:prstGeom prst="rect">
            <a:avLst/>
          </a:prstGeom>
        </p:spPr>
      </p:pic>
    </p:spTree>
    <p:extLst>
      <p:ext uri="{BB962C8B-B14F-4D97-AF65-F5344CB8AC3E}">
        <p14:creationId xmlns:p14="http://schemas.microsoft.com/office/powerpoint/2010/main" val="3609135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BB494-6140-E58B-4BB8-46F20613AD1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438401E-7236-4822-5541-8063989B1097}"/>
              </a:ext>
            </a:extLst>
          </p:cNvPr>
          <p:cNvSpPr/>
          <p:nvPr/>
        </p:nvSpPr>
        <p:spPr>
          <a:xfrm>
            <a:off x="0" y="0"/>
            <a:ext cx="6858000" cy="1250288"/>
          </a:xfrm>
          <a:prstGeom prst="rect">
            <a:avLst/>
          </a:prstGeom>
          <a:solidFill>
            <a:srgbClr val="F9B1EF"/>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t>
            </a:r>
            <a:r>
              <a:rPr lang="fr-FR" sz="3000" b="1" i="1" dirty="0">
                <a:solidFill>
                  <a:schemeClr val="bg1"/>
                </a:solidFill>
              </a:rPr>
              <a:t>     A VOS AGENDAS !!</a:t>
            </a:r>
          </a:p>
        </p:txBody>
      </p:sp>
      <p:sp>
        <p:nvSpPr>
          <p:cNvPr id="7" name="Rectangle 6">
            <a:extLst>
              <a:ext uri="{FF2B5EF4-FFF2-40B4-BE49-F238E27FC236}">
                <a16:creationId xmlns:a16="http://schemas.microsoft.com/office/drawing/2014/main" id="{58D6DD7F-C09A-296F-8FD5-909B7D39A8B9}"/>
              </a:ext>
            </a:extLst>
          </p:cNvPr>
          <p:cNvSpPr/>
          <p:nvPr/>
        </p:nvSpPr>
        <p:spPr>
          <a:xfrm>
            <a:off x="0" y="9568531"/>
            <a:ext cx="6858000" cy="337469"/>
          </a:xfrm>
          <a:prstGeom prst="rect">
            <a:avLst/>
          </a:prstGeom>
          <a:solidFill>
            <a:srgbClr val="F9B1EF"/>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pic>
        <p:nvPicPr>
          <p:cNvPr id="4" name="Image 3">
            <a:extLst>
              <a:ext uri="{FF2B5EF4-FFF2-40B4-BE49-F238E27FC236}">
                <a16:creationId xmlns:a16="http://schemas.microsoft.com/office/drawing/2014/main" id="{6C29D78B-9306-493E-5A9C-F1CACC9BA794}"/>
              </a:ext>
            </a:extLst>
          </p:cNvPr>
          <p:cNvPicPr>
            <a:picLocks noChangeAspect="1"/>
          </p:cNvPicPr>
          <p:nvPr/>
        </p:nvPicPr>
        <p:blipFill>
          <a:blip r:embed="rId2"/>
          <a:stretch>
            <a:fillRect/>
          </a:stretch>
        </p:blipFill>
        <p:spPr>
          <a:xfrm>
            <a:off x="349456" y="2751835"/>
            <a:ext cx="3676635" cy="5658689"/>
          </a:xfrm>
          <a:prstGeom prst="rect">
            <a:avLst/>
          </a:prstGeom>
        </p:spPr>
      </p:pic>
      <p:sp>
        <p:nvSpPr>
          <p:cNvPr id="3" name="ZoneTexte 2">
            <a:extLst>
              <a:ext uri="{FF2B5EF4-FFF2-40B4-BE49-F238E27FC236}">
                <a16:creationId xmlns:a16="http://schemas.microsoft.com/office/drawing/2014/main" id="{371C8BD3-F584-42F4-8129-E86FE9D6578B}"/>
              </a:ext>
            </a:extLst>
          </p:cNvPr>
          <p:cNvSpPr txBox="1"/>
          <p:nvPr/>
        </p:nvSpPr>
        <p:spPr>
          <a:xfrm>
            <a:off x="375313" y="2041939"/>
            <a:ext cx="5998192" cy="938719"/>
          </a:xfrm>
          <a:prstGeom prst="rect">
            <a:avLst/>
          </a:prstGeom>
          <a:noFill/>
        </p:spPr>
        <p:txBody>
          <a:bodyPr wrap="square">
            <a:spAutoFit/>
          </a:bodyPr>
          <a:lstStyle/>
          <a:p>
            <a:pPr algn="just"/>
            <a:r>
              <a:rPr lang="fr-FR" sz="1100" dirty="0">
                <a:solidFill>
                  <a:srgbClr val="000000"/>
                </a:solidFill>
                <a:effectLst/>
                <a:latin typeface="Arial" panose="020B0604020202020204" pitchFamily="34" charset="0"/>
                <a:ea typeface="Times New Roman" panose="02020603050405020304" pitchFamily="18" charset="0"/>
                <a:cs typeface="Aptos" panose="020B0004020202020204" pitchFamily="34" charset="0"/>
              </a:rPr>
              <a:t>Créée en 2007 à Saint-Hilaire-du-Bois, petit village de l'Entre-deux-mers où se situe son siège social, </a:t>
            </a:r>
            <a:r>
              <a:rPr lang="fr-FR" sz="1100" dirty="0">
                <a:solidFill>
                  <a:srgbClr val="000000"/>
                </a:solidFill>
                <a:effectLst/>
                <a:latin typeface="Arial" panose="020B0604020202020204" pitchFamily="34" charset="0"/>
                <a:ea typeface="Calibri" panose="020F0502020204030204" pitchFamily="34" charset="0"/>
                <a:cs typeface="Aptos" panose="020B0004020202020204" pitchFamily="34" charset="0"/>
              </a:rPr>
              <a:t>l</a:t>
            </a:r>
            <a:r>
              <a:rPr lang="fr-FR" sz="1100" dirty="0">
                <a:solidFill>
                  <a:srgbClr val="000000"/>
                </a:solidFill>
                <a:latin typeface="Arial" panose="020B0604020202020204" pitchFamily="34" charset="0"/>
                <a:ea typeface="Calibri" panose="020F0502020204030204" pitchFamily="34" charset="0"/>
                <a:cs typeface="Aptos" panose="020B0004020202020204" pitchFamily="34" charset="0"/>
              </a:rPr>
              <a:t>a chorale " Florilège Musical " est composée de 25 membres de tous âges qui aiment se retrouver pour partager l'amour du chant. </a:t>
            </a:r>
          </a:p>
          <a:p>
            <a:pPr algn="just"/>
            <a:endParaRPr lang="fr-FR" sz="1100" dirty="0">
              <a:solidFill>
                <a:srgbClr val="000000"/>
              </a:solidFill>
              <a:latin typeface="Arial" panose="020B0604020202020204" pitchFamily="34" charset="0"/>
              <a:ea typeface="Calibri" panose="020F0502020204030204" pitchFamily="34" charset="0"/>
              <a:cs typeface="Aptos" panose="020B0004020202020204" pitchFamily="34" charset="0"/>
            </a:endParaRPr>
          </a:p>
          <a:p>
            <a:pPr algn="just">
              <a:buNone/>
            </a:pPr>
            <a:endParaRPr lang="fr-FR" sz="1100" dirty="0">
              <a:effectLst/>
              <a:latin typeface="Aptos" panose="020B0004020202020204" pitchFamily="34" charset="0"/>
              <a:ea typeface="Calibri" panose="020F0502020204030204" pitchFamily="34" charset="0"/>
              <a:cs typeface="Aptos" panose="020B0004020202020204" pitchFamily="34" charset="0"/>
            </a:endParaRPr>
          </a:p>
        </p:txBody>
      </p:sp>
      <p:sp>
        <p:nvSpPr>
          <p:cNvPr id="10" name="ZoneTexte 9">
            <a:extLst>
              <a:ext uri="{FF2B5EF4-FFF2-40B4-BE49-F238E27FC236}">
                <a16:creationId xmlns:a16="http://schemas.microsoft.com/office/drawing/2014/main" id="{7CD9006F-8B69-8AF1-BF62-DC145FC9C095}"/>
              </a:ext>
            </a:extLst>
          </p:cNvPr>
          <p:cNvSpPr txBox="1"/>
          <p:nvPr/>
        </p:nvSpPr>
        <p:spPr>
          <a:xfrm>
            <a:off x="150126" y="1510126"/>
            <a:ext cx="6707874" cy="400110"/>
          </a:xfrm>
          <a:prstGeom prst="rect">
            <a:avLst/>
          </a:prstGeom>
          <a:noFill/>
        </p:spPr>
        <p:txBody>
          <a:bodyPr wrap="square">
            <a:spAutoFit/>
          </a:bodyPr>
          <a:lstStyle/>
          <a:p>
            <a:pPr algn="ctr"/>
            <a:r>
              <a:rPr lang="fr-FR" sz="2000" b="1" dirty="0"/>
              <a:t>La chorale « Florilège Musical »</a:t>
            </a:r>
            <a:endParaRPr lang="fr-FR" sz="1100" b="1" i="0" u="none" strike="noStrike" baseline="0" dirty="0"/>
          </a:p>
        </p:txBody>
      </p:sp>
      <p:sp>
        <p:nvSpPr>
          <p:cNvPr id="14" name="ZoneTexte 13">
            <a:extLst>
              <a:ext uri="{FF2B5EF4-FFF2-40B4-BE49-F238E27FC236}">
                <a16:creationId xmlns:a16="http://schemas.microsoft.com/office/drawing/2014/main" id="{8035DE10-1F7A-67EA-CA84-21086729DB8F}"/>
              </a:ext>
            </a:extLst>
          </p:cNvPr>
          <p:cNvSpPr txBox="1"/>
          <p:nvPr/>
        </p:nvSpPr>
        <p:spPr>
          <a:xfrm>
            <a:off x="4271749" y="2646229"/>
            <a:ext cx="2101756" cy="6186309"/>
          </a:xfrm>
          <a:prstGeom prst="rect">
            <a:avLst/>
          </a:prstGeom>
          <a:noFill/>
        </p:spPr>
        <p:txBody>
          <a:bodyPr wrap="square">
            <a:spAutoFit/>
          </a:bodyPr>
          <a:lstStyle/>
          <a:p>
            <a:pPr algn="just">
              <a:buNone/>
            </a:pPr>
            <a:r>
              <a:rPr lang="fr-FR" sz="1100" dirty="0">
                <a:solidFill>
                  <a:srgbClr val="000000"/>
                </a:solidFill>
                <a:latin typeface="Arial" panose="020B0604020202020204" pitchFamily="34" charset="0"/>
                <a:ea typeface="Calibri" panose="020F0502020204030204" pitchFamily="34" charset="0"/>
                <a:cs typeface="Aptos" panose="020B0004020202020204" pitchFamily="34" charset="0"/>
              </a:rPr>
              <a:t>  </a:t>
            </a:r>
            <a:endParaRPr lang="fr-FR" sz="1100" dirty="0">
              <a:latin typeface="Aptos" panose="020B0004020202020204" pitchFamily="34" charset="0"/>
              <a:ea typeface="Calibri" panose="020F0502020204030204" pitchFamily="34" charset="0"/>
              <a:cs typeface="Aptos" panose="020B0004020202020204" pitchFamily="34" charset="0"/>
            </a:endParaRPr>
          </a:p>
          <a:p>
            <a:pPr algn="just"/>
            <a:r>
              <a:rPr lang="fr-FR" sz="1100" dirty="0">
                <a:solidFill>
                  <a:srgbClr val="000000"/>
                </a:solidFill>
                <a:latin typeface="Arial" panose="020B0604020202020204" pitchFamily="34" charset="0"/>
                <a:ea typeface="Calibri" panose="020F0502020204030204" pitchFamily="34" charset="0"/>
                <a:cs typeface="Aptos" panose="020B0004020202020204" pitchFamily="34" charset="0"/>
              </a:rPr>
              <a:t>  Aujourd'hui, le groupe est dirigé avec dynamisme et bienveillance par la Cheffe de chœur Floriane Ortega .</a:t>
            </a:r>
          </a:p>
          <a:p>
            <a:pPr algn="just">
              <a:buNone/>
            </a:pPr>
            <a:endParaRPr lang="fr-FR" sz="1100" dirty="0">
              <a:solidFill>
                <a:srgbClr val="000000"/>
              </a:solidFill>
              <a:latin typeface="Arial" panose="020B0604020202020204" pitchFamily="34" charset="0"/>
              <a:ea typeface="Calibri" panose="020F0502020204030204" pitchFamily="34" charset="0"/>
              <a:cs typeface="Aptos" panose="020B0004020202020204" pitchFamily="34" charset="0"/>
            </a:endParaRPr>
          </a:p>
          <a:p>
            <a:pPr algn="just">
              <a:buNone/>
            </a:pPr>
            <a:r>
              <a:rPr lang="fr-FR" sz="1100" dirty="0">
                <a:solidFill>
                  <a:srgbClr val="000000"/>
                </a:solidFill>
                <a:latin typeface="Arial" panose="020B0604020202020204" pitchFamily="34" charset="0"/>
                <a:ea typeface="Calibri" panose="020F0502020204030204" pitchFamily="34" charset="0"/>
                <a:cs typeface="Aptos" panose="020B0004020202020204" pitchFamily="34" charset="0"/>
              </a:rPr>
              <a:t> </a:t>
            </a:r>
            <a:r>
              <a:rPr lang="fr-FR" sz="1100" dirty="0">
                <a:solidFill>
                  <a:srgbClr val="000000"/>
                </a:solidFill>
                <a:effectLst/>
                <a:latin typeface="Arial" panose="020B0604020202020204" pitchFamily="34" charset="0"/>
                <a:ea typeface="Calibri" panose="020F0502020204030204" pitchFamily="34" charset="0"/>
                <a:cs typeface="Aptos" panose="020B0004020202020204" pitchFamily="34" charset="0"/>
              </a:rPr>
              <a:t>Lors des concerts en salle ou en église, le programme est composé principalement de variétés françaises et étra</a:t>
            </a:r>
            <a:r>
              <a:rPr lang="fr-FR" sz="1100" dirty="0">
                <a:solidFill>
                  <a:srgbClr val="000000"/>
                </a:solidFill>
                <a:latin typeface="Arial" panose="020B0604020202020204" pitchFamily="34" charset="0"/>
                <a:ea typeface="Calibri" panose="020F0502020204030204" pitchFamily="34" charset="0"/>
                <a:cs typeface="Aptos" panose="020B0004020202020204" pitchFamily="34" charset="0"/>
              </a:rPr>
              <a:t>ngères</a:t>
            </a:r>
            <a:r>
              <a:rPr lang="fr-FR" sz="1100" dirty="0">
                <a:solidFill>
                  <a:srgbClr val="000000"/>
                </a:solidFill>
                <a:effectLst/>
                <a:latin typeface="Arial" panose="020B0604020202020204" pitchFamily="34" charset="0"/>
                <a:ea typeface="Calibri" panose="020F0502020204030204" pitchFamily="34" charset="0"/>
                <a:cs typeface="Aptos" panose="020B0004020202020204" pitchFamily="34" charset="0"/>
              </a:rPr>
              <a:t> mais aussi de chants liturgiques, d’</a:t>
            </a:r>
            <a:r>
              <a:rPr lang="fr-FR" sz="1100" dirty="0">
                <a:solidFill>
                  <a:srgbClr val="000000"/>
                </a:solidFill>
                <a:latin typeface="Arial" panose="020B0604020202020204" pitchFamily="34" charset="0"/>
                <a:ea typeface="Calibri" panose="020F0502020204030204" pitchFamily="34" charset="0"/>
                <a:cs typeface="Aptos" panose="020B0004020202020204" pitchFamily="34" charset="0"/>
              </a:rPr>
              <a:t>œuvres </a:t>
            </a:r>
            <a:r>
              <a:rPr lang="fr-FR" sz="1100" dirty="0">
                <a:solidFill>
                  <a:srgbClr val="000000"/>
                </a:solidFill>
                <a:effectLst/>
                <a:latin typeface="Arial" panose="020B0604020202020204" pitchFamily="34" charset="0"/>
                <a:ea typeface="Calibri" panose="020F0502020204030204" pitchFamily="34" charset="0"/>
                <a:cs typeface="Aptos" panose="020B0004020202020204" pitchFamily="34" charset="0"/>
              </a:rPr>
              <a:t>classiques et contemporaines.</a:t>
            </a:r>
          </a:p>
          <a:p>
            <a:pPr algn="just">
              <a:buNone/>
            </a:pPr>
            <a:endParaRPr lang="fr-FR" sz="1100" dirty="0">
              <a:effectLst/>
              <a:latin typeface="Aptos" panose="020B0004020202020204" pitchFamily="34" charset="0"/>
              <a:ea typeface="Calibri" panose="020F0502020204030204" pitchFamily="34" charset="0"/>
              <a:cs typeface="Aptos" panose="020B0004020202020204" pitchFamily="34" charset="0"/>
            </a:endParaRPr>
          </a:p>
          <a:p>
            <a:pPr algn="just">
              <a:buNone/>
            </a:pPr>
            <a:r>
              <a:rPr lang="fr-FR" sz="1100" dirty="0">
                <a:solidFill>
                  <a:srgbClr val="000000"/>
                </a:solidFill>
                <a:effectLst/>
                <a:latin typeface="Arial" panose="020B0604020202020204" pitchFamily="34" charset="0"/>
                <a:ea typeface="Calibri" panose="020F0502020204030204" pitchFamily="34" charset="0"/>
                <a:cs typeface="Aptos" panose="020B0004020202020204" pitchFamily="34" charset="0"/>
              </a:rPr>
              <a:t> Chaque voix compte dans un chœur et la chorale Florilège recrute chaque année de nouvelles voix. </a:t>
            </a:r>
          </a:p>
          <a:p>
            <a:pPr algn="just">
              <a:buNone/>
            </a:pPr>
            <a:endParaRPr lang="fr-FR" sz="1100" dirty="0">
              <a:effectLst/>
              <a:latin typeface="Aptos" panose="020B0004020202020204" pitchFamily="34" charset="0"/>
              <a:ea typeface="Calibri" panose="020F0502020204030204" pitchFamily="34" charset="0"/>
              <a:cs typeface="Aptos" panose="020B0004020202020204" pitchFamily="34" charset="0"/>
            </a:endParaRPr>
          </a:p>
          <a:p>
            <a:pPr algn="just">
              <a:buNone/>
            </a:pPr>
            <a:r>
              <a:rPr lang="fr-FR" sz="1100" dirty="0">
                <a:solidFill>
                  <a:srgbClr val="000000"/>
                </a:solidFill>
                <a:effectLst/>
                <a:latin typeface="Arial" panose="020B0604020202020204" pitchFamily="34" charset="0"/>
                <a:ea typeface="Calibri" panose="020F0502020204030204" pitchFamily="34" charset="0"/>
                <a:cs typeface="Aptos" panose="020B0004020202020204" pitchFamily="34" charset="0"/>
              </a:rPr>
              <a:t>Si vous souhaitez rejoindre le chœur : les répétitions ont lieu le mardi de 18h à 19h30 dans les salles de Soussac et St-Hilaire-du-Bois, par alternance toute l’année.  </a:t>
            </a:r>
          </a:p>
          <a:p>
            <a:pPr algn="just">
              <a:buNone/>
            </a:pPr>
            <a:endParaRPr lang="fr-FR" sz="1100" dirty="0">
              <a:solidFill>
                <a:srgbClr val="000000"/>
              </a:solidFill>
              <a:latin typeface="Arial" panose="020B0604020202020204" pitchFamily="34" charset="0"/>
              <a:ea typeface="Calibri" panose="020F0502020204030204" pitchFamily="34" charset="0"/>
              <a:cs typeface="Aptos" panose="020B0004020202020204" pitchFamily="34" charset="0"/>
            </a:endParaRPr>
          </a:p>
          <a:p>
            <a:pPr algn="ctr">
              <a:buNone/>
            </a:pPr>
            <a:r>
              <a:rPr lang="fr-FR" sz="1100" b="1" dirty="0">
                <a:solidFill>
                  <a:srgbClr val="000000"/>
                </a:solidFill>
                <a:latin typeface="Arial" panose="020B0604020202020204" pitchFamily="34" charset="0"/>
                <a:ea typeface="Calibri" panose="020F0502020204030204" pitchFamily="34" charset="0"/>
                <a:cs typeface="Aptos" panose="020B0004020202020204" pitchFamily="34" charset="0"/>
              </a:rPr>
              <a:t>Contacts </a:t>
            </a:r>
          </a:p>
          <a:p>
            <a:pPr algn="ctr">
              <a:buNone/>
            </a:pPr>
            <a:endParaRPr lang="fr-FR" sz="1100" dirty="0">
              <a:solidFill>
                <a:srgbClr val="000000"/>
              </a:solidFill>
              <a:latin typeface="Arial" panose="020B0604020202020204" pitchFamily="34" charset="0"/>
              <a:ea typeface="Calibri" panose="020F0502020204030204" pitchFamily="34" charset="0"/>
              <a:cs typeface="Aptos" panose="020B0004020202020204" pitchFamily="34" charset="0"/>
            </a:endParaRPr>
          </a:p>
          <a:p>
            <a:pPr algn="ctr">
              <a:buNone/>
            </a:pPr>
            <a:r>
              <a:rPr lang="fr-FR" sz="1100" dirty="0">
                <a:solidFill>
                  <a:srgbClr val="000000"/>
                </a:solidFill>
                <a:latin typeface="Arial" panose="020B0604020202020204" pitchFamily="34" charset="0"/>
                <a:ea typeface="Calibri" panose="020F0502020204030204" pitchFamily="34" charset="0"/>
                <a:cs typeface="Aptos" panose="020B0004020202020204" pitchFamily="34" charset="0"/>
              </a:rPr>
              <a:t>Présidente : </a:t>
            </a:r>
          </a:p>
          <a:p>
            <a:pPr algn="ctr">
              <a:buNone/>
            </a:pPr>
            <a:r>
              <a:rPr lang="fr-FR" sz="1100" dirty="0">
                <a:solidFill>
                  <a:srgbClr val="000000"/>
                </a:solidFill>
                <a:latin typeface="Arial" panose="020B0604020202020204" pitchFamily="34" charset="0"/>
                <a:ea typeface="Calibri" panose="020F0502020204030204" pitchFamily="34" charset="0"/>
                <a:cs typeface="Aptos" panose="020B0004020202020204" pitchFamily="34" charset="0"/>
              </a:rPr>
              <a:t>Christiane LANGEL</a:t>
            </a:r>
          </a:p>
          <a:p>
            <a:pPr algn="ctr">
              <a:buNone/>
            </a:pPr>
            <a:r>
              <a:rPr lang="fr-FR" sz="1100" dirty="0">
                <a:solidFill>
                  <a:srgbClr val="000000"/>
                </a:solidFill>
                <a:latin typeface="Arial" panose="020B0604020202020204" pitchFamily="34" charset="0"/>
                <a:ea typeface="Calibri" panose="020F0502020204030204" pitchFamily="34" charset="0"/>
                <a:cs typeface="Aptos" panose="020B0004020202020204" pitchFamily="34" charset="0"/>
              </a:rPr>
              <a:t>06 40 44 51 07  </a:t>
            </a:r>
          </a:p>
          <a:p>
            <a:pPr algn="ctr">
              <a:buNone/>
            </a:pPr>
            <a:endParaRPr lang="fr-FR" sz="1100" dirty="0">
              <a:latin typeface="Aptos" panose="020B0004020202020204" pitchFamily="34" charset="0"/>
              <a:ea typeface="Calibri" panose="020F0502020204030204" pitchFamily="34" charset="0"/>
              <a:cs typeface="Aptos" panose="020B0004020202020204" pitchFamily="34" charset="0"/>
            </a:endParaRPr>
          </a:p>
          <a:p>
            <a:pPr algn="ctr">
              <a:buNone/>
            </a:pPr>
            <a:r>
              <a:rPr lang="fr-FR" sz="1100" dirty="0">
                <a:solidFill>
                  <a:srgbClr val="000000"/>
                </a:solidFill>
                <a:latin typeface="Arial" panose="020B0604020202020204" pitchFamily="34" charset="0"/>
                <a:ea typeface="Calibri" panose="020F0502020204030204" pitchFamily="34" charset="0"/>
                <a:cs typeface="Aptos" panose="020B0004020202020204" pitchFamily="34" charset="0"/>
              </a:rPr>
              <a:t>Cheffe de </a:t>
            </a:r>
            <a:r>
              <a:rPr lang="fr-FR" sz="1100" dirty="0" err="1">
                <a:solidFill>
                  <a:srgbClr val="000000"/>
                </a:solidFill>
                <a:latin typeface="Arial" panose="020B0604020202020204" pitchFamily="34" charset="0"/>
                <a:ea typeface="Calibri" panose="020F0502020204030204" pitchFamily="34" charset="0"/>
                <a:cs typeface="Aptos" panose="020B0004020202020204" pitchFamily="34" charset="0"/>
              </a:rPr>
              <a:t>Choeur</a:t>
            </a:r>
            <a:r>
              <a:rPr lang="fr-FR" sz="1100" dirty="0">
                <a:solidFill>
                  <a:srgbClr val="000000"/>
                </a:solidFill>
                <a:latin typeface="Arial" panose="020B0604020202020204" pitchFamily="34" charset="0"/>
                <a:ea typeface="Calibri" panose="020F0502020204030204" pitchFamily="34" charset="0"/>
                <a:cs typeface="Aptos" panose="020B0004020202020204" pitchFamily="34" charset="0"/>
              </a:rPr>
              <a:t> : </a:t>
            </a:r>
          </a:p>
          <a:p>
            <a:pPr algn="ctr">
              <a:buNone/>
            </a:pPr>
            <a:r>
              <a:rPr lang="fr-FR" sz="1100" dirty="0">
                <a:solidFill>
                  <a:srgbClr val="000000"/>
                </a:solidFill>
                <a:latin typeface="Arial" panose="020B0604020202020204" pitchFamily="34" charset="0"/>
                <a:ea typeface="Calibri" panose="020F0502020204030204" pitchFamily="34" charset="0"/>
                <a:cs typeface="Aptos" panose="020B0004020202020204" pitchFamily="34" charset="0"/>
              </a:rPr>
              <a:t>Floriane ORTEGA </a:t>
            </a:r>
          </a:p>
          <a:p>
            <a:pPr algn="ctr">
              <a:buNone/>
            </a:pPr>
            <a:r>
              <a:rPr lang="fr-FR" sz="1100" dirty="0">
                <a:solidFill>
                  <a:srgbClr val="000000"/>
                </a:solidFill>
                <a:latin typeface="Arial" panose="020B0604020202020204" pitchFamily="34" charset="0"/>
                <a:ea typeface="Calibri" panose="020F0502020204030204" pitchFamily="34" charset="0"/>
                <a:cs typeface="Aptos" panose="020B0004020202020204" pitchFamily="34" charset="0"/>
              </a:rPr>
              <a:t>06 34 53 42 33</a:t>
            </a:r>
            <a:endParaRPr lang="fr-FR" sz="1100" dirty="0">
              <a:latin typeface="Aptos" panose="020B0004020202020204" pitchFamily="34" charset="0"/>
              <a:ea typeface="Calibri" panose="020F0502020204030204" pitchFamily="34" charset="0"/>
              <a:cs typeface="Aptos" panose="020B0004020202020204" pitchFamily="34" charset="0"/>
            </a:endParaRPr>
          </a:p>
          <a:p>
            <a:pPr algn="just">
              <a:buNone/>
            </a:pPr>
            <a:endParaRPr lang="fr-FR" sz="1100" dirty="0">
              <a:effectLst/>
              <a:latin typeface="Aptos" panose="020B0004020202020204" pitchFamily="34" charset="0"/>
              <a:ea typeface="Calibri" panose="020F0502020204030204" pitchFamily="34" charset="0"/>
              <a:cs typeface="Aptos" panose="020B0004020202020204" pitchFamily="34" charset="0"/>
            </a:endParaRPr>
          </a:p>
        </p:txBody>
      </p:sp>
      <p:sp>
        <p:nvSpPr>
          <p:cNvPr id="16" name="ZoneTexte 15">
            <a:extLst>
              <a:ext uri="{FF2B5EF4-FFF2-40B4-BE49-F238E27FC236}">
                <a16:creationId xmlns:a16="http://schemas.microsoft.com/office/drawing/2014/main" id="{CCC8BDC1-9C39-61DF-3919-88B29966D444}"/>
              </a:ext>
            </a:extLst>
          </p:cNvPr>
          <p:cNvSpPr txBox="1"/>
          <p:nvPr/>
        </p:nvSpPr>
        <p:spPr>
          <a:xfrm>
            <a:off x="375313" y="8694660"/>
            <a:ext cx="6107374" cy="769441"/>
          </a:xfrm>
          <a:prstGeom prst="rect">
            <a:avLst/>
          </a:prstGeom>
          <a:noFill/>
        </p:spPr>
        <p:txBody>
          <a:bodyPr wrap="square">
            <a:spAutoFit/>
          </a:bodyPr>
          <a:lstStyle/>
          <a:p>
            <a:pPr algn="just"/>
            <a:r>
              <a:rPr lang="fr-FR" sz="1100" b="1" i="1" dirty="0"/>
              <a:t>Floriane Ortega</a:t>
            </a:r>
            <a:r>
              <a:rPr lang="fr-FR" sz="1100" i="1" dirty="0"/>
              <a:t>, après avoir animé toute l’année 2025/26 des ateliers chant à la salle de fêtes de Frontenac, organise cette année 2026/27 des master class de chant (Cours collectifs de chant) au sein de l’association A Corps Energie, une fois par mois, à Frontenac et à Rauzan le mercredi matin et/ou le samedi matin 10h. Elle dispense également des cours particuliers de chant et de piano pour adultes. </a:t>
            </a:r>
          </a:p>
        </p:txBody>
      </p:sp>
    </p:spTree>
    <p:extLst>
      <p:ext uri="{BB962C8B-B14F-4D97-AF65-F5344CB8AC3E}">
        <p14:creationId xmlns:p14="http://schemas.microsoft.com/office/powerpoint/2010/main" val="13417088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F6B40-94CC-5BAF-216F-672AA8A8D78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A3D0167-BB70-159D-ADCD-20B868D9FD6E}"/>
              </a:ext>
            </a:extLst>
          </p:cNvPr>
          <p:cNvSpPr/>
          <p:nvPr/>
        </p:nvSpPr>
        <p:spPr>
          <a:xfrm>
            <a:off x="0" y="0"/>
            <a:ext cx="6858000" cy="1250288"/>
          </a:xfrm>
          <a:prstGeom prst="rect">
            <a:avLst/>
          </a:prstGeom>
          <a:solidFill>
            <a:srgbClr val="F9B1EF"/>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t>
            </a:r>
            <a:r>
              <a:rPr lang="fr-FR" sz="3000" b="1" i="1" dirty="0">
                <a:solidFill>
                  <a:schemeClr val="bg1"/>
                </a:solidFill>
              </a:rPr>
              <a:t>     A VOS AGENDAS !!</a:t>
            </a:r>
          </a:p>
        </p:txBody>
      </p:sp>
      <p:sp>
        <p:nvSpPr>
          <p:cNvPr id="7" name="Rectangle 6">
            <a:extLst>
              <a:ext uri="{FF2B5EF4-FFF2-40B4-BE49-F238E27FC236}">
                <a16:creationId xmlns:a16="http://schemas.microsoft.com/office/drawing/2014/main" id="{E78C9819-26C4-484F-C9DF-0EABB7B9C18E}"/>
              </a:ext>
            </a:extLst>
          </p:cNvPr>
          <p:cNvSpPr/>
          <p:nvPr/>
        </p:nvSpPr>
        <p:spPr>
          <a:xfrm>
            <a:off x="0" y="9568531"/>
            <a:ext cx="6858000" cy="337469"/>
          </a:xfrm>
          <a:prstGeom prst="rect">
            <a:avLst/>
          </a:prstGeom>
          <a:solidFill>
            <a:srgbClr val="F9B1EF"/>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r"/>
            <a:endParaRPr lang="fr-FR" sz="3000" b="1" i="1" dirty="0"/>
          </a:p>
        </p:txBody>
      </p:sp>
      <p:pic>
        <p:nvPicPr>
          <p:cNvPr id="4" name="Image 3">
            <a:extLst>
              <a:ext uri="{FF2B5EF4-FFF2-40B4-BE49-F238E27FC236}">
                <a16:creationId xmlns:a16="http://schemas.microsoft.com/office/drawing/2014/main" id="{A2025503-A362-D874-D0A1-0D8CE165A974}"/>
              </a:ext>
            </a:extLst>
          </p:cNvPr>
          <p:cNvPicPr>
            <a:picLocks noChangeAspect="1"/>
          </p:cNvPicPr>
          <p:nvPr/>
        </p:nvPicPr>
        <p:blipFill>
          <a:blip r:embed="rId2"/>
          <a:stretch>
            <a:fillRect/>
          </a:stretch>
        </p:blipFill>
        <p:spPr>
          <a:xfrm>
            <a:off x="1191126" y="3360718"/>
            <a:ext cx="4274155" cy="6071044"/>
          </a:xfrm>
          <a:prstGeom prst="rect">
            <a:avLst/>
          </a:prstGeom>
        </p:spPr>
      </p:pic>
      <p:sp>
        <p:nvSpPr>
          <p:cNvPr id="3" name="ZoneTexte 2">
            <a:extLst>
              <a:ext uri="{FF2B5EF4-FFF2-40B4-BE49-F238E27FC236}">
                <a16:creationId xmlns:a16="http://schemas.microsoft.com/office/drawing/2014/main" id="{CB98893A-3CD5-A939-7F89-BA4A0E50B5DF}"/>
              </a:ext>
            </a:extLst>
          </p:cNvPr>
          <p:cNvSpPr txBox="1"/>
          <p:nvPr/>
        </p:nvSpPr>
        <p:spPr>
          <a:xfrm>
            <a:off x="221047" y="1946676"/>
            <a:ext cx="5733048" cy="1277273"/>
          </a:xfrm>
          <a:prstGeom prst="rect">
            <a:avLst/>
          </a:prstGeom>
          <a:noFill/>
        </p:spPr>
        <p:txBody>
          <a:bodyPr wrap="square">
            <a:spAutoFit/>
          </a:bodyPr>
          <a:lstStyle/>
          <a:p>
            <a:pPr marL="381000" algn="just">
              <a:spcBef>
                <a:spcPts val="500"/>
              </a:spcBef>
              <a:buNone/>
            </a:pPr>
            <a:r>
              <a:rPr lang="fr-FR" sz="1100" dirty="0">
                <a:effectLst/>
                <a:latin typeface="Calibri" panose="020F0502020204030204" pitchFamily="34" charset="0"/>
                <a:ea typeface="Calibri" panose="020F0502020204030204" pitchFamily="34" charset="0"/>
                <a:cs typeface="Calibri" panose="020F0502020204030204" pitchFamily="34" charset="0"/>
              </a:rPr>
              <a:t>La Cie Les Oiseaux Louches, est composée de 6 comédiens amateurs qui travaillent et mettent en scène des pièces de théâtre engagées et décalées. Depuis 3 ans, la mairie de Frontenac prête gracieusement une salle pour qu’ils répètent leurs spectacles en échange d’une représentation annuelle dans la grande salle des fêtes du village. Cette année ils nous proposent « Gisèle » dont ils souhaitent garder « secret » le thème pour préserver la surprise des spectateurs. S’il fallait en dire q</a:t>
            </a:r>
            <a:r>
              <a:rPr lang="fr-FR" sz="1100" dirty="0">
                <a:latin typeface="Calibri" panose="020F0502020204030204" pitchFamily="34" charset="0"/>
                <a:ea typeface="Calibri" panose="020F0502020204030204" pitchFamily="34" charset="0"/>
                <a:cs typeface="Calibri" panose="020F0502020204030204" pitchFamily="34" charset="0"/>
              </a:rPr>
              <a:t>uelques</a:t>
            </a:r>
            <a:r>
              <a:rPr lang="fr-FR" sz="1100" dirty="0">
                <a:effectLst/>
                <a:latin typeface="Calibri" panose="020F0502020204030204" pitchFamily="34" charset="0"/>
                <a:ea typeface="Calibri" panose="020F0502020204030204" pitchFamily="34" charset="0"/>
                <a:cs typeface="Calibri" panose="020F0502020204030204" pitchFamily="34" charset="0"/>
              </a:rPr>
              <a:t> mots sans en dévoiler trop, ce serait : « Du théâtre dans le théâtre…. ». Ce spectacle n’est pas adapté aux enfants</a:t>
            </a:r>
            <a:r>
              <a:rPr lang="fr-FR" sz="1000" dirty="0">
                <a:effectLst/>
                <a:latin typeface="Comic Sans MS" panose="030F0702030302020204" pitchFamily="66" charset="0"/>
                <a:ea typeface="Calibri" panose="020F0502020204030204" pitchFamily="34" charset="0"/>
                <a:cs typeface="Aptos" panose="020B0004020202020204" pitchFamily="34" charset="0"/>
              </a:rPr>
              <a:t>.</a:t>
            </a:r>
            <a:endParaRPr lang="fr-FR" sz="1200" dirty="0">
              <a:effectLst/>
              <a:latin typeface="Aptos" panose="020B0004020202020204" pitchFamily="34" charset="0"/>
              <a:ea typeface="Calibri" panose="020F0502020204030204" pitchFamily="34" charset="0"/>
              <a:cs typeface="Aptos" panose="020B0004020202020204" pitchFamily="34" charset="0"/>
            </a:endParaRPr>
          </a:p>
        </p:txBody>
      </p:sp>
      <p:sp>
        <p:nvSpPr>
          <p:cNvPr id="10" name="ZoneTexte 9">
            <a:extLst>
              <a:ext uri="{FF2B5EF4-FFF2-40B4-BE49-F238E27FC236}">
                <a16:creationId xmlns:a16="http://schemas.microsoft.com/office/drawing/2014/main" id="{96A7163B-9D3F-6F15-17E5-B20B10739E26}"/>
              </a:ext>
            </a:extLst>
          </p:cNvPr>
          <p:cNvSpPr txBox="1"/>
          <p:nvPr/>
        </p:nvSpPr>
        <p:spPr>
          <a:xfrm>
            <a:off x="0" y="1395642"/>
            <a:ext cx="6858000" cy="400110"/>
          </a:xfrm>
          <a:prstGeom prst="rect">
            <a:avLst/>
          </a:prstGeom>
          <a:noFill/>
        </p:spPr>
        <p:txBody>
          <a:bodyPr wrap="square">
            <a:spAutoFit/>
          </a:bodyPr>
          <a:lstStyle/>
          <a:p>
            <a:pPr algn="ctr"/>
            <a:r>
              <a:rPr lang="fr-FR" sz="2000" b="1" i="0" u="none" strike="noStrike" baseline="0" dirty="0"/>
              <a:t>LES OISEAUX LOUCHES </a:t>
            </a:r>
            <a:endParaRPr lang="fr-FR" sz="1100" b="1" i="0" u="none" strike="noStrike" baseline="0" dirty="0"/>
          </a:p>
        </p:txBody>
      </p:sp>
    </p:spTree>
    <p:extLst>
      <p:ext uri="{BB962C8B-B14F-4D97-AF65-F5344CB8AC3E}">
        <p14:creationId xmlns:p14="http://schemas.microsoft.com/office/powerpoint/2010/main" val="38163991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1CF5D-4DE1-CFF6-78D8-048130E56F8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EC6C75F-4053-28A7-D3C9-1BEA9E4BFA91}"/>
              </a:ext>
            </a:extLst>
          </p:cNvPr>
          <p:cNvSpPr/>
          <p:nvPr/>
        </p:nvSpPr>
        <p:spPr>
          <a:xfrm>
            <a:off x="0" y="0"/>
            <a:ext cx="6858000" cy="1250288"/>
          </a:xfrm>
          <a:prstGeom prst="rect">
            <a:avLst/>
          </a:prstGeom>
          <a:solidFill>
            <a:srgbClr val="F9B1EF"/>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3000" b="1" i="1" dirty="0"/>
              <a:t>	  		</a:t>
            </a:r>
            <a:r>
              <a:rPr lang="fr-FR" sz="3000" b="1" i="1" dirty="0">
                <a:solidFill>
                  <a:schemeClr val="bg1"/>
                </a:solidFill>
              </a:rPr>
              <a:t>     A VOS AGENDAS !!</a:t>
            </a:r>
          </a:p>
        </p:txBody>
      </p:sp>
      <p:sp>
        <p:nvSpPr>
          <p:cNvPr id="7" name="Rectangle 6">
            <a:extLst>
              <a:ext uri="{FF2B5EF4-FFF2-40B4-BE49-F238E27FC236}">
                <a16:creationId xmlns:a16="http://schemas.microsoft.com/office/drawing/2014/main" id="{171EEDA7-776E-5683-8F51-9EB865AE06D3}"/>
              </a:ext>
            </a:extLst>
          </p:cNvPr>
          <p:cNvSpPr/>
          <p:nvPr/>
        </p:nvSpPr>
        <p:spPr>
          <a:xfrm>
            <a:off x="0" y="9568531"/>
            <a:ext cx="6858000" cy="337469"/>
          </a:xfrm>
          <a:prstGeom prst="rect">
            <a:avLst/>
          </a:prstGeom>
          <a:solidFill>
            <a:srgbClr val="F9B1EF"/>
          </a:solidFill>
          <a:ln>
            <a:no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1200" b="1" dirty="0">
                <a:solidFill>
                  <a:srgbClr val="7030A0"/>
                </a:solidFill>
              </a:rPr>
              <a:t>Dépôt des boîtes à la mairie de Frontenac  : du 16 novembre au 16 décembre 2026 </a:t>
            </a:r>
          </a:p>
        </p:txBody>
      </p:sp>
      <p:sp>
        <p:nvSpPr>
          <p:cNvPr id="9" name="ZoneTexte 8">
            <a:extLst>
              <a:ext uri="{FF2B5EF4-FFF2-40B4-BE49-F238E27FC236}">
                <a16:creationId xmlns:a16="http://schemas.microsoft.com/office/drawing/2014/main" id="{5E93FEB8-C615-76D4-D219-15D9C57CA836}"/>
              </a:ext>
            </a:extLst>
          </p:cNvPr>
          <p:cNvSpPr txBox="1"/>
          <p:nvPr/>
        </p:nvSpPr>
        <p:spPr>
          <a:xfrm>
            <a:off x="779628" y="1340423"/>
            <a:ext cx="5298744" cy="3185487"/>
          </a:xfrm>
          <a:prstGeom prst="rect">
            <a:avLst/>
          </a:prstGeom>
          <a:noFill/>
        </p:spPr>
        <p:txBody>
          <a:bodyPr wrap="square">
            <a:spAutoFit/>
          </a:bodyPr>
          <a:lstStyle/>
          <a:p>
            <a:pPr algn="ctr"/>
            <a:r>
              <a:rPr lang="fr-FR" sz="2000" b="1" dirty="0"/>
              <a:t>🎄 Un geste solidaire pour illuminer les fêtes !</a:t>
            </a:r>
          </a:p>
          <a:p>
            <a:endParaRPr lang="fr-FR" sz="1200" dirty="0"/>
          </a:p>
          <a:p>
            <a:pPr algn="just"/>
            <a:r>
              <a:rPr lang="fr-FR" sz="1100" dirty="0"/>
              <a:t>À l’approche des fêtes de fin d’année</a:t>
            </a:r>
            <a:r>
              <a:rPr lang="fr-FR" sz="1100" dirty="0">
                <a:solidFill>
                  <a:srgbClr val="FF0000"/>
                </a:solidFill>
              </a:rPr>
              <a:t>, </a:t>
            </a:r>
            <a:r>
              <a:rPr lang="fr-FR" sz="1100" b="1" dirty="0">
                <a:solidFill>
                  <a:srgbClr val="FF0000"/>
                </a:solidFill>
              </a:rPr>
              <a:t>la commune invite les enfants à préparer une jolie boîte de Noël</a:t>
            </a:r>
            <a:r>
              <a:rPr lang="fr-FR" sz="1100" dirty="0"/>
              <a:t>, destinée à apporter un peu de douceur, de chaleur et de bonheur à </a:t>
            </a:r>
            <a:r>
              <a:rPr lang="fr-FR" sz="1100" b="1" dirty="0"/>
              <a:t>une personne âgée et seule de notre commune</a:t>
            </a:r>
            <a:r>
              <a:rPr lang="fr-FR" sz="1100" dirty="0"/>
              <a:t>. Les boîtes seront également offertes </a:t>
            </a:r>
            <a:r>
              <a:rPr lang="fr-FR" sz="1100" b="1" dirty="0"/>
              <a:t>à des résidents d’une maison de retraite</a:t>
            </a:r>
            <a:r>
              <a:rPr lang="fr-FR" sz="1100" dirty="0"/>
              <a:t>.</a:t>
            </a:r>
          </a:p>
          <a:p>
            <a:pPr algn="just"/>
            <a:endParaRPr lang="fr-FR" sz="1100" dirty="0"/>
          </a:p>
          <a:p>
            <a:pPr algn="just"/>
            <a:r>
              <a:rPr lang="fr-FR" sz="1100" dirty="0"/>
              <a:t>Les enfants qui le souhaitent pourront participer à leur remise, dans le respect de chacun et, pour la maison de retraite, avec l’accord de l’établissement.</a:t>
            </a:r>
          </a:p>
          <a:p>
            <a:pPr algn="just"/>
            <a:endParaRPr lang="fr-FR" sz="1100" dirty="0"/>
          </a:p>
          <a:p>
            <a:pPr algn="just"/>
            <a:r>
              <a:rPr lang="fr-FR" sz="1100" b="1" dirty="0"/>
              <a:t>Ils pourront également laisser leurs coordonnées dans leur boîte afin que le bénéficiaire puisse, s’il le désire, leur adresser un petit message en retour.</a:t>
            </a:r>
          </a:p>
          <a:p>
            <a:pPr algn="just"/>
            <a:endParaRPr lang="fr-FR" sz="1100" dirty="0"/>
          </a:p>
          <a:p>
            <a:pPr algn="just"/>
            <a:r>
              <a:rPr lang="fr-FR" sz="1100" i="1" dirty="0"/>
              <a:t>Cette initiative sera l’occasion de partager un joli moment de rencontre, de créer du lien et de rapprocher les générations autour de la magie et de l’esprit de Noël.</a:t>
            </a:r>
            <a:endParaRPr lang="fr-FR" sz="1100" dirty="0"/>
          </a:p>
          <a:p>
            <a:pPr algn="ctr"/>
            <a:endParaRPr lang="fr-FR" sz="1400" b="1" dirty="0"/>
          </a:p>
          <a:p>
            <a:pPr algn="ctr"/>
            <a:endParaRPr lang="fr-FR" sz="1200" dirty="0"/>
          </a:p>
        </p:txBody>
      </p:sp>
      <p:sp>
        <p:nvSpPr>
          <p:cNvPr id="16" name="ZoneTexte 15">
            <a:extLst>
              <a:ext uri="{FF2B5EF4-FFF2-40B4-BE49-F238E27FC236}">
                <a16:creationId xmlns:a16="http://schemas.microsoft.com/office/drawing/2014/main" id="{1380C715-8683-97F2-5447-2D2A7E1289EF}"/>
              </a:ext>
            </a:extLst>
          </p:cNvPr>
          <p:cNvSpPr txBox="1"/>
          <p:nvPr/>
        </p:nvSpPr>
        <p:spPr>
          <a:xfrm>
            <a:off x="0" y="9051553"/>
            <a:ext cx="6857999" cy="492443"/>
          </a:xfrm>
          <a:prstGeom prst="rect">
            <a:avLst/>
          </a:prstGeom>
          <a:noFill/>
        </p:spPr>
        <p:txBody>
          <a:bodyPr wrap="square" rtlCol="0">
            <a:spAutoFit/>
          </a:bodyPr>
          <a:lstStyle/>
          <a:p>
            <a:pPr algn="ctr"/>
            <a:r>
              <a:rPr lang="fr-FR" sz="1400" b="1" i="1" dirty="0">
                <a:solidFill>
                  <a:srgbClr val="007A37"/>
                </a:solidFill>
              </a:rPr>
              <a:t>N’oubliez pas de préciser sur la boîte si elle est destinée à : </a:t>
            </a:r>
          </a:p>
          <a:p>
            <a:pPr algn="ctr"/>
            <a:r>
              <a:rPr lang="fr-FR" sz="1200" b="1" i="1" dirty="0">
                <a:solidFill>
                  <a:srgbClr val="FF0000"/>
                </a:solidFill>
              </a:rPr>
              <a:t>une femme, un homme ou mixte </a:t>
            </a:r>
            <a:endParaRPr lang="fr-FR" sz="1200" b="1" i="1" dirty="0">
              <a:solidFill>
                <a:srgbClr val="007A37"/>
              </a:solidFill>
            </a:endParaRPr>
          </a:p>
        </p:txBody>
      </p:sp>
      <p:sp>
        <p:nvSpPr>
          <p:cNvPr id="23" name="Rectangle 22">
            <a:extLst>
              <a:ext uri="{FF2B5EF4-FFF2-40B4-BE49-F238E27FC236}">
                <a16:creationId xmlns:a16="http://schemas.microsoft.com/office/drawing/2014/main" id="{399D48BF-663C-64D9-0AA6-76E97790DED5}"/>
              </a:ext>
            </a:extLst>
          </p:cNvPr>
          <p:cNvSpPr/>
          <p:nvPr/>
        </p:nvSpPr>
        <p:spPr>
          <a:xfrm>
            <a:off x="1276048" y="8485288"/>
            <a:ext cx="4305901" cy="369332"/>
          </a:xfrm>
          <a:prstGeom prst="rect">
            <a:avLst/>
          </a:prstGeom>
          <a:ln>
            <a:noFill/>
          </a:ln>
        </p:spPr>
        <p:style>
          <a:lnRef idx="1">
            <a:schemeClr val="accent2"/>
          </a:lnRef>
          <a:fillRef idx="2">
            <a:schemeClr val="accent2"/>
          </a:fillRef>
          <a:effectRef idx="1">
            <a:schemeClr val="accent2"/>
          </a:effectRef>
          <a:fontRef idx="minor">
            <a:schemeClr val="dk1"/>
          </a:fontRef>
        </p:style>
        <p:txBody>
          <a:bodyPr wrap="square" lIns="91440" tIns="45720" rIns="91440" bIns="45720">
            <a:spAutoFit/>
          </a:bodyPr>
          <a:lstStyle/>
          <a:p>
            <a:pPr algn="ctr"/>
            <a:r>
              <a:rPr lang="fr-FR" sz="1800" dirty="0">
                <a:ln w="0"/>
                <a:solidFill>
                  <a:srgbClr val="FF0000"/>
                </a:solidFill>
                <a:effectLst>
                  <a:outerShdw blurRad="38100" dist="25400" dir="5400000" algn="ctr" rotWithShape="0">
                    <a:srgbClr val="6E747A">
                      <a:alpha val="43000"/>
                    </a:srgbClr>
                  </a:outerShdw>
                </a:effectLst>
              </a:rPr>
              <a:t>Laissez libre cours à votre générosité !</a:t>
            </a:r>
            <a:endParaRPr lang="fr-FR" sz="1800" b="0" cap="none" spc="0" dirty="0">
              <a:ln w="0"/>
              <a:solidFill>
                <a:srgbClr val="FF0000"/>
              </a:solidFill>
              <a:effectLst>
                <a:outerShdw blurRad="38100" dist="25400" dir="5400000" algn="ctr" rotWithShape="0">
                  <a:srgbClr val="6E747A">
                    <a:alpha val="43000"/>
                  </a:srgbClr>
                </a:outerShdw>
              </a:effectLst>
            </a:endParaRPr>
          </a:p>
        </p:txBody>
      </p:sp>
      <p:pic>
        <p:nvPicPr>
          <p:cNvPr id="27" name="Image 26">
            <a:extLst>
              <a:ext uri="{FF2B5EF4-FFF2-40B4-BE49-F238E27FC236}">
                <a16:creationId xmlns:a16="http://schemas.microsoft.com/office/drawing/2014/main" id="{2C315F0B-205E-0E00-E847-2E0FB651B09E}"/>
              </a:ext>
            </a:extLst>
          </p:cNvPr>
          <p:cNvPicPr>
            <a:picLocks noChangeAspect="1"/>
          </p:cNvPicPr>
          <p:nvPr/>
        </p:nvPicPr>
        <p:blipFill>
          <a:blip r:embed="rId2"/>
          <a:stretch>
            <a:fillRect/>
          </a:stretch>
        </p:blipFill>
        <p:spPr>
          <a:xfrm>
            <a:off x="1276049" y="4032369"/>
            <a:ext cx="4305901" cy="4401164"/>
          </a:xfrm>
          <a:prstGeom prst="rect">
            <a:avLst/>
          </a:prstGeom>
        </p:spPr>
      </p:pic>
    </p:spTree>
    <p:extLst>
      <p:ext uri="{BB962C8B-B14F-4D97-AF65-F5344CB8AC3E}">
        <p14:creationId xmlns:p14="http://schemas.microsoft.com/office/powerpoint/2010/main" val="18393247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C71F1EB4-F142-2716-62A1-D5CD340C909A}"/>
              </a:ext>
            </a:extLst>
          </p:cNvPr>
          <p:cNvSpPr txBox="1"/>
          <p:nvPr/>
        </p:nvSpPr>
        <p:spPr>
          <a:xfrm>
            <a:off x="1" y="0"/>
            <a:ext cx="6857999" cy="1481722"/>
          </a:xfrm>
          <a:prstGeom prst="rect">
            <a:avLst/>
          </a:prstGeom>
          <a:solidFill>
            <a:srgbClr val="92D050"/>
          </a:solidFill>
        </p:spPr>
        <p:txBody>
          <a:bodyPr wrap="square" lIns="95793" tIns="47896" rIns="95793" bIns="47896" rtlCol="0">
            <a:spAutoFit/>
          </a:bodyPr>
          <a:lstStyle/>
          <a:p>
            <a:pPr algn="ctr"/>
            <a:endParaRPr lang="fr-FR" sz="3000" dirty="0">
              <a:solidFill>
                <a:schemeClr val="bg1"/>
              </a:solidFill>
            </a:endParaRPr>
          </a:p>
          <a:p>
            <a:pPr algn="ctr"/>
            <a:r>
              <a:rPr lang="fr-FR" sz="3000" dirty="0">
                <a:solidFill>
                  <a:schemeClr val="bg1"/>
                </a:solidFill>
              </a:rPr>
              <a:t>			       INFOS PRATIQUES</a:t>
            </a:r>
          </a:p>
          <a:p>
            <a:pPr algn="ctr"/>
            <a:r>
              <a:rPr lang="fr-FR" sz="3000" dirty="0">
                <a:solidFill>
                  <a:schemeClr val="bg1"/>
                </a:solidFill>
              </a:rPr>
              <a:t>                        </a:t>
            </a:r>
          </a:p>
        </p:txBody>
      </p:sp>
      <p:sp>
        <p:nvSpPr>
          <p:cNvPr id="7" name="Rectangle 6">
            <a:extLst>
              <a:ext uri="{FF2B5EF4-FFF2-40B4-BE49-F238E27FC236}">
                <a16:creationId xmlns:a16="http://schemas.microsoft.com/office/drawing/2014/main" id="{C264345B-E9C9-609B-76AC-462D1F8DC948}"/>
              </a:ext>
            </a:extLst>
          </p:cNvPr>
          <p:cNvSpPr/>
          <p:nvPr/>
        </p:nvSpPr>
        <p:spPr>
          <a:xfrm>
            <a:off x="0" y="9557467"/>
            <a:ext cx="6858000" cy="336505"/>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1200" dirty="0">
                <a:solidFill>
                  <a:schemeClr val="tx1"/>
                </a:solidFill>
              </a:rPr>
              <a:t>.</a:t>
            </a:r>
          </a:p>
        </p:txBody>
      </p:sp>
      <p:sp>
        <p:nvSpPr>
          <p:cNvPr id="9" name="ZoneTexte 8">
            <a:extLst>
              <a:ext uri="{FF2B5EF4-FFF2-40B4-BE49-F238E27FC236}">
                <a16:creationId xmlns:a16="http://schemas.microsoft.com/office/drawing/2014/main" id="{A43E0195-89FA-869D-6C57-99392DB7F70F}"/>
              </a:ext>
            </a:extLst>
          </p:cNvPr>
          <p:cNvSpPr txBox="1"/>
          <p:nvPr/>
        </p:nvSpPr>
        <p:spPr>
          <a:xfrm>
            <a:off x="531628" y="2985932"/>
            <a:ext cx="5794744" cy="5632311"/>
          </a:xfrm>
          <a:prstGeom prst="rect">
            <a:avLst/>
          </a:prstGeom>
          <a:noFill/>
        </p:spPr>
        <p:txBody>
          <a:bodyPr wrap="square">
            <a:spAutoFit/>
          </a:bodyPr>
          <a:lstStyle/>
          <a:p>
            <a:pPr algn="ctr"/>
            <a:r>
              <a:rPr lang="fr-FR" sz="1600" b="1" dirty="0"/>
              <a:t>Un service de proximité pour mieux vous accompagner</a:t>
            </a:r>
          </a:p>
          <a:p>
            <a:pPr algn="ctr"/>
            <a:endParaRPr lang="fr-FR" sz="1600" b="1" dirty="0"/>
          </a:p>
          <a:p>
            <a:endParaRPr lang="fr-FR" sz="1200" b="1" dirty="0"/>
          </a:p>
          <a:p>
            <a:pPr algn="just"/>
            <a:r>
              <a:rPr lang="fr-FR" sz="1200" dirty="0"/>
              <a:t>La commune de Frontenac met en place </a:t>
            </a:r>
            <a:r>
              <a:rPr lang="fr-FR" sz="1200" b="1" dirty="0">
                <a:solidFill>
                  <a:srgbClr val="FF0000"/>
                </a:solidFill>
              </a:rPr>
              <a:t>un registre communal des personnes isolées ou vulnérables</a:t>
            </a:r>
            <a:r>
              <a:rPr lang="fr-FR" sz="1200" b="1" dirty="0"/>
              <a:t> </a:t>
            </a:r>
            <a:r>
              <a:rPr lang="fr-FR" sz="1200" dirty="0"/>
              <a:t>afin de mieux accompagner les habitants qui pourraient se retrouver seuls ou fragilisés.</a:t>
            </a:r>
          </a:p>
          <a:p>
            <a:pPr algn="just"/>
            <a:endParaRPr lang="fr-FR" sz="1200" dirty="0"/>
          </a:p>
          <a:p>
            <a:pPr algn="just"/>
            <a:r>
              <a:rPr lang="fr-FR" sz="1200" b="1" dirty="0"/>
              <a:t>Ce registre permet à la mairie de conserver un contact régulier avec les personnes inscrites et de pouvoir prendre de leurs nouvelles en cas de situations particulières </a:t>
            </a:r>
            <a:r>
              <a:rPr lang="fr-FR" sz="1200" dirty="0"/>
              <a:t>: fortes chaleurs, grand froid, événements exceptionnels ou toute situation nécessitant une attention particulière.</a:t>
            </a:r>
          </a:p>
          <a:p>
            <a:pPr algn="just"/>
            <a:endParaRPr lang="fr-FR" sz="1200" dirty="0"/>
          </a:p>
          <a:p>
            <a:pPr algn="just"/>
            <a:r>
              <a:rPr lang="fr-FR" sz="1200" dirty="0"/>
              <a:t>L’inscription est </a:t>
            </a:r>
            <a:r>
              <a:rPr lang="fr-FR" sz="1200" b="1" dirty="0"/>
              <a:t>gratuite, volontaire et confidentielle</a:t>
            </a:r>
            <a:r>
              <a:rPr lang="fr-FR" sz="1200" dirty="0"/>
              <a:t>. Elle concerne notamment les personnes âgées vivant seules, les personnes rencontrant des difficultés de mobilité ou toute personne souhaitant bénéficier d’un suivi attentif de la commune.</a:t>
            </a:r>
          </a:p>
          <a:p>
            <a:pPr algn="just"/>
            <a:endParaRPr lang="fr-FR" sz="1200" dirty="0"/>
          </a:p>
          <a:p>
            <a:pPr algn="just"/>
            <a:r>
              <a:rPr lang="fr-FR" sz="1200" dirty="0"/>
              <a:t>Les informations recueillies sont utilisées uniquement par la mairie de Frontenac dans le cadre de ce dispositif. Elles sont protégées conformément au </a:t>
            </a:r>
            <a:r>
              <a:rPr lang="fr-FR" sz="1200" b="1" dirty="0"/>
              <a:t>Règlement général sur la protection des données (RGPD)</a:t>
            </a:r>
            <a:r>
              <a:rPr lang="fr-FR" sz="1200" dirty="0"/>
              <a:t>. Chaque personne inscrite dispose d’un droit d’accès, de rectification et de retrait de son inscription à tout moment en contactant la mairie.</a:t>
            </a:r>
          </a:p>
          <a:p>
            <a:endParaRPr lang="fr-FR" sz="1200" dirty="0"/>
          </a:p>
          <a:p>
            <a:r>
              <a:rPr lang="fr-FR" sz="1200" dirty="0"/>
              <a:t>Le bulletin d'inscription est disponible à la mairie.</a:t>
            </a:r>
          </a:p>
          <a:p>
            <a:endParaRPr lang="fr-FR" sz="1200" dirty="0"/>
          </a:p>
          <a:p>
            <a:endParaRPr lang="fr-FR" sz="1200" dirty="0"/>
          </a:p>
          <a:p>
            <a:pPr algn="ctr"/>
            <a:r>
              <a:rPr lang="fr-FR" sz="1200" b="1" dirty="0">
                <a:solidFill>
                  <a:srgbClr val="FF0000"/>
                </a:solidFill>
              </a:rPr>
              <a:t>Vous ne pouvez pas vous déplacer ou vous souhaitez simplement être accompagné dans cette démarche, </a:t>
            </a:r>
          </a:p>
          <a:p>
            <a:pPr algn="ctr"/>
            <a:r>
              <a:rPr lang="fr-FR" sz="1600" b="1" dirty="0">
                <a:solidFill>
                  <a:srgbClr val="FF0000"/>
                </a:solidFill>
              </a:rPr>
              <a:t>n'hésitez pas à nous contacter au 05.56.23.96.38.</a:t>
            </a:r>
          </a:p>
          <a:p>
            <a:pPr algn="ctr"/>
            <a:r>
              <a:rPr lang="fr-FR" sz="1200" b="1" dirty="0">
                <a:solidFill>
                  <a:srgbClr val="FF0000"/>
                </a:solidFill>
              </a:rPr>
              <a:t>un élu se déplacera à votre domicile </a:t>
            </a:r>
          </a:p>
          <a:p>
            <a:pPr algn="ctr"/>
            <a:r>
              <a:rPr lang="fr-FR" sz="1200" b="1" dirty="0">
                <a:solidFill>
                  <a:srgbClr val="FF0000"/>
                </a:solidFill>
              </a:rPr>
              <a:t>pour vous remettre le formulaire et/ou  le compléter avec vous. </a:t>
            </a:r>
            <a:endParaRPr lang="fr-FR" sz="1200" dirty="0">
              <a:solidFill>
                <a:srgbClr val="FF0000"/>
              </a:solidFill>
            </a:endParaRPr>
          </a:p>
        </p:txBody>
      </p:sp>
      <p:sp>
        <p:nvSpPr>
          <p:cNvPr id="11" name="ZoneTexte 10">
            <a:extLst>
              <a:ext uri="{FF2B5EF4-FFF2-40B4-BE49-F238E27FC236}">
                <a16:creationId xmlns:a16="http://schemas.microsoft.com/office/drawing/2014/main" id="{3D839A06-A821-9545-A98E-1DABD3C46A19}"/>
              </a:ext>
            </a:extLst>
          </p:cNvPr>
          <p:cNvSpPr txBox="1"/>
          <p:nvPr/>
        </p:nvSpPr>
        <p:spPr>
          <a:xfrm>
            <a:off x="0" y="1802234"/>
            <a:ext cx="6857999" cy="677108"/>
          </a:xfrm>
          <a:prstGeom prst="rect">
            <a:avLst/>
          </a:prstGeom>
          <a:noFill/>
        </p:spPr>
        <p:txBody>
          <a:bodyPr wrap="square">
            <a:spAutoFit/>
          </a:bodyPr>
          <a:lstStyle/>
          <a:p>
            <a:pPr algn="ctr">
              <a:buNone/>
            </a:pPr>
            <a:r>
              <a:rPr lang="fr-FR" sz="1900" b="1" dirty="0">
                <a:solidFill>
                  <a:srgbClr val="28AA28"/>
                </a:solidFill>
              </a:rPr>
              <a:t>REGISTRE COMMUNAL </a:t>
            </a:r>
          </a:p>
          <a:p>
            <a:pPr algn="ctr">
              <a:buNone/>
            </a:pPr>
            <a:r>
              <a:rPr lang="fr-FR" sz="1900" b="1" dirty="0">
                <a:solidFill>
                  <a:srgbClr val="28AA28"/>
                </a:solidFill>
              </a:rPr>
              <a:t>DES PERSONNES ISOLÉES ou VULNERABLES</a:t>
            </a:r>
          </a:p>
        </p:txBody>
      </p:sp>
    </p:spTree>
    <p:extLst>
      <p:ext uri="{BB962C8B-B14F-4D97-AF65-F5344CB8AC3E}">
        <p14:creationId xmlns:p14="http://schemas.microsoft.com/office/powerpoint/2010/main" val="9670432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B6379-4B52-0A0D-BD18-FC47DCFCBF58}"/>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678F3C58-5E3A-A3A9-05BA-CF6D535153C4}"/>
              </a:ext>
            </a:extLst>
          </p:cNvPr>
          <p:cNvSpPr txBox="1"/>
          <p:nvPr/>
        </p:nvSpPr>
        <p:spPr>
          <a:xfrm>
            <a:off x="1" y="0"/>
            <a:ext cx="6857999" cy="1481722"/>
          </a:xfrm>
          <a:prstGeom prst="rect">
            <a:avLst/>
          </a:prstGeom>
          <a:solidFill>
            <a:srgbClr val="92D050"/>
          </a:solidFill>
        </p:spPr>
        <p:txBody>
          <a:bodyPr wrap="square" lIns="95793" tIns="47896" rIns="95793" bIns="47896" rtlCol="0">
            <a:spAutoFit/>
          </a:bodyPr>
          <a:lstStyle/>
          <a:p>
            <a:pPr algn="ctr"/>
            <a:endParaRPr lang="fr-FR" sz="3000" dirty="0">
              <a:solidFill>
                <a:schemeClr val="bg1"/>
              </a:solidFill>
            </a:endParaRPr>
          </a:p>
          <a:p>
            <a:pPr algn="ctr"/>
            <a:r>
              <a:rPr lang="fr-FR" sz="3000" dirty="0">
                <a:solidFill>
                  <a:schemeClr val="bg1"/>
                </a:solidFill>
              </a:rPr>
              <a:t>			       INFOS PRATIQUES</a:t>
            </a:r>
          </a:p>
          <a:p>
            <a:pPr algn="ctr"/>
            <a:r>
              <a:rPr lang="fr-FR" sz="3000" dirty="0">
                <a:solidFill>
                  <a:schemeClr val="bg1"/>
                </a:solidFill>
              </a:rPr>
              <a:t>                        </a:t>
            </a:r>
          </a:p>
        </p:txBody>
      </p:sp>
      <p:sp>
        <p:nvSpPr>
          <p:cNvPr id="7" name="Rectangle 6">
            <a:extLst>
              <a:ext uri="{FF2B5EF4-FFF2-40B4-BE49-F238E27FC236}">
                <a16:creationId xmlns:a16="http://schemas.microsoft.com/office/drawing/2014/main" id="{4077BB15-6702-F2DD-73EB-0CB895758179}"/>
              </a:ext>
            </a:extLst>
          </p:cNvPr>
          <p:cNvSpPr/>
          <p:nvPr/>
        </p:nvSpPr>
        <p:spPr>
          <a:xfrm>
            <a:off x="0" y="9401179"/>
            <a:ext cx="6858000" cy="492794"/>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1400">
                <a:solidFill>
                  <a:srgbClr val="FF0000"/>
                </a:solidFill>
              </a:rPr>
              <a:t>Avis aux entreprises de la commune</a:t>
            </a:r>
          </a:p>
          <a:p>
            <a:r>
              <a:rPr lang="fr-FR" sz="1200">
                <a:solidFill>
                  <a:schemeClr val="tx1"/>
                </a:solidFill>
              </a:rPr>
              <a:t>Vous souhaitez apparaître dans le prochain bulletin ? Merci de nous faire parvenir votre carte de visite.</a:t>
            </a:r>
            <a:endParaRPr lang="fr-FR" sz="1200" dirty="0">
              <a:solidFill>
                <a:schemeClr val="tx1"/>
              </a:solidFill>
            </a:endParaRPr>
          </a:p>
        </p:txBody>
      </p:sp>
      <p:sp>
        <p:nvSpPr>
          <p:cNvPr id="11" name="ZoneTexte 10">
            <a:extLst>
              <a:ext uri="{FF2B5EF4-FFF2-40B4-BE49-F238E27FC236}">
                <a16:creationId xmlns:a16="http://schemas.microsoft.com/office/drawing/2014/main" id="{CAC42782-EE1F-1EFC-AAE2-7955498ED4A6}"/>
              </a:ext>
            </a:extLst>
          </p:cNvPr>
          <p:cNvSpPr txBox="1"/>
          <p:nvPr/>
        </p:nvSpPr>
        <p:spPr>
          <a:xfrm>
            <a:off x="0" y="1541106"/>
            <a:ext cx="6857999" cy="384721"/>
          </a:xfrm>
          <a:prstGeom prst="rect">
            <a:avLst/>
          </a:prstGeom>
          <a:noFill/>
        </p:spPr>
        <p:txBody>
          <a:bodyPr wrap="square">
            <a:spAutoFit/>
          </a:bodyPr>
          <a:lstStyle/>
          <a:p>
            <a:pPr algn="ctr">
              <a:buNone/>
            </a:pPr>
            <a:r>
              <a:rPr lang="fr-FR" b="1" dirty="0">
                <a:solidFill>
                  <a:srgbClr val="28AA28"/>
                </a:solidFill>
              </a:rPr>
              <a:t>BESOIN D’UN PROFES</a:t>
            </a:r>
            <a:r>
              <a:rPr lang="fr-FR" sz="1900" b="1" dirty="0">
                <a:solidFill>
                  <a:srgbClr val="28AA28"/>
                </a:solidFill>
              </a:rPr>
              <a:t>SIONNEL ?</a:t>
            </a:r>
          </a:p>
        </p:txBody>
      </p:sp>
      <p:pic>
        <p:nvPicPr>
          <p:cNvPr id="4" name="Picture 2">
            <a:extLst>
              <a:ext uri="{FF2B5EF4-FFF2-40B4-BE49-F238E27FC236}">
                <a16:creationId xmlns:a16="http://schemas.microsoft.com/office/drawing/2014/main" id="{D81AE4C9-CFFB-076D-1FA4-8F0539597FDD}"/>
              </a:ext>
            </a:extLst>
          </p:cNvPr>
          <p:cNvPicPr>
            <a:picLocks noChangeAspect="1" noChangeArrowheads="1"/>
          </p:cNvPicPr>
          <p:nvPr/>
        </p:nvPicPr>
        <p:blipFill>
          <a:blip r:embed="rId2" cstate="print"/>
          <a:srcRect/>
          <a:stretch>
            <a:fillRect/>
          </a:stretch>
        </p:blipFill>
        <p:spPr bwMode="auto">
          <a:xfrm>
            <a:off x="589623" y="2015581"/>
            <a:ext cx="2648963" cy="1604960"/>
          </a:xfrm>
          <a:prstGeom prst="rect">
            <a:avLst/>
          </a:prstGeom>
          <a:noFill/>
          <a:ln w="9525">
            <a:noFill/>
            <a:miter lim="800000"/>
            <a:headEnd/>
            <a:tailEnd/>
          </a:ln>
          <a:effectLst/>
        </p:spPr>
      </p:pic>
      <p:pic>
        <p:nvPicPr>
          <p:cNvPr id="8" name="Picture 3">
            <a:extLst>
              <a:ext uri="{FF2B5EF4-FFF2-40B4-BE49-F238E27FC236}">
                <a16:creationId xmlns:a16="http://schemas.microsoft.com/office/drawing/2014/main" id="{CC58893E-3C2E-6F29-4DE8-9E1AC4690CBD}"/>
              </a:ext>
            </a:extLst>
          </p:cNvPr>
          <p:cNvPicPr>
            <a:picLocks noChangeAspect="1" noChangeArrowheads="1"/>
          </p:cNvPicPr>
          <p:nvPr/>
        </p:nvPicPr>
        <p:blipFill>
          <a:blip r:embed="rId3" cstate="print"/>
          <a:srcRect/>
          <a:stretch>
            <a:fillRect/>
          </a:stretch>
        </p:blipFill>
        <p:spPr bwMode="auto">
          <a:xfrm>
            <a:off x="3661457" y="2015581"/>
            <a:ext cx="2500330" cy="1569438"/>
          </a:xfrm>
          <a:prstGeom prst="rect">
            <a:avLst/>
          </a:prstGeom>
          <a:noFill/>
          <a:ln w="9525">
            <a:noFill/>
            <a:miter lim="800000"/>
            <a:headEnd/>
            <a:tailEnd/>
          </a:ln>
          <a:effectLst/>
        </p:spPr>
      </p:pic>
      <p:pic>
        <p:nvPicPr>
          <p:cNvPr id="10" name="Picture 4">
            <a:extLst>
              <a:ext uri="{FF2B5EF4-FFF2-40B4-BE49-F238E27FC236}">
                <a16:creationId xmlns:a16="http://schemas.microsoft.com/office/drawing/2014/main" id="{E20A737C-3B07-ED57-2D86-AB9D94B99D1E}"/>
              </a:ext>
            </a:extLst>
          </p:cNvPr>
          <p:cNvPicPr>
            <a:picLocks noChangeAspect="1" noChangeArrowheads="1"/>
          </p:cNvPicPr>
          <p:nvPr/>
        </p:nvPicPr>
        <p:blipFill>
          <a:blip r:embed="rId4" cstate="print"/>
          <a:srcRect/>
          <a:stretch>
            <a:fillRect/>
          </a:stretch>
        </p:blipFill>
        <p:spPr bwMode="auto">
          <a:xfrm>
            <a:off x="661061" y="3872969"/>
            <a:ext cx="2500330" cy="1620584"/>
          </a:xfrm>
          <a:prstGeom prst="rect">
            <a:avLst/>
          </a:prstGeom>
          <a:noFill/>
          <a:ln w="9525">
            <a:noFill/>
            <a:miter lim="800000"/>
            <a:headEnd/>
            <a:tailEnd/>
          </a:ln>
          <a:effectLst/>
        </p:spPr>
      </p:pic>
      <p:pic>
        <p:nvPicPr>
          <p:cNvPr id="13" name="Picture 5">
            <a:extLst>
              <a:ext uri="{FF2B5EF4-FFF2-40B4-BE49-F238E27FC236}">
                <a16:creationId xmlns:a16="http://schemas.microsoft.com/office/drawing/2014/main" id="{0B428A34-5197-501D-A6C2-F174F71426EB}"/>
              </a:ext>
            </a:extLst>
          </p:cNvPr>
          <p:cNvPicPr>
            <a:picLocks noChangeAspect="1" noChangeArrowheads="1"/>
          </p:cNvPicPr>
          <p:nvPr/>
        </p:nvPicPr>
        <p:blipFill>
          <a:blip r:embed="rId5" cstate="print"/>
          <a:srcRect/>
          <a:stretch>
            <a:fillRect/>
          </a:stretch>
        </p:blipFill>
        <p:spPr bwMode="auto">
          <a:xfrm>
            <a:off x="3661457" y="3905927"/>
            <a:ext cx="2500330" cy="1638678"/>
          </a:xfrm>
          <a:prstGeom prst="rect">
            <a:avLst/>
          </a:prstGeom>
          <a:noFill/>
          <a:ln w="9525">
            <a:noFill/>
            <a:miter lim="800000"/>
            <a:headEnd/>
            <a:tailEnd/>
          </a:ln>
          <a:effectLst/>
        </p:spPr>
      </p:pic>
      <p:pic>
        <p:nvPicPr>
          <p:cNvPr id="15" name="Picture 6">
            <a:extLst>
              <a:ext uri="{FF2B5EF4-FFF2-40B4-BE49-F238E27FC236}">
                <a16:creationId xmlns:a16="http://schemas.microsoft.com/office/drawing/2014/main" id="{0F661C28-9864-3B2A-6077-70A4E643C264}"/>
              </a:ext>
            </a:extLst>
          </p:cNvPr>
          <p:cNvPicPr>
            <a:picLocks noChangeAspect="1" noChangeArrowheads="1"/>
          </p:cNvPicPr>
          <p:nvPr/>
        </p:nvPicPr>
        <p:blipFill>
          <a:blip r:embed="rId6" cstate="print"/>
          <a:srcRect/>
          <a:stretch>
            <a:fillRect/>
          </a:stretch>
        </p:blipFill>
        <p:spPr bwMode="auto">
          <a:xfrm>
            <a:off x="661061" y="5736963"/>
            <a:ext cx="2571768" cy="1693604"/>
          </a:xfrm>
          <a:prstGeom prst="rect">
            <a:avLst/>
          </a:prstGeom>
          <a:noFill/>
          <a:ln w="9525">
            <a:noFill/>
            <a:miter lim="800000"/>
            <a:headEnd/>
            <a:tailEnd/>
          </a:ln>
          <a:effectLst/>
        </p:spPr>
      </p:pic>
      <p:pic>
        <p:nvPicPr>
          <p:cNvPr id="17" name="Picture 7">
            <a:extLst>
              <a:ext uri="{FF2B5EF4-FFF2-40B4-BE49-F238E27FC236}">
                <a16:creationId xmlns:a16="http://schemas.microsoft.com/office/drawing/2014/main" id="{546C7492-4DC9-81FB-D44D-E53DC9637B48}"/>
              </a:ext>
            </a:extLst>
          </p:cNvPr>
          <p:cNvPicPr>
            <a:picLocks noChangeAspect="1" noChangeArrowheads="1"/>
          </p:cNvPicPr>
          <p:nvPr/>
        </p:nvPicPr>
        <p:blipFill>
          <a:blip r:embed="rId7" cstate="print"/>
          <a:srcRect/>
          <a:stretch>
            <a:fillRect/>
          </a:stretch>
        </p:blipFill>
        <p:spPr bwMode="auto">
          <a:xfrm>
            <a:off x="3661457" y="5730357"/>
            <a:ext cx="2471331" cy="1624671"/>
          </a:xfrm>
          <a:prstGeom prst="rect">
            <a:avLst/>
          </a:prstGeom>
          <a:noFill/>
          <a:ln w="9525">
            <a:noFill/>
            <a:miter lim="800000"/>
            <a:headEnd/>
            <a:tailEnd/>
          </a:ln>
          <a:effectLst/>
        </p:spPr>
      </p:pic>
      <p:pic>
        <p:nvPicPr>
          <p:cNvPr id="19" name="Picture 8">
            <a:extLst>
              <a:ext uri="{FF2B5EF4-FFF2-40B4-BE49-F238E27FC236}">
                <a16:creationId xmlns:a16="http://schemas.microsoft.com/office/drawing/2014/main" id="{771325E1-CC3E-5F87-355E-EE51CC304AC5}"/>
              </a:ext>
            </a:extLst>
          </p:cNvPr>
          <p:cNvPicPr>
            <a:picLocks noChangeAspect="1" noChangeArrowheads="1"/>
          </p:cNvPicPr>
          <p:nvPr/>
        </p:nvPicPr>
        <p:blipFill>
          <a:blip r:embed="rId8" cstate="print"/>
          <a:srcRect/>
          <a:stretch>
            <a:fillRect/>
          </a:stretch>
        </p:blipFill>
        <p:spPr bwMode="auto">
          <a:xfrm>
            <a:off x="3612819" y="7659183"/>
            <a:ext cx="2428892" cy="1562488"/>
          </a:xfrm>
          <a:prstGeom prst="rect">
            <a:avLst/>
          </a:prstGeom>
          <a:noFill/>
          <a:ln w="9525">
            <a:noFill/>
            <a:miter lim="800000"/>
            <a:headEnd/>
            <a:tailEnd/>
          </a:ln>
          <a:effectLst/>
        </p:spPr>
      </p:pic>
      <p:pic>
        <p:nvPicPr>
          <p:cNvPr id="21" name="Picture 9">
            <a:extLst>
              <a:ext uri="{FF2B5EF4-FFF2-40B4-BE49-F238E27FC236}">
                <a16:creationId xmlns:a16="http://schemas.microsoft.com/office/drawing/2014/main" id="{AFB71857-F6C1-1C99-8D4F-431A0EA6309D}"/>
              </a:ext>
            </a:extLst>
          </p:cNvPr>
          <p:cNvPicPr>
            <a:picLocks noChangeAspect="1" noChangeArrowheads="1"/>
          </p:cNvPicPr>
          <p:nvPr/>
        </p:nvPicPr>
        <p:blipFill>
          <a:blip r:embed="rId9" cstate="print"/>
          <a:srcRect/>
          <a:stretch>
            <a:fillRect/>
          </a:stretch>
        </p:blipFill>
        <p:spPr bwMode="auto">
          <a:xfrm>
            <a:off x="589623" y="7587745"/>
            <a:ext cx="2571768" cy="1635137"/>
          </a:xfrm>
          <a:prstGeom prst="rect">
            <a:avLst/>
          </a:prstGeom>
          <a:noFill/>
          <a:ln w="9525">
            <a:noFill/>
            <a:miter lim="800000"/>
            <a:headEnd/>
            <a:tailEnd/>
          </a:ln>
          <a:effectLst/>
        </p:spPr>
      </p:pic>
    </p:spTree>
    <p:extLst>
      <p:ext uri="{BB962C8B-B14F-4D97-AF65-F5344CB8AC3E}">
        <p14:creationId xmlns:p14="http://schemas.microsoft.com/office/powerpoint/2010/main" val="31963251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A4F8E-EB4B-6204-337E-39A601C2B64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250500E-F858-3A53-0205-6AFC81AA3C2B}"/>
              </a:ext>
            </a:extLst>
          </p:cNvPr>
          <p:cNvSpPr/>
          <p:nvPr/>
        </p:nvSpPr>
        <p:spPr>
          <a:xfrm>
            <a:off x="513008" y="1994265"/>
            <a:ext cx="5915025" cy="400952"/>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ZoneTexte 6">
            <a:extLst>
              <a:ext uri="{FF2B5EF4-FFF2-40B4-BE49-F238E27FC236}">
                <a16:creationId xmlns:a16="http://schemas.microsoft.com/office/drawing/2014/main" id="{7ECFD8BF-26C9-0144-B96B-2500E8045357}"/>
              </a:ext>
            </a:extLst>
          </p:cNvPr>
          <p:cNvSpPr txBox="1"/>
          <p:nvPr/>
        </p:nvSpPr>
        <p:spPr>
          <a:xfrm>
            <a:off x="1125164" y="1538640"/>
            <a:ext cx="5210032" cy="2185214"/>
          </a:xfrm>
          <a:prstGeom prst="rect">
            <a:avLst/>
          </a:prstGeom>
          <a:noFill/>
        </p:spPr>
        <p:txBody>
          <a:bodyPr wrap="square">
            <a:spAutoFit/>
          </a:bodyPr>
          <a:lstStyle/>
          <a:p>
            <a:pPr algn="ctr">
              <a:lnSpc>
                <a:spcPct val="150000"/>
              </a:lnSpc>
              <a:buNone/>
            </a:pPr>
            <a:endParaRPr lang="fr-FR" sz="1800" b="1" dirty="0">
              <a:solidFill>
                <a:srgbClr val="0070C0"/>
              </a:solidFill>
              <a:effectLst/>
              <a:latin typeface="Helvetica" panose="020B0604020202020204" pitchFamily="34" charset="0"/>
              <a:ea typeface="Calibri" panose="020F0502020204030204" pitchFamily="34" charset="0"/>
              <a:cs typeface="Aptos" panose="020B0004020202020204" pitchFamily="34" charset="0"/>
            </a:endParaRPr>
          </a:p>
          <a:p>
            <a:pPr algn="ctr">
              <a:lnSpc>
                <a:spcPct val="150000"/>
              </a:lnSpc>
              <a:buNone/>
            </a:pPr>
            <a:r>
              <a:rPr lang="fr-FR" sz="1600" b="1" dirty="0">
                <a:solidFill>
                  <a:schemeClr val="bg1"/>
                </a:solidFill>
                <a:effectLst/>
                <a:ea typeface="Calibri" panose="020F0502020204030204" pitchFamily="34" charset="0"/>
                <a:cs typeface="Aptos" panose="020B0004020202020204" pitchFamily="34" charset="0"/>
              </a:rPr>
              <a:t>ACCA : </a:t>
            </a:r>
            <a:r>
              <a:rPr lang="fr-FR" sz="1600" b="1" dirty="0">
                <a:solidFill>
                  <a:schemeClr val="bg1"/>
                </a:solidFill>
              </a:rPr>
              <a:t>après la battue, place au partage !</a:t>
            </a:r>
          </a:p>
          <a:p>
            <a:endParaRPr lang="fr-FR" sz="800" b="1" dirty="0">
              <a:solidFill>
                <a:srgbClr val="0070C0"/>
              </a:solidFill>
              <a:latin typeface="Helvetica" panose="020B0604020202020204" pitchFamily="34" charset="0"/>
              <a:ea typeface="Calibri" panose="020F0502020204030204" pitchFamily="34" charset="0"/>
            </a:endParaRPr>
          </a:p>
          <a:p>
            <a:pPr algn="just"/>
            <a:endParaRPr lang="fr-FR" sz="1100" dirty="0"/>
          </a:p>
          <a:p>
            <a:pPr algn="just"/>
            <a:endParaRPr lang="fr-FR" sz="1100" dirty="0"/>
          </a:p>
          <a:p>
            <a:pPr algn="just"/>
            <a:r>
              <a:rPr lang="fr-FR" sz="1100" dirty="0"/>
              <a:t>L’Association Communale de Chasse Agréée de Frontenac propose aux habitants de la commune de </a:t>
            </a:r>
            <a:r>
              <a:rPr lang="fr-FR" sz="1100" b="1" dirty="0">
                <a:solidFill>
                  <a:srgbClr val="FF0000"/>
                </a:solidFill>
              </a:rPr>
              <a:t>bénéficier gratuitement de morceaux de chevreuil et de sanglier issus des battues.</a:t>
            </a:r>
          </a:p>
          <a:p>
            <a:pPr algn="just"/>
            <a:r>
              <a:rPr lang="fr-FR" sz="1100" dirty="0"/>
              <a:t>Les personnes intéressées sont invitées à s'inscrire auprès de la mairie</a:t>
            </a:r>
            <a:r>
              <a:rPr lang="fr-FR" sz="1100" b="1" i="1" dirty="0"/>
              <a:t> </a:t>
            </a:r>
            <a:r>
              <a:rPr lang="fr-FR" sz="1100" dirty="0"/>
              <a:t>afin d'être contactées en fonction des disponibilités.</a:t>
            </a:r>
          </a:p>
        </p:txBody>
      </p:sp>
      <p:sp>
        <p:nvSpPr>
          <p:cNvPr id="4" name="ZoneTexte 3">
            <a:extLst>
              <a:ext uri="{FF2B5EF4-FFF2-40B4-BE49-F238E27FC236}">
                <a16:creationId xmlns:a16="http://schemas.microsoft.com/office/drawing/2014/main" id="{05F5DE9F-29D9-BCBF-2F72-7A3D93959B41}"/>
              </a:ext>
            </a:extLst>
          </p:cNvPr>
          <p:cNvSpPr txBox="1"/>
          <p:nvPr/>
        </p:nvSpPr>
        <p:spPr>
          <a:xfrm>
            <a:off x="1" y="0"/>
            <a:ext cx="6857999" cy="1481722"/>
          </a:xfrm>
          <a:prstGeom prst="rect">
            <a:avLst/>
          </a:prstGeom>
          <a:solidFill>
            <a:srgbClr val="92D050"/>
          </a:solidFill>
        </p:spPr>
        <p:txBody>
          <a:bodyPr wrap="square" lIns="95793" tIns="47896" rIns="95793" bIns="47896" rtlCol="0">
            <a:spAutoFit/>
          </a:bodyPr>
          <a:lstStyle/>
          <a:p>
            <a:pPr algn="ctr"/>
            <a:endParaRPr lang="fr-FR" sz="3000" dirty="0">
              <a:solidFill>
                <a:schemeClr val="bg1"/>
              </a:solidFill>
            </a:endParaRPr>
          </a:p>
          <a:p>
            <a:pPr algn="ctr"/>
            <a:r>
              <a:rPr lang="fr-FR" sz="3000" dirty="0">
                <a:solidFill>
                  <a:schemeClr val="bg1"/>
                </a:solidFill>
              </a:rPr>
              <a:t>			       INFOS PRATIQUES</a:t>
            </a:r>
          </a:p>
          <a:p>
            <a:pPr algn="ctr"/>
            <a:r>
              <a:rPr lang="fr-FR" sz="3000" dirty="0">
                <a:solidFill>
                  <a:schemeClr val="bg1"/>
                </a:solidFill>
              </a:rPr>
              <a:t>                        </a:t>
            </a:r>
          </a:p>
        </p:txBody>
      </p:sp>
      <p:sp>
        <p:nvSpPr>
          <p:cNvPr id="17" name="Rectangle 16">
            <a:extLst>
              <a:ext uri="{FF2B5EF4-FFF2-40B4-BE49-F238E27FC236}">
                <a16:creationId xmlns:a16="http://schemas.microsoft.com/office/drawing/2014/main" id="{CE8AB3D4-8536-C939-D617-36C46245D07A}"/>
              </a:ext>
            </a:extLst>
          </p:cNvPr>
          <p:cNvSpPr/>
          <p:nvPr/>
        </p:nvSpPr>
        <p:spPr>
          <a:xfrm>
            <a:off x="0" y="9555419"/>
            <a:ext cx="6858000" cy="338554"/>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endParaRPr lang="fr-FR" sz="1200" dirty="0">
              <a:solidFill>
                <a:schemeClr val="tx1"/>
              </a:solidFill>
            </a:endParaRPr>
          </a:p>
        </p:txBody>
      </p:sp>
      <p:sp>
        <p:nvSpPr>
          <p:cNvPr id="10" name="Rectangle 9">
            <a:extLst>
              <a:ext uri="{FF2B5EF4-FFF2-40B4-BE49-F238E27FC236}">
                <a16:creationId xmlns:a16="http://schemas.microsoft.com/office/drawing/2014/main" id="{F31183BA-274E-2160-20C1-74161FAF7029}"/>
              </a:ext>
            </a:extLst>
          </p:cNvPr>
          <p:cNvSpPr/>
          <p:nvPr/>
        </p:nvSpPr>
        <p:spPr>
          <a:xfrm>
            <a:off x="340435" y="5233255"/>
            <a:ext cx="5998067" cy="385909"/>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E6B857B2-8050-CAE2-FAE3-78144B9CA842}"/>
              </a:ext>
            </a:extLst>
          </p:cNvPr>
          <p:cNvSpPr txBox="1"/>
          <p:nvPr/>
        </p:nvSpPr>
        <p:spPr>
          <a:xfrm>
            <a:off x="259051" y="5272173"/>
            <a:ext cx="6076145" cy="338554"/>
          </a:xfrm>
          <a:prstGeom prst="rect">
            <a:avLst/>
          </a:prstGeom>
          <a:noFill/>
        </p:spPr>
        <p:txBody>
          <a:bodyPr wrap="square" rtlCol="0">
            <a:spAutoFit/>
          </a:bodyPr>
          <a:lstStyle/>
          <a:p>
            <a:pPr lvl="0" algn="ctr">
              <a:defRPr/>
            </a:pPr>
            <a:r>
              <a:rPr lang="fr-FR" sz="1600" b="1" dirty="0">
                <a:solidFill>
                  <a:schemeClr val="bg1"/>
                </a:solidFill>
                <a:ea typeface="Calibri" panose="020F0502020204030204" pitchFamily="34" charset="0"/>
                <a:cs typeface="Aptos" panose="020B0004020202020204" pitchFamily="34" charset="0"/>
              </a:rPr>
              <a:t>Permis de pêche à moitié prix !</a:t>
            </a:r>
          </a:p>
        </p:txBody>
      </p:sp>
      <p:sp>
        <p:nvSpPr>
          <p:cNvPr id="15" name="ZoneTexte 14">
            <a:extLst>
              <a:ext uri="{FF2B5EF4-FFF2-40B4-BE49-F238E27FC236}">
                <a16:creationId xmlns:a16="http://schemas.microsoft.com/office/drawing/2014/main" id="{4E4D4986-B363-2AA8-A87F-E827675BAA62}"/>
              </a:ext>
            </a:extLst>
          </p:cNvPr>
          <p:cNvSpPr txBox="1"/>
          <p:nvPr/>
        </p:nvSpPr>
        <p:spPr>
          <a:xfrm>
            <a:off x="587293" y="5843959"/>
            <a:ext cx="5488654" cy="3477875"/>
          </a:xfrm>
          <a:prstGeom prst="rect">
            <a:avLst/>
          </a:prstGeom>
          <a:noFill/>
        </p:spPr>
        <p:txBody>
          <a:bodyPr wrap="square" rtlCol="0">
            <a:spAutoFit/>
          </a:bodyPr>
          <a:lstStyle/>
          <a:p>
            <a:pPr algn="ctr"/>
            <a:r>
              <a:rPr lang="fr-FR" sz="1100" dirty="0"/>
              <a:t>À compter du </a:t>
            </a:r>
            <a:r>
              <a:rPr lang="fr-FR" sz="1100" b="1" dirty="0"/>
              <a:t>1er septembre</a:t>
            </a:r>
            <a:r>
              <a:rPr lang="fr-FR" sz="1100" dirty="0"/>
              <a:t>, le permis de pêche est proposé à </a:t>
            </a:r>
            <a:r>
              <a:rPr lang="fr-FR" sz="1100" b="1" dirty="0"/>
              <a:t>moitié prix</a:t>
            </a:r>
            <a:r>
              <a:rPr lang="fr-FR" sz="1100" dirty="0"/>
              <a:t> :  </a:t>
            </a:r>
          </a:p>
          <a:p>
            <a:pPr algn="ctr"/>
            <a:endParaRPr lang="fr-FR" sz="1100" b="1" dirty="0">
              <a:solidFill>
                <a:srgbClr val="FF0000"/>
              </a:solidFill>
            </a:endParaRPr>
          </a:p>
          <a:p>
            <a:pPr algn="ctr"/>
            <a:r>
              <a:rPr lang="fr-FR" sz="1100" b="1" dirty="0">
                <a:solidFill>
                  <a:srgbClr val="FF0000"/>
                </a:solidFill>
              </a:rPr>
              <a:t>43,50 € au lieu de 87 € </a:t>
            </a:r>
          </a:p>
          <a:p>
            <a:pPr algn="ctr"/>
            <a:r>
              <a:rPr lang="fr-FR" sz="1100" b="1" dirty="0">
                <a:solidFill>
                  <a:srgbClr val="FF0000"/>
                </a:solidFill>
              </a:rPr>
              <a:t>carte personne majeure uniquement</a:t>
            </a:r>
          </a:p>
          <a:p>
            <a:endParaRPr lang="fr-FR" sz="1100" dirty="0"/>
          </a:p>
          <a:p>
            <a:r>
              <a:rPr lang="fr-FR" sz="1100" b="1" dirty="0"/>
              <a:t>Tarifs 2026 : </a:t>
            </a:r>
          </a:p>
          <a:p>
            <a:endParaRPr lang="fr-FR" sz="1100" b="1" dirty="0"/>
          </a:p>
          <a:p>
            <a:pPr>
              <a:tabLst>
                <a:tab pos="2333625" algn="l"/>
              </a:tabLst>
            </a:pPr>
            <a:r>
              <a:rPr lang="fr-FR" sz="1100" dirty="0"/>
              <a:t>Carte interfédérale personne majeure : 		</a:t>
            </a:r>
            <a:r>
              <a:rPr lang="fr-FR" sz="1100" dirty="0">
                <a:solidFill>
                  <a:srgbClr val="0070C0"/>
                </a:solidFill>
              </a:rPr>
              <a:t>114 €</a:t>
            </a:r>
          </a:p>
          <a:p>
            <a:pPr>
              <a:tabLst>
                <a:tab pos="2514600" algn="l"/>
              </a:tabLst>
            </a:pPr>
            <a:r>
              <a:rPr lang="fr-FR" sz="1100" dirty="0"/>
              <a:t>Carte personne majeure :	 	  </a:t>
            </a:r>
            <a:r>
              <a:rPr lang="fr-FR" sz="1100" dirty="0">
                <a:solidFill>
                  <a:srgbClr val="0070C0"/>
                </a:solidFill>
              </a:rPr>
              <a:t>87 € </a:t>
            </a:r>
            <a:r>
              <a:rPr lang="fr-FR" sz="1100" dirty="0"/>
              <a:t>/ </a:t>
            </a:r>
            <a:r>
              <a:rPr lang="fr-FR" sz="1100" dirty="0">
                <a:solidFill>
                  <a:srgbClr val="FF0000"/>
                </a:solidFill>
              </a:rPr>
              <a:t>43 € 50 à partir du 01/09/2026 </a:t>
            </a:r>
            <a:r>
              <a:rPr lang="fr-FR" sz="1100" dirty="0"/>
              <a:t>Carte promotionnelle découverte femme : 		  </a:t>
            </a:r>
            <a:r>
              <a:rPr lang="fr-FR" sz="1100" dirty="0">
                <a:solidFill>
                  <a:srgbClr val="0070C0"/>
                </a:solidFill>
              </a:rPr>
              <a:t>42 €</a:t>
            </a:r>
          </a:p>
          <a:p>
            <a:pPr>
              <a:tabLst>
                <a:tab pos="2333625" algn="l"/>
              </a:tabLst>
            </a:pPr>
            <a:r>
              <a:rPr lang="fr-FR" sz="1100" dirty="0"/>
              <a:t>Carte personne mineure : 		  </a:t>
            </a:r>
            <a:r>
              <a:rPr lang="fr-FR" sz="1100" dirty="0">
                <a:solidFill>
                  <a:srgbClr val="0070C0"/>
                </a:solidFill>
              </a:rPr>
              <a:t>27 €</a:t>
            </a:r>
          </a:p>
          <a:p>
            <a:pPr>
              <a:tabLst>
                <a:tab pos="2333625" algn="l"/>
              </a:tabLst>
            </a:pPr>
            <a:r>
              <a:rPr lang="fr-FR" sz="1100" dirty="0"/>
              <a:t>Carte promotionnelle découverte - 12 ans : 	    </a:t>
            </a:r>
            <a:r>
              <a:rPr lang="fr-FR" sz="1100" dirty="0">
                <a:solidFill>
                  <a:srgbClr val="0070C0"/>
                </a:solidFill>
              </a:rPr>
              <a:t>8 €</a:t>
            </a:r>
          </a:p>
          <a:p>
            <a:pPr>
              <a:tabLst>
                <a:tab pos="2333625" algn="l"/>
              </a:tabLst>
            </a:pPr>
            <a:r>
              <a:rPr lang="fr-FR" sz="1100" dirty="0"/>
              <a:t>Carte promotionnelle hebdomadaire : 		  </a:t>
            </a:r>
            <a:r>
              <a:rPr lang="fr-FR" sz="1100" dirty="0">
                <a:solidFill>
                  <a:srgbClr val="0070C0"/>
                </a:solidFill>
              </a:rPr>
              <a:t>36 € 50 </a:t>
            </a:r>
          </a:p>
          <a:p>
            <a:pPr>
              <a:tabLst>
                <a:tab pos="2333625" algn="l"/>
              </a:tabLst>
            </a:pPr>
            <a:r>
              <a:rPr lang="fr-FR" sz="1100" dirty="0"/>
              <a:t>Carte journalière « spéciale été » : 		  </a:t>
            </a:r>
            <a:r>
              <a:rPr lang="fr-FR" sz="1100" dirty="0">
                <a:solidFill>
                  <a:srgbClr val="0070C0"/>
                </a:solidFill>
              </a:rPr>
              <a:t>14 €</a:t>
            </a:r>
          </a:p>
          <a:p>
            <a:endParaRPr lang="fr-FR" sz="1100" dirty="0"/>
          </a:p>
          <a:p>
            <a:r>
              <a:rPr lang="fr-FR" sz="1100" b="1" dirty="0"/>
              <a:t>Vente de carte de pêche à la mairie toute l’année.</a:t>
            </a:r>
          </a:p>
          <a:p>
            <a:endParaRPr lang="fr-FR" sz="1100" dirty="0"/>
          </a:p>
          <a:p>
            <a:pPr marL="265113"/>
            <a:r>
              <a:rPr lang="fr-FR" sz="1100" i="1" dirty="0"/>
              <a:t>Une belle occasion pour les amateurs de pêche de profiter pleinement</a:t>
            </a:r>
          </a:p>
          <a:p>
            <a:pPr marL="265113"/>
            <a:r>
              <a:rPr lang="fr-FR" sz="1100" i="1" dirty="0"/>
              <a:t>de la fin de saison au bord de l’eau.</a:t>
            </a:r>
          </a:p>
          <a:p>
            <a:endParaRPr lang="fr-FR" sz="1100" dirty="0"/>
          </a:p>
        </p:txBody>
      </p:sp>
      <p:pic>
        <p:nvPicPr>
          <p:cNvPr id="18" name="Image 17">
            <a:extLst>
              <a:ext uri="{FF2B5EF4-FFF2-40B4-BE49-F238E27FC236}">
                <a16:creationId xmlns:a16="http://schemas.microsoft.com/office/drawing/2014/main" id="{4C014081-CD8B-D218-DD5B-935187572EC8}"/>
              </a:ext>
            </a:extLst>
          </p:cNvPr>
          <p:cNvPicPr>
            <a:picLocks noChangeAspect="1"/>
          </p:cNvPicPr>
          <p:nvPr/>
        </p:nvPicPr>
        <p:blipFill>
          <a:blip r:embed="rId2"/>
          <a:stretch>
            <a:fillRect/>
          </a:stretch>
        </p:blipFill>
        <p:spPr>
          <a:xfrm>
            <a:off x="429966" y="2491991"/>
            <a:ext cx="612156" cy="738902"/>
          </a:xfrm>
          <a:prstGeom prst="rect">
            <a:avLst/>
          </a:prstGeom>
        </p:spPr>
      </p:pic>
      <p:sp>
        <p:nvSpPr>
          <p:cNvPr id="20" name="ZoneTexte 19">
            <a:extLst>
              <a:ext uri="{FF2B5EF4-FFF2-40B4-BE49-F238E27FC236}">
                <a16:creationId xmlns:a16="http://schemas.microsoft.com/office/drawing/2014/main" id="{98D66577-BDC9-8FF5-F631-44B60664A686}"/>
              </a:ext>
            </a:extLst>
          </p:cNvPr>
          <p:cNvSpPr txBox="1"/>
          <p:nvPr/>
        </p:nvSpPr>
        <p:spPr>
          <a:xfrm>
            <a:off x="388445" y="3871912"/>
            <a:ext cx="5255006" cy="938719"/>
          </a:xfrm>
          <a:prstGeom prst="rect">
            <a:avLst/>
          </a:prstGeom>
          <a:noFill/>
        </p:spPr>
        <p:txBody>
          <a:bodyPr wrap="square">
            <a:spAutoFit/>
          </a:bodyPr>
          <a:lstStyle/>
          <a:p>
            <a:endParaRPr lang="fr-FR" sz="1100" b="1" dirty="0"/>
          </a:p>
          <a:p>
            <a:r>
              <a:rPr lang="fr-FR" sz="1100" b="1" dirty="0"/>
              <a:t>Cette offre est exclusivement réservée aux habitants et aux propriétaires frontenacais.</a:t>
            </a:r>
          </a:p>
          <a:p>
            <a:pPr marL="714375" algn="just"/>
            <a:endParaRPr lang="fr-FR" sz="1100" dirty="0"/>
          </a:p>
          <a:p>
            <a:pPr algn="just"/>
            <a:r>
              <a:rPr lang="fr-FR" sz="1100" i="1" dirty="0"/>
              <a:t>N'hésitez pas à vous inscrire pour profiter de cette initiative locale qui valorise le gibier prélevé sur notre territoire.</a:t>
            </a:r>
          </a:p>
        </p:txBody>
      </p:sp>
      <p:pic>
        <p:nvPicPr>
          <p:cNvPr id="26" name="Image 25">
            <a:extLst>
              <a:ext uri="{FF2B5EF4-FFF2-40B4-BE49-F238E27FC236}">
                <a16:creationId xmlns:a16="http://schemas.microsoft.com/office/drawing/2014/main" id="{6B66C891-E485-F9D7-613C-520CE39E73D3}"/>
              </a:ext>
            </a:extLst>
          </p:cNvPr>
          <p:cNvPicPr>
            <a:picLocks noChangeAspect="1"/>
          </p:cNvPicPr>
          <p:nvPr/>
        </p:nvPicPr>
        <p:blipFill>
          <a:blip r:embed="rId3"/>
          <a:stretch>
            <a:fillRect/>
          </a:stretch>
        </p:blipFill>
        <p:spPr>
          <a:xfrm flipH="1">
            <a:off x="5242019" y="7950513"/>
            <a:ext cx="1220293" cy="1107996"/>
          </a:xfrm>
          <a:prstGeom prst="rect">
            <a:avLst/>
          </a:prstGeom>
        </p:spPr>
      </p:pic>
      <p:pic>
        <p:nvPicPr>
          <p:cNvPr id="30" name="Image 29">
            <a:extLst>
              <a:ext uri="{FF2B5EF4-FFF2-40B4-BE49-F238E27FC236}">
                <a16:creationId xmlns:a16="http://schemas.microsoft.com/office/drawing/2014/main" id="{CA956443-5697-C194-53DD-E8A7E242DC21}"/>
              </a:ext>
            </a:extLst>
          </p:cNvPr>
          <p:cNvPicPr>
            <a:picLocks noChangeAspect="1"/>
          </p:cNvPicPr>
          <p:nvPr/>
        </p:nvPicPr>
        <p:blipFill>
          <a:blip r:embed="rId4"/>
          <a:stretch>
            <a:fillRect/>
          </a:stretch>
        </p:blipFill>
        <p:spPr>
          <a:xfrm flipH="1">
            <a:off x="5643451" y="3675716"/>
            <a:ext cx="600361" cy="940566"/>
          </a:xfrm>
          <a:prstGeom prst="rect">
            <a:avLst/>
          </a:prstGeom>
        </p:spPr>
      </p:pic>
    </p:spTree>
    <p:extLst>
      <p:ext uri="{BB962C8B-B14F-4D97-AF65-F5344CB8AC3E}">
        <p14:creationId xmlns:p14="http://schemas.microsoft.com/office/powerpoint/2010/main" val="34515002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 y="0"/>
            <a:ext cx="6857999" cy="1481722"/>
          </a:xfrm>
          <a:prstGeom prst="rect">
            <a:avLst/>
          </a:prstGeom>
          <a:solidFill>
            <a:srgbClr val="92D050"/>
          </a:solidFill>
        </p:spPr>
        <p:txBody>
          <a:bodyPr wrap="square" lIns="95793" tIns="47896" rIns="95793" bIns="47896" rtlCol="0">
            <a:spAutoFit/>
          </a:bodyPr>
          <a:lstStyle/>
          <a:p>
            <a:pPr algn="ctr"/>
            <a:endParaRPr lang="fr-FR" sz="3000" dirty="0">
              <a:solidFill>
                <a:schemeClr val="bg1"/>
              </a:solidFill>
            </a:endParaRPr>
          </a:p>
          <a:p>
            <a:pPr algn="ctr"/>
            <a:r>
              <a:rPr lang="fr-FR" sz="3000" dirty="0">
                <a:solidFill>
                  <a:schemeClr val="bg1"/>
                </a:solidFill>
              </a:rPr>
              <a:t>			       INFOS PRATIQUES</a:t>
            </a:r>
          </a:p>
          <a:p>
            <a:pPr algn="ctr"/>
            <a:r>
              <a:rPr lang="fr-FR" sz="3000" dirty="0">
                <a:solidFill>
                  <a:schemeClr val="bg1"/>
                </a:solidFill>
              </a:rPr>
              <a:t>                        </a:t>
            </a:r>
          </a:p>
        </p:txBody>
      </p:sp>
      <p:sp>
        <p:nvSpPr>
          <p:cNvPr id="15" name="Rectangle 9">
            <a:extLst>
              <a:ext uri="{FF2B5EF4-FFF2-40B4-BE49-F238E27FC236}">
                <a16:creationId xmlns:a16="http://schemas.microsoft.com/office/drawing/2014/main" id="{CDF36B48-6884-42CA-2157-A6BC411696AB}"/>
              </a:ext>
            </a:extLst>
          </p:cNvPr>
          <p:cNvSpPr>
            <a:spLocks noChangeArrowheads="1"/>
          </p:cNvSpPr>
          <p:nvPr/>
        </p:nvSpPr>
        <p:spPr bwMode="auto">
          <a:xfrm>
            <a:off x="304800" y="4225176"/>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200" b="1" i="0" u="none" strike="noStrike" cap="none" normalizeH="0" baseline="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br>
            <a:br>
              <a:rPr kumimoji="0" lang="fr-FR" altLang="fr-FR" sz="1200" b="1" i="0" u="none" strike="noStrike" cap="none" normalizeH="0" baseline="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b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20" name="Rectangle 15">
            <a:extLst>
              <a:ext uri="{FF2B5EF4-FFF2-40B4-BE49-F238E27FC236}">
                <a16:creationId xmlns:a16="http://schemas.microsoft.com/office/drawing/2014/main" id="{DD856732-70B0-B81F-82A6-F6F79F4F1643}"/>
              </a:ext>
            </a:extLst>
          </p:cNvPr>
          <p:cNvSpPr>
            <a:spLocks noChangeArrowheads="1"/>
          </p:cNvSpPr>
          <p:nvPr/>
        </p:nvSpPr>
        <p:spPr bwMode="auto">
          <a:xfrm>
            <a:off x="1899138" y="4602804"/>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200" b="1" i="0" u="none" strike="noStrike" cap="none" normalizeH="0" baseline="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br>
            <a:br>
              <a:rPr kumimoji="0" lang="fr-FR" altLang="fr-FR" sz="1200" b="1" i="0" u="none" strike="noStrike" cap="none" normalizeH="0" baseline="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b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21" name="ZoneTexte 20">
            <a:extLst>
              <a:ext uri="{FF2B5EF4-FFF2-40B4-BE49-F238E27FC236}">
                <a16:creationId xmlns:a16="http://schemas.microsoft.com/office/drawing/2014/main" id="{9941FA23-0E1D-AC1B-AB6C-2EF7ECC155DA}"/>
              </a:ext>
            </a:extLst>
          </p:cNvPr>
          <p:cNvSpPr txBox="1"/>
          <p:nvPr/>
        </p:nvSpPr>
        <p:spPr>
          <a:xfrm>
            <a:off x="450210" y="2389992"/>
            <a:ext cx="6054619" cy="1615827"/>
          </a:xfrm>
          <a:prstGeom prst="rect">
            <a:avLst/>
          </a:prstGeom>
          <a:noFill/>
        </p:spPr>
        <p:txBody>
          <a:bodyPr wrap="square" rtlCol="0">
            <a:spAutoFit/>
          </a:bodyPr>
          <a:lstStyle/>
          <a:p>
            <a:pPr algn="just"/>
            <a:r>
              <a:rPr lang="fr-FR" sz="1100" dirty="0"/>
              <a:t>Si votre habitation présente des fissures suite aux différents épisodes de sécheresse, n'hésitez pas à vous manifester auprès de la mairie </a:t>
            </a:r>
            <a:r>
              <a:rPr lang="fr-FR" sz="1100" b="1" u="sng" dirty="0">
                <a:solidFill>
                  <a:srgbClr val="FF0000"/>
                </a:solidFill>
              </a:rPr>
              <a:t>avant le 30 septembre 2026 </a:t>
            </a:r>
            <a:r>
              <a:rPr lang="fr-FR" sz="1100" dirty="0"/>
              <a:t>par courrier :</a:t>
            </a:r>
          </a:p>
          <a:p>
            <a:endParaRPr lang="fr-FR" sz="1100" dirty="0"/>
          </a:p>
          <a:p>
            <a:pPr algn="ctr"/>
            <a:r>
              <a:rPr lang="fr-FR" sz="1100" dirty="0"/>
              <a:t> Mairie de Frontenac – 01 place du 19 mars 1962 – 33760 FRONTENAC, </a:t>
            </a:r>
          </a:p>
          <a:p>
            <a:pPr algn="ctr"/>
            <a:r>
              <a:rPr lang="fr-FR" sz="1100" b="1" dirty="0">
                <a:solidFill>
                  <a:srgbClr val="FF0000"/>
                </a:solidFill>
              </a:rPr>
              <a:t>en expliquant votre cas et en joignant des photos.</a:t>
            </a:r>
          </a:p>
          <a:p>
            <a:endParaRPr lang="fr-FR" sz="1100" dirty="0"/>
          </a:p>
          <a:p>
            <a:pPr algn="just"/>
            <a:r>
              <a:rPr lang="fr-FR" sz="1100" dirty="0"/>
              <a:t>Une demande sera déposée auprès des autorités compétentes afin d'essayer d'obtenir une reconnaissance de catastrophe naturelle qui vous permettrait d'accomplir les démarches nécessaires auprès de votre assurance.</a:t>
            </a:r>
          </a:p>
        </p:txBody>
      </p:sp>
      <p:sp>
        <p:nvSpPr>
          <p:cNvPr id="8" name="ZoneTexte 7">
            <a:extLst>
              <a:ext uri="{FF2B5EF4-FFF2-40B4-BE49-F238E27FC236}">
                <a16:creationId xmlns:a16="http://schemas.microsoft.com/office/drawing/2014/main" id="{60BB6592-20F0-EB19-15F6-48A36EBFE6B5}"/>
              </a:ext>
            </a:extLst>
          </p:cNvPr>
          <p:cNvSpPr txBox="1"/>
          <p:nvPr/>
        </p:nvSpPr>
        <p:spPr>
          <a:xfrm>
            <a:off x="485064" y="1766580"/>
            <a:ext cx="6068135" cy="338554"/>
          </a:xfrm>
          <a:prstGeom prst="rect">
            <a:avLst/>
          </a:prstGeom>
          <a:solidFill>
            <a:srgbClr val="92D050"/>
          </a:solidFill>
        </p:spPr>
        <p:txBody>
          <a:bodyPr wrap="square" rtlCol="0">
            <a:spAutoFit/>
          </a:bodyPr>
          <a:lstStyle/>
          <a:p>
            <a:pPr algn="ctr"/>
            <a:r>
              <a:rPr lang="fr-FR" sz="1600" b="1" dirty="0">
                <a:solidFill>
                  <a:schemeClr val="bg1"/>
                </a:solidFill>
                <a:ea typeface="Calibri" panose="020F0502020204030204" pitchFamily="34" charset="0"/>
                <a:cs typeface="Aptos" panose="020B0004020202020204" pitchFamily="34" charset="0"/>
              </a:rPr>
              <a:t>CATASTROPHE NATURELLE</a:t>
            </a:r>
          </a:p>
        </p:txBody>
      </p:sp>
      <p:sp>
        <p:nvSpPr>
          <p:cNvPr id="12" name="Rectangle 11">
            <a:extLst>
              <a:ext uri="{FF2B5EF4-FFF2-40B4-BE49-F238E27FC236}">
                <a16:creationId xmlns:a16="http://schemas.microsoft.com/office/drawing/2014/main" id="{031C8AA8-1003-CAF2-E3E1-2967A6644124}"/>
              </a:ext>
            </a:extLst>
          </p:cNvPr>
          <p:cNvSpPr/>
          <p:nvPr/>
        </p:nvSpPr>
        <p:spPr>
          <a:xfrm>
            <a:off x="0" y="9568531"/>
            <a:ext cx="6858000" cy="337469"/>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endParaRPr lang="fr-FR" sz="1300" b="1" i="1" dirty="0">
              <a:solidFill>
                <a:schemeClr val="tx1"/>
              </a:solidFill>
            </a:endParaRPr>
          </a:p>
        </p:txBody>
      </p:sp>
      <p:sp>
        <p:nvSpPr>
          <p:cNvPr id="14" name="Rectangle 13">
            <a:extLst>
              <a:ext uri="{FF2B5EF4-FFF2-40B4-BE49-F238E27FC236}">
                <a16:creationId xmlns:a16="http://schemas.microsoft.com/office/drawing/2014/main" id="{C0D6CA28-2FA9-0772-4D18-EF072BA413B9}"/>
              </a:ext>
            </a:extLst>
          </p:cNvPr>
          <p:cNvSpPr/>
          <p:nvPr/>
        </p:nvSpPr>
        <p:spPr>
          <a:xfrm>
            <a:off x="596654" y="4729223"/>
            <a:ext cx="5915025" cy="385909"/>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ZoneTexte 16">
            <a:extLst>
              <a:ext uri="{FF2B5EF4-FFF2-40B4-BE49-F238E27FC236}">
                <a16:creationId xmlns:a16="http://schemas.microsoft.com/office/drawing/2014/main" id="{67C234C5-FE68-5254-33B1-AAF481157FC9}"/>
              </a:ext>
            </a:extLst>
          </p:cNvPr>
          <p:cNvSpPr txBox="1"/>
          <p:nvPr/>
        </p:nvSpPr>
        <p:spPr>
          <a:xfrm>
            <a:off x="815180" y="4758909"/>
            <a:ext cx="5738019" cy="338554"/>
          </a:xfrm>
          <a:prstGeom prst="rect">
            <a:avLst/>
          </a:prstGeom>
          <a:noFill/>
        </p:spPr>
        <p:txBody>
          <a:bodyPr wrap="square" rtlCol="0">
            <a:spAutoFit/>
          </a:bodyPr>
          <a:lstStyle/>
          <a:p>
            <a:pPr lvl="0" algn="ctr">
              <a:defRPr/>
            </a:pPr>
            <a:r>
              <a:rPr lang="fr-FR" sz="1600" b="1" dirty="0">
                <a:solidFill>
                  <a:schemeClr val="bg1"/>
                </a:solidFill>
                <a:ea typeface="Calibri" panose="020F0502020204030204" pitchFamily="34" charset="0"/>
                <a:cs typeface="Aptos" panose="020B0004020202020204" pitchFamily="34" charset="0"/>
              </a:rPr>
              <a:t>Tables et bancs à disposition des habitants </a:t>
            </a:r>
          </a:p>
        </p:txBody>
      </p:sp>
      <p:sp>
        <p:nvSpPr>
          <p:cNvPr id="22" name="ZoneTexte 21">
            <a:extLst>
              <a:ext uri="{FF2B5EF4-FFF2-40B4-BE49-F238E27FC236}">
                <a16:creationId xmlns:a16="http://schemas.microsoft.com/office/drawing/2014/main" id="{62D5A424-DF2D-6F7E-7457-1E673F82D8C0}"/>
              </a:ext>
            </a:extLst>
          </p:cNvPr>
          <p:cNvSpPr txBox="1"/>
          <p:nvPr/>
        </p:nvSpPr>
        <p:spPr>
          <a:xfrm>
            <a:off x="485064" y="5665747"/>
            <a:ext cx="6030605" cy="2970044"/>
          </a:xfrm>
          <a:prstGeom prst="rect">
            <a:avLst/>
          </a:prstGeom>
          <a:noFill/>
        </p:spPr>
        <p:txBody>
          <a:bodyPr wrap="square" rtlCol="0">
            <a:spAutoFit/>
          </a:bodyPr>
          <a:lstStyle/>
          <a:p>
            <a:pPr algn="just"/>
            <a:r>
              <a:rPr lang="fr-FR" sz="1100" dirty="0"/>
              <a:t>Pour vos repas de famille, anniversaires, fêtes de quartier ou autres évènements, </a:t>
            </a:r>
            <a:r>
              <a:rPr lang="fr-FR" sz="1100" dirty="0">
                <a:solidFill>
                  <a:srgbClr val="FF0000"/>
                </a:solidFill>
              </a:rPr>
              <a:t>la mairie met gratuitement à la disposition des habitants des tables et des bancs.</a:t>
            </a:r>
          </a:p>
          <a:p>
            <a:pPr algn="just"/>
            <a:endParaRPr lang="fr-FR" sz="1100" dirty="0">
              <a:solidFill>
                <a:srgbClr val="FF0000"/>
              </a:solidFill>
            </a:endParaRPr>
          </a:p>
          <a:p>
            <a:pPr algn="just"/>
            <a:r>
              <a:rPr lang="fr-FR" sz="1100" dirty="0"/>
              <a:t>Le prêt du matériel se fait sur réservations, dans la limite des stocks disponibles.</a:t>
            </a:r>
          </a:p>
          <a:p>
            <a:endParaRPr lang="fr-FR" sz="1100" dirty="0"/>
          </a:p>
          <a:p>
            <a:pPr algn="just"/>
            <a:r>
              <a:rPr lang="fr-FR" sz="1100" dirty="0"/>
              <a:t>Afin de permettre à nos agents communaux de poursuivre leurs missions dans les meilleures conditions, les retraits et les retours sont organisés uniquement aux heures d’embauche et débauche des agents. </a:t>
            </a:r>
            <a:r>
              <a:rPr lang="fr-FR" sz="1100" b="1" dirty="0"/>
              <a:t>Merci de bien vouloir respecter ces créneaux afin de ne pas interrompre leur travail</a:t>
            </a:r>
            <a:r>
              <a:rPr lang="fr-FR" sz="1100" dirty="0"/>
              <a:t>.</a:t>
            </a:r>
          </a:p>
          <a:p>
            <a:pPr algn="just"/>
            <a:endParaRPr lang="fr-FR" sz="1100" dirty="0"/>
          </a:p>
          <a:p>
            <a:pPr algn="just"/>
            <a:r>
              <a:rPr lang="fr-FR" sz="1100" b="1" dirty="0"/>
              <a:t>Pour des raisons d’organisation, la commune ne pourra pas assurer de livraison ni de récupération à domicile.</a:t>
            </a:r>
          </a:p>
          <a:p>
            <a:pPr algn="just"/>
            <a:endParaRPr lang="fr-FR" sz="1100" dirty="0"/>
          </a:p>
          <a:p>
            <a:pPr algn="just"/>
            <a:r>
              <a:rPr lang="fr-FR" sz="1100" dirty="0"/>
              <a:t>Merci pour  votre compréhension.</a:t>
            </a:r>
          </a:p>
          <a:p>
            <a:pPr algn="just"/>
            <a:endParaRPr lang="fr-FR" sz="1100" dirty="0"/>
          </a:p>
          <a:p>
            <a:pPr algn="just"/>
            <a:endParaRPr lang="fr-FR" sz="1100" dirty="0"/>
          </a:p>
          <a:p>
            <a:pPr algn="just"/>
            <a:r>
              <a:rPr lang="fr-FR" sz="1100" dirty="0"/>
              <a:t>		Pour toute réservation ou demande de renseignements, </a:t>
            </a:r>
          </a:p>
          <a:p>
            <a:pPr algn="just"/>
            <a:r>
              <a:rPr lang="fr-FR" sz="1100" dirty="0"/>
              <a:t>		merci de contacter la mairie au 05.56.23.96.38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9515C-C021-E73B-86C5-718F215A35B6}"/>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9767A94F-1263-AE0D-9014-0F491B28B5FC}"/>
              </a:ext>
            </a:extLst>
          </p:cNvPr>
          <p:cNvSpPr txBox="1"/>
          <p:nvPr/>
        </p:nvSpPr>
        <p:spPr>
          <a:xfrm>
            <a:off x="1" y="0"/>
            <a:ext cx="6857999" cy="1481722"/>
          </a:xfrm>
          <a:prstGeom prst="rect">
            <a:avLst/>
          </a:prstGeom>
          <a:solidFill>
            <a:srgbClr val="92D050"/>
          </a:solidFill>
        </p:spPr>
        <p:txBody>
          <a:bodyPr wrap="square" lIns="95793" tIns="47896" rIns="95793" bIns="47896" rtlCol="0">
            <a:spAutoFit/>
          </a:bodyPr>
          <a:lstStyle/>
          <a:p>
            <a:pPr algn="ctr"/>
            <a:endParaRPr lang="fr-FR" sz="3000" dirty="0">
              <a:solidFill>
                <a:schemeClr val="bg1"/>
              </a:solidFill>
            </a:endParaRPr>
          </a:p>
          <a:p>
            <a:pPr algn="ctr"/>
            <a:r>
              <a:rPr lang="fr-FR" sz="3000" dirty="0">
                <a:solidFill>
                  <a:schemeClr val="bg1"/>
                </a:solidFill>
              </a:rPr>
              <a:t>			       INFOS PRATIQUES</a:t>
            </a:r>
          </a:p>
          <a:p>
            <a:pPr algn="ctr"/>
            <a:r>
              <a:rPr lang="fr-FR" sz="3000" dirty="0">
                <a:solidFill>
                  <a:schemeClr val="bg1"/>
                </a:solidFill>
              </a:rPr>
              <a:t>                        </a:t>
            </a:r>
          </a:p>
        </p:txBody>
      </p:sp>
      <p:pic>
        <p:nvPicPr>
          <p:cNvPr id="1031" name="Picture 7">
            <a:extLst>
              <a:ext uri="{FF2B5EF4-FFF2-40B4-BE49-F238E27FC236}">
                <a16:creationId xmlns:a16="http://schemas.microsoft.com/office/drawing/2014/main" id="{7CB72847-4213-1588-E875-D5333128CBF7}"/>
              </a:ext>
            </a:extLst>
          </p:cNvPr>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5486969" y="3559128"/>
            <a:ext cx="1028700" cy="10287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9">
            <a:extLst>
              <a:ext uri="{FF2B5EF4-FFF2-40B4-BE49-F238E27FC236}">
                <a16:creationId xmlns:a16="http://schemas.microsoft.com/office/drawing/2014/main" id="{193843A7-6905-8105-B08C-C3C056292626}"/>
              </a:ext>
            </a:extLst>
          </p:cNvPr>
          <p:cNvSpPr>
            <a:spLocks noChangeArrowheads="1"/>
          </p:cNvSpPr>
          <p:nvPr/>
        </p:nvSpPr>
        <p:spPr bwMode="auto">
          <a:xfrm>
            <a:off x="304800" y="4225176"/>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200" b="1" i="0" u="none" strike="noStrike" cap="none" normalizeH="0" baseline="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br>
            <a:br>
              <a:rPr kumimoji="0" lang="fr-FR" altLang="fr-FR" sz="1200" b="1" i="0" u="none" strike="noStrike" cap="none" normalizeH="0" baseline="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b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20" name="Rectangle 15">
            <a:extLst>
              <a:ext uri="{FF2B5EF4-FFF2-40B4-BE49-F238E27FC236}">
                <a16:creationId xmlns:a16="http://schemas.microsoft.com/office/drawing/2014/main" id="{E7E41C2B-F5EA-1C0E-5116-C15DF466CFE5}"/>
              </a:ext>
            </a:extLst>
          </p:cNvPr>
          <p:cNvSpPr>
            <a:spLocks noChangeArrowheads="1"/>
          </p:cNvSpPr>
          <p:nvPr/>
        </p:nvSpPr>
        <p:spPr bwMode="auto">
          <a:xfrm>
            <a:off x="1899138" y="4602804"/>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200" b="1" i="0" u="none" strike="noStrike" cap="none" normalizeH="0" baseline="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br>
            <a:br>
              <a:rPr kumimoji="0" lang="fr-FR" altLang="fr-FR" sz="1200" b="1" i="0" u="none" strike="noStrike" cap="none" normalizeH="0" baseline="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rPr>
            </a:b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21" name="ZoneTexte 20">
            <a:extLst>
              <a:ext uri="{FF2B5EF4-FFF2-40B4-BE49-F238E27FC236}">
                <a16:creationId xmlns:a16="http://schemas.microsoft.com/office/drawing/2014/main" id="{E9E931D5-0874-5A45-2FB9-85F128E346ED}"/>
              </a:ext>
            </a:extLst>
          </p:cNvPr>
          <p:cNvSpPr txBox="1"/>
          <p:nvPr/>
        </p:nvSpPr>
        <p:spPr>
          <a:xfrm>
            <a:off x="485063" y="2197769"/>
            <a:ext cx="6030605" cy="2723823"/>
          </a:xfrm>
          <a:prstGeom prst="rect">
            <a:avLst/>
          </a:prstGeom>
          <a:noFill/>
        </p:spPr>
        <p:txBody>
          <a:bodyPr wrap="square" rtlCol="0">
            <a:spAutoFit/>
          </a:bodyPr>
          <a:lstStyle/>
          <a:p>
            <a:pPr algn="ctr"/>
            <a:endParaRPr lang="fr-FR" sz="1100" dirty="0"/>
          </a:p>
          <a:p>
            <a:pPr algn="ctr"/>
            <a:r>
              <a:rPr lang="fr-FR" sz="1200" b="1" dirty="0">
                <a:solidFill>
                  <a:srgbClr val="FF0000"/>
                </a:solidFill>
              </a:rPr>
              <a:t>En cas de coupure d’eau, de fuite, de travaux ou de perturbation sur le réseau d’eau potable, </a:t>
            </a:r>
          </a:p>
          <a:p>
            <a:pPr algn="just"/>
            <a:r>
              <a:rPr lang="fr-FR" sz="1100" dirty="0"/>
              <a:t>le Syndicat Intercommunal d’Eau et d’Assainissement de Rauzan (SIEA) invite les habitants à télécharger gratuitement l’application PanneauPocket et à s’abonner au SIEA de Rauzan.</a:t>
            </a:r>
          </a:p>
          <a:p>
            <a:endParaRPr lang="fr-FR" sz="1100" dirty="0"/>
          </a:p>
          <a:p>
            <a:pPr algn="just"/>
            <a:r>
              <a:rPr lang="fr-FR" sz="1100" dirty="0">
                <a:solidFill>
                  <a:srgbClr val="FF0000"/>
                </a:solidFill>
              </a:rPr>
              <a:t>Simple et gratuite, cette application permet de recevoir en temps réel les informations relatives au service de l’eau directement sur votre smartphone.</a:t>
            </a:r>
          </a:p>
          <a:p>
            <a:endParaRPr lang="fr-FR" sz="1100" b="1" dirty="0">
              <a:solidFill>
                <a:srgbClr val="FF0000"/>
              </a:solidFill>
            </a:endParaRPr>
          </a:p>
          <a:p>
            <a:pPr algn="ctr"/>
            <a:r>
              <a:rPr lang="fr-FR" sz="1100" b="1" dirty="0">
                <a:solidFill>
                  <a:srgbClr val="031D9F"/>
                </a:solidFill>
              </a:rPr>
              <a:t>N’attendez pas une interruption de service pour vous inscrire !</a:t>
            </a:r>
          </a:p>
          <a:p>
            <a:endParaRPr lang="fr-FR" sz="1100" dirty="0"/>
          </a:p>
          <a:p>
            <a:r>
              <a:rPr lang="fr-FR" sz="900" dirty="0"/>
              <a:t>Syndicat Intercommunal d'Eaux et d'Assainissement</a:t>
            </a:r>
          </a:p>
          <a:p>
            <a:r>
              <a:rPr lang="fr-FR" sz="900" dirty="0"/>
              <a:t>101 Route de la mairie</a:t>
            </a:r>
          </a:p>
          <a:p>
            <a:r>
              <a:rPr lang="fr-FR" sz="900" dirty="0"/>
              <a:t>33350 St Pey de Castets</a:t>
            </a:r>
          </a:p>
          <a:p>
            <a:r>
              <a:rPr lang="fr-FR" sz="1100" dirty="0"/>
              <a:t>05 57 56 09 68</a:t>
            </a:r>
          </a:p>
          <a:p>
            <a:endParaRPr lang="fr-FR" sz="1100" dirty="0"/>
          </a:p>
          <a:p>
            <a:r>
              <a:rPr lang="fr-FR" sz="1100" dirty="0"/>
              <a:t> </a:t>
            </a:r>
          </a:p>
        </p:txBody>
      </p:sp>
      <p:graphicFrame>
        <p:nvGraphicFramePr>
          <p:cNvPr id="3" name="Tableau 2">
            <a:extLst>
              <a:ext uri="{FF2B5EF4-FFF2-40B4-BE49-F238E27FC236}">
                <a16:creationId xmlns:a16="http://schemas.microsoft.com/office/drawing/2014/main" id="{3DBA5135-2659-42EF-0705-6229170848F1}"/>
              </a:ext>
            </a:extLst>
          </p:cNvPr>
          <p:cNvGraphicFramePr>
            <a:graphicFrameLocks noGrp="1"/>
          </p:cNvGraphicFramePr>
          <p:nvPr/>
        </p:nvGraphicFramePr>
        <p:xfrm>
          <a:off x="485063" y="5115770"/>
          <a:ext cx="6068135" cy="4075133"/>
        </p:xfrm>
        <a:graphic>
          <a:graphicData uri="http://schemas.openxmlformats.org/drawingml/2006/table">
            <a:tbl>
              <a:tblPr firstRow="1" firstCol="1" bandRow="1">
                <a:tableStyleId>{5C22544A-7EE6-4342-B048-85BDC9FD1C3A}</a:tableStyleId>
              </a:tblPr>
              <a:tblGrid>
                <a:gridCol w="6068135">
                  <a:extLst>
                    <a:ext uri="{9D8B030D-6E8A-4147-A177-3AD203B41FA5}">
                      <a16:colId xmlns:a16="http://schemas.microsoft.com/office/drawing/2014/main" val="1200749398"/>
                    </a:ext>
                  </a:extLst>
                </a:gridCol>
              </a:tblGrid>
              <a:tr h="816719">
                <a:tc>
                  <a:txBody>
                    <a:bodyPr/>
                    <a:lstStyle/>
                    <a:p>
                      <a:pPr algn="ctr">
                        <a:buNone/>
                      </a:pPr>
                      <a:r>
                        <a:rPr lang="fr-FR" sz="1200" b="1" dirty="0">
                          <a:solidFill>
                            <a:srgbClr val="0070C0"/>
                          </a:solidFill>
                          <a:effectLst/>
                        </a:rPr>
                        <a:t>    </a:t>
                      </a:r>
                    </a:p>
                    <a:p>
                      <a:pPr algn="ctr">
                        <a:buNone/>
                      </a:pPr>
                      <a:endParaRPr lang="fr-FR" sz="1200" b="1" dirty="0">
                        <a:solidFill>
                          <a:srgbClr val="0070C0"/>
                        </a:solidFill>
                        <a:effectLst/>
                      </a:endParaRPr>
                    </a:p>
                    <a:p>
                      <a:pPr algn="ctr">
                        <a:buNone/>
                      </a:pPr>
                      <a:r>
                        <a:rPr lang="fr-FR" sz="1600" b="1" dirty="0">
                          <a:solidFill>
                            <a:schemeClr val="bg1"/>
                          </a:solidFill>
                          <a:effectLst/>
                        </a:rPr>
                        <a:t>FORMATIONS GRATUITES AU COMPOSTAGE </a:t>
                      </a:r>
                    </a:p>
                  </a:txBody>
                  <a:tcPr marL="0" marR="0" marT="0" marB="0" anchor="ctr">
                    <a:solidFill>
                      <a:srgbClr val="92D050"/>
                    </a:solidFill>
                  </a:tcPr>
                </a:tc>
                <a:extLst>
                  <a:ext uri="{0D108BD9-81ED-4DB2-BD59-A6C34878D82A}">
                    <a16:rowId xmlns:a16="http://schemas.microsoft.com/office/drawing/2014/main" val="522032244"/>
                  </a:ext>
                </a:extLst>
              </a:tr>
              <a:tr h="957696">
                <a:tc>
                  <a:txBody>
                    <a:bodyPr/>
                    <a:lstStyle/>
                    <a:p>
                      <a:pPr algn="ctr">
                        <a:buNone/>
                      </a:pPr>
                      <a:r>
                        <a:rPr lang="fr-FR" sz="1200" b="1" dirty="0">
                          <a:solidFill>
                            <a:srgbClr val="0070C0"/>
                          </a:solidFill>
                          <a:effectLst/>
                        </a:rPr>
                        <a:t>   </a:t>
                      </a:r>
                    </a:p>
                    <a:p>
                      <a:pPr algn="ctr">
                        <a:buNone/>
                      </a:pPr>
                      <a:r>
                        <a:rPr lang="fr-FR" sz="1200" b="1" dirty="0">
                          <a:solidFill>
                            <a:srgbClr val="0070C0"/>
                          </a:solidFill>
                          <a:effectLst/>
                        </a:rPr>
                        <a:t>Ouvertes aux débutants et aux experts du compostage !</a:t>
                      </a:r>
                    </a:p>
                    <a:p>
                      <a:pPr algn="ctr">
                        <a:buNone/>
                      </a:pPr>
                      <a:endParaRPr lang="fr-FR" sz="1200" b="1" dirty="0">
                        <a:solidFill>
                          <a:srgbClr val="0070C0"/>
                        </a:solidFill>
                        <a:effectLst/>
                      </a:endParaRPr>
                    </a:p>
                    <a:p>
                      <a:pPr>
                        <a:buNone/>
                      </a:pPr>
                      <a:r>
                        <a:rPr lang="fr-FR" sz="1100" b="1" dirty="0">
                          <a:solidFill>
                            <a:srgbClr val="0070C0"/>
                          </a:solidFill>
                          <a:effectLst/>
                        </a:rPr>
                        <a:t>   Au programme :</a:t>
                      </a:r>
                      <a:br>
                        <a:rPr lang="fr-FR" sz="1100" b="0" dirty="0">
                          <a:solidFill>
                            <a:schemeClr val="tx1"/>
                          </a:solidFill>
                          <a:effectLst/>
                        </a:rPr>
                      </a:br>
                      <a:r>
                        <a:rPr lang="fr-FR" sz="1100" b="0" dirty="0">
                          <a:solidFill>
                            <a:schemeClr val="tx1"/>
                          </a:solidFill>
                          <a:effectLst/>
                        </a:rPr>
                        <a:t>   La mise en fonctionnement d’un composteur et son utilisation</a:t>
                      </a:r>
                      <a:br>
                        <a:rPr lang="fr-FR" sz="1100" b="0" dirty="0">
                          <a:solidFill>
                            <a:schemeClr val="tx1"/>
                          </a:solidFill>
                          <a:effectLst/>
                        </a:rPr>
                      </a:br>
                      <a:r>
                        <a:rPr lang="fr-FR" sz="1100" b="0" dirty="0">
                          <a:solidFill>
                            <a:schemeClr val="tx1"/>
                          </a:solidFill>
                          <a:effectLst/>
                        </a:rPr>
                        <a:t>   Des conseils pratiques pour réussir son compost, l’intérêt du compost au jardin et un tour</a:t>
                      </a:r>
                    </a:p>
                    <a:p>
                      <a:pPr>
                        <a:buNone/>
                      </a:pPr>
                      <a:r>
                        <a:rPr lang="fr-FR" sz="1100" b="0" dirty="0">
                          <a:solidFill>
                            <a:schemeClr val="tx1"/>
                          </a:solidFill>
                          <a:effectLst/>
                        </a:rPr>
                        <a:t>   d’horizon des pratiques de saison : paillage, tonte différenciée, haie sèche, etc.</a:t>
                      </a:r>
                      <a:br>
                        <a:rPr lang="fr-FR" sz="1100" b="0" dirty="0">
                          <a:solidFill>
                            <a:schemeClr val="tx1"/>
                          </a:solidFill>
                          <a:effectLst/>
                        </a:rPr>
                      </a:br>
                      <a:endParaRPr lang="fr-FR" sz="1100" b="0" dirty="0">
                        <a:solidFill>
                          <a:schemeClr val="tx1"/>
                        </a:solidFill>
                        <a:effectLst/>
                        <a:latin typeface="Aptos" panose="020B0004020202020204" pitchFamily="34" charset="0"/>
                        <a:ea typeface="Calibri" panose="020F0502020204030204" pitchFamily="34" charset="0"/>
                        <a:cs typeface="Aptos" panose="020B0004020202020204" pitchFamily="34" charset="0"/>
                      </a:endParaRPr>
                    </a:p>
                  </a:txBody>
                  <a:tcPr marL="0" marR="0" marT="0" marB="0" anchor="ctr">
                    <a:solidFill>
                      <a:schemeClr val="bg1"/>
                    </a:solidFill>
                  </a:tcPr>
                </a:tc>
                <a:extLst>
                  <a:ext uri="{0D108BD9-81ED-4DB2-BD59-A6C34878D82A}">
                    <a16:rowId xmlns:a16="http://schemas.microsoft.com/office/drawing/2014/main" val="1445577621"/>
                  </a:ext>
                </a:extLst>
              </a:tr>
              <a:tr h="1871574">
                <a:tc>
                  <a:txBody>
                    <a:bodyPr/>
                    <a:lstStyle/>
                    <a:p>
                      <a:pPr>
                        <a:buNone/>
                      </a:pPr>
                      <a:r>
                        <a:rPr lang="fr-FR" sz="1100" b="0" dirty="0">
                          <a:solidFill>
                            <a:schemeClr val="tx1"/>
                          </a:solidFill>
                          <a:effectLst/>
                        </a:rPr>
                        <a:t>   Dates et lieux des formations 2026 : </a:t>
                      </a:r>
                    </a:p>
                    <a:p>
                      <a:pPr marL="900113" lvl="0" indent="-342900">
                        <a:buSzPts val="1000"/>
                        <a:buFont typeface="Symbol" panose="05050102010706020507" pitchFamily="18" charset="2"/>
                        <a:buChar char=""/>
                        <a:tabLst>
                          <a:tab pos="457200" algn="l"/>
                        </a:tabLst>
                      </a:pPr>
                      <a:r>
                        <a:rPr lang="fr-FR" sz="1100" b="0" dirty="0">
                          <a:solidFill>
                            <a:schemeClr val="tx1"/>
                          </a:solidFill>
                          <a:effectLst/>
                        </a:rPr>
                        <a:t>27 juin – Association Domaine de la Chapelle – Preignac </a:t>
                      </a:r>
                    </a:p>
                    <a:p>
                      <a:pPr marL="900113" lvl="0" indent="-342900">
                        <a:buSzPts val="1000"/>
                        <a:buFont typeface="Symbol" panose="05050102010706020507" pitchFamily="18" charset="2"/>
                        <a:buChar char=""/>
                        <a:tabLst>
                          <a:tab pos="457200" algn="l"/>
                        </a:tabLst>
                      </a:pPr>
                      <a:r>
                        <a:rPr lang="fr-FR" sz="1100" b="0" dirty="0">
                          <a:solidFill>
                            <a:schemeClr val="tx1"/>
                          </a:solidFill>
                          <a:effectLst/>
                        </a:rPr>
                        <a:t>26 septembre – Jardins de l’</a:t>
                      </a:r>
                      <a:r>
                        <a:rPr lang="fr-FR" sz="1100" b="0" dirty="0" err="1">
                          <a:solidFill>
                            <a:schemeClr val="tx1"/>
                          </a:solidFill>
                          <a:effectLst/>
                        </a:rPr>
                        <a:t>Oeuille</a:t>
                      </a:r>
                      <a:r>
                        <a:rPr lang="fr-FR" sz="1100" b="0" dirty="0">
                          <a:solidFill>
                            <a:schemeClr val="tx1"/>
                          </a:solidFill>
                          <a:effectLst/>
                        </a:rPr>
                        <a:t> – Cadillac </a:t>
                      </a:r>
                    </a:p>
                    <a:p>
                      <a:pPr marL="900113" lvl="0" indent="-342900">
                        <a:buSzPts val="1000"/>
                        <a:buFont typeface="Symbol" panose="05050102010706020507" pitchFamily="18" charset="2"/>
                        <a:buChar char=""/>
                        <a:tabLst>
                          <a:tab pos="457200" algn="l"/>
                        </a:tabLst>
                      </a:pPr>
                      <a:r>
                        <a:rPr lang="fr-FR" sz="1100" b="0" dirty="0">
                          <a:solidFill>
                            <a:schemeClr val="tx1"/>
                          </a:solidFill>
                          <a:effectLst/>
                        </a:rPr>
                        <a:t>31 octobre – Jardins familiaux – Landiras </a:t>
                      </a:r>
                    </a:p>
                    <a:p>
                      <a:pPr marL="900113" lvl="0" indent="-342900">
                        <a:buSzPts val="1000"/>
                        <a:buFont typeface="Symbol" panose="05050102010706020507" pitchFamily="18" charset="2"/>
                        <a:buChar char=""/>
                        <a:tabLst>
                          <a:tab pos="457200" algn="l"/>
                        </a:tabLst>
                      </a:pPr>
                      <a:r>
                        <a:rPr lang="fr-FR" sz="1100" b="0" dirty="0">
                          <a:solidFill>
                            <a:schemeClr val="tx1"/>
                          </a:solidFill>
                          <a:effectLst/>
                        </a:rPr>
                        <a:t>28 novembre – Jardin MFR de l’Entre-Deux-Mers – La Sauve</a:t>
                      </a:r>
                    </a:p>
                    <a:p>
                      <a:pPr marL="342900" lvl="0" indent="-342900">
                        <a:buSzPts val="1000"/>
                        <a:buFont typeface="Symbol" panose="05050102010706020507" pitchFamily="18" charset="2"/>
                        <a:buChar char=""/>
                        <a:tabLst>
                          <a:tab pos="457200" algn="l"/>
                        </a:tabLst>
                      </a:pPr>
                      <a:endParaRPr lang="fr-FR" sz="1100" b="0" dirty="0">
                        <a:solidFill>
                          <a:schemeClr val="tx1"/>
                        </a:solidFill>
                        <a:effectLst/>
                      </a:endParaRPr>
                    </a:p>
                    <a:p>
                      <a:pPr>
                        <a:buNone/>
                      </a:pPr>
                      <a:r>
                        <a:rPr lang="fr-FR" sz="1100" b="0" u="none" dirty="0">
                          <a:solidFill>
                            <a:schemeClr val="tx1"/>
                          </a:solidFill>
                          <a:effectLst/>
                        </a:rPr>
                        <a:t>   </a:t>
                      </a:r>
                      <a:r>
                        <a:rPr lang="fr-FR" sz="1100" b="1" u="sng" dirty="0">
                          <a:solidFill>
                            <a:srgbClr val="0070C0"/>
                          </a:solidFill>
                          <a:effectLst/>
                        </a:rPr>
                        <a:t>Inscription conseillée</a:t>
                      </a:r>
                      <a:r>
                        <a:rPr lang="fr-FR" sz="1100" b="1" dirty="0">
                          <a:solidFill>
                            <a:srgbClr val="0070C0"/>
                          </a:solidFill>
                          <a:effectLst/>
                        </a:rPr>
                        <a:t> :</a:t>
                      </a:r>
                      <a:br>
                        <a:rPr lang="fr-FR" sz="1100" b="0" dirty="0">
                          <a:solidFill>
                            <a:schemeClr val="tx1"/>
                          </a:solidFill>
                          <a:effectLst/>
                        </a:rPr>
                      </a:br>
                      <a:r>
                        <a:rPr lang="fr-FR" sz="1100" b="0" dirty="0">
                          <a:solidFill>
                            <a:schemeClr val="tx1"/>
                          </a:solidFill>
                          <a:effectLst/>
                        </a:rPr>
                        <a:t>🌐 En ligne sur </a:t>
                      </a:r>
                      <a:r>
                        <a:rPr lang="fr-FR" sz="1100" b="0" u="sng" dirty="0">
                          <a:solidFill>
                            <a:schemeClr val="tx1"/>
                          </a:solidFill>
                          <a:effectLst/>
                          <a:hlinkClick r:id="rId4">
                            <a:extLst>
                              <a:ext uri="{A12FA001-AC4F-418D-AE19-62706E023703}">
                                <ahyp:hlinkClr xmlns:ahyp="http://schemas.microsoft.com/office/drawing/2018/hyperlinkcolor" val="tx"/>
                              </a:ext>
                            </a:extLst>
                          </a:hlinkClick>
                        </a:rPr>
                        <a:t>le site internet du syndicat</a:t>
                      </a:r>
                      <a:br>
                        <a:rPr lang="fr-FR" sz="1100" b="0" dirty="0">
                          <a:solidFill>
                            <a:schemeClr val="tx1"/>
                          </a:solidFill>
                          <a:effectLst/>
                        </a:rPr>
                      </a:br>
                      <a:r>
                        <a:rPr lang="fr-FR" sz="1100" b="0" dirty="0">
                          <a:solidFill>
                            <a:schemeClr val="tx1"/>
                          </a:solidFill>
                          <a:effectLst/>
                        </a:rPr>
                        <a:t>📱 Sur l’application </a:t>
                      </a:r>
                      <a:r>
                        <a:rPr lang="fr-FR" sz="1100" b="0" dirty="0" err="1">
                          <a:solidFill>
                            <a:schemeClr val="tx1"/>
                          </a:solidFill>
                          <a:effectLst/>
                        </a:rPr>
                        <a:t>Semoctom</a:t>
                      </a:r>
                      <a:r>
                        <a:rPr lang="fr-FR" sz="1100" b="0" dirty="0">
                          <a:solidFill>
                            <a:schemeClr val="tx1"/>
                          </a:solidFill>
                          <a:effectLst/>
                        </a:rPr>
                        <a:t>+</a:t>
                      </a:r>
                      <a:br>
                        <a:rPr lang="fr-FR" sz="1100" b="0" dirty="0">
                          <a:solidFill>
                            <a:schemeClr val="tx1"/>
                          </a:solidFill>
                          <a:effectLst/>
                        </a:rPr>
                      </a:br>
                      <a:r>
                        <a:rPr lang="fr-FR" sz="1100" b="0" dirty="0">
                          <a:solidFill>
                            <a:schemeClr val="tx1"/>
                          </a:solidFill>
                          <a:effectLst/>
                        </a:rPr>
                        <a:t>📞 Par téléphone : 05 57 34 53 20</a:t>
                      </a:r>
                      <a:br>
                        <a:rPr lang="fr-FR" sz="1100" b="0" dirty="0">
                          <a:solidFill>
                            <a:schemeClr val="tx1"/>
                          </a:solidFill>
                          <a:effectLst/>
                        </a:rPr>
                      </a:br>
                      <a:r>
                        <a:rPr lang="fr-FR" sz="1100" b="0" dirty="0">
                          <a:solidFill>
                            <a:schemeClr val="tx1"/>
                          </a:solidFill>
                          <a:effectLst/>
                        </a:rPr>
                        <a:t>Pour toute information complémentaire, vous pouvez contacter : </a:t>
                      </a:r>
                      <a:r>
                        <a:rPr lang="fr-FR" sz="1100" b="0" u="sng" dirty="0">
                          <a:solidFill>
                            <a:schemeClr val="tx1"/>
                          </a:solidFill>
                          <a:effectLst/>
                          <a:hlinkClick r:id="rId5">
                            <a:extLst>
                              <a:ext uri="{A12FA001-AC4F-418D-AE19-62706E023703}">
                                <ahyp:hlinkClr xmlns:ahyp="http://schemas.microsoft.com/office/drawing/2018/hyperlinkcolor" val="tx"/>
                              </a:ext>
                            </a:extLst>
                          </a:hlinkClick>
                        </a:rPr>
                        <a:t>compost@semoctom.com</a:t>
                      </a:r>
                      <a:endParaRPr lang="fr-FR" sz="1100" b="0" dirty="0">
                        <a:solidFill>
                          <a:schemeClr val="tx1"/>
                        </a:solidFill>
                        <a:effectLst/>
                        <a:latin typeface="Aptos" panose="020B0004020202020204" pitchFamily="34" charset="0"/>
                        <a:ea typeface="Calibri" panose="020F0502020204030204" pitchFamily="34" charset="0"/>
                        <a:cs typeface="Aptos" panose="020B0004020202020204" pitchFamily="34" charset="0"/>
                      </a:endParaRPr>
                    </a:p>
                  </a:txBody>
                  <a:tcPr marL="0" marR="0" marT="0" marB="0" anchor="ctr">
                    <a:solidFill>
                      <a:schemeClr val="bg1"/>
                    </a:solidFill>
                  </a:tcPr>
                </a:tc>
                <a:extLst>
                  <a:ext uri="{0D108BD9-81ED-4DB2-BD59-A6C34878D82A}">
                    <a16:rowId xmlns:a16="http://schemas.microsoft.com/office/drawing/2014/main" val="3440394417"/>
                  </a:ext>
                </a:extLst>
              </a:tr>
            </a:tbl>
          </a:graphicData>
        </a:graphic>
      </p:graphicFrame>
      <p:pic>
        <p:nvPicPr>
          <p:cNvPr id="7" name="Picture 2" descr="Une image contenant Graphique, Police, graphisme&#10;&#10;Le contenu généré par l’IA peut être incorrect.">
            <a:extLst>
              <a:ext uri="{FF2B5EF4-FFF2-40B4-BE49-F238E27FC236}">
                <a16:creationId xmlns:a16="http://schemas.microsoft.com/office/drawing/2014/main" id="{57DFD5FF-5321-1C5A-B584-B2944B4001A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99138" y="4839229"/>
            <a:ext cx="2605725" cy="10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oneTexte 7">
            <a:extLst>
              <a:ext uri="{FF2B5EF4-FFF2-40B4-BE49-F238E27FC236}">
                <a16:creationId xmlns:a16="http://schemas.microsoft.com/office/drawing/2014/main" id="{66AD2E79-1B44-6809-8DD1-80FCE9F82D43}"/>
              </a:ext>
            </a:extLst>
          </p:cNvPr>
          <p:cNvSpPr txBox="1"/>
          <p:nvPr/>
        </p:nvSpPr>
        <p:spPr>
          <a:xfrm>
            <a:off x="485064" y="1766580"/>
            <a:ext cx="6068135" cy="338554"/>
          </a:xfrm>
          <a:prstGeom prst="rect">
            <a:avLst/>
          </a:prstGeom>
          <a:solidFill>
            <a:srgbClr val="92D050"/>
          </a:solidFill>
        </p:spPr>
        <p:txBody>
          <a:bodyPr wrap="square" rtlCol="0">
            <a:spAutoFit/>
          </a:bodyPr>
          <a:lstStyle/>
          <a:p>
            <a:pPr algn="ctr"/>
            <a:r>
              <a:rPr lang="fr-FR" sz="1600" b="1" dirty="0">
                <a:solidFill>
                  <a:schemeClr val="bg1"/>
                </a:solidFill>
                <a:ea typeface="Calibri" panose="020F0502020204030204" pitchFamily="34" charset="0"/>
                <a:cs typeface="Aptos" panose="020B0004020202020204" pitchFamily="34" charset="0"/>
              </a:rPr>
              <a:t>SERVICE DE L’EAU : RESTEZ INFORMES EN TEMPS REEL ! </a:t>
            </a:r>
          </a:p>
        </p:txBody>
      </p:sp>
      <p:sp>
        <p:nvSpPr>
          <p:cNvPr id="12" name="Rectangle 11">
            <a:extLst>
              <a:ext uri="{FF2B5EF4-FFF2-40B4-BE49-F238E27FC236}">
                <a16:creationId xmlns:a16="http://schemas.microsoft.com/office/drawing/2014/main" id="{7097D79D-ED56-C14D-3D29-F7C15C1DC6CB}"/>
              </a:ext>
            </a:extLst>
          </p:cNvPr>
          <p:cNvSpPr/>
          <p:nvPr/>
        </p:nvSpPr>
        <p:spPr>
          <a:xfrm>
            <a:off x="0" y="9568531"/>
            <a:ext cx="6858000" cy="337469"/>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endParaRPr lang="fr-FR" sz="1300" b="1" i="1" dirty="0">
              <a:solidFill>
                <a:schemeClr val="tx1"/>
              </a:solidFill>
            </a:endParaRPr>
          </a:p>
        </p:txBody>
      </p:sp>
    </p:spTree>
    <p:extLst>
      <p:ext uri="{BB962C8B-B14F-4D97-AF65-F5344CB8AC3E}">
        <p14:creationId xmlns:p14="http://schemas.microsoft.com/office/powerpoint/2010/main" val="18997197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7F44F464-0F36-682C-2CA2-A2C882AC7154}"/>
              </a:ext>
            </a:extLst>
          </p:cNvPr>
          <p:cNvSpPr txBox="1"/>
          <p:nvPr/>
        </p:nvSpPr>
        <p:spPr>
          <a:xfrm>
            <a:off x="533968" y="1670225"/>
            <a:ext cx="5790063" cy="7709803"/>
          </a:xfrm>
          <a:prstGeom prst="rect">
            <a:avLst/>
          </a:prstGeom>
          <a:noFill/>
        </p:spPr>
        <p:txBody>
          <a:bodyPr wrap="square">
            <a:spAutoFit/>
          </a:bodyPr>
          <a:lstStyle/>
          <a:p>
            <a:pPr algn="ctr"/>
            <a:r>
              <a:rPr lang="fr-FR" sz="2400" b="1" dirty="0">
                <a:solidFill>
                  <a:srgbClr val="28AA28"/>
                </a:solidFill>
              </a:rPr>
              <a:t>Pourquoi une participation de 9 € à l'Association Foncière de Remembrement</a:t>
            </a:r>
            <a:r>
              <a:rPr lang="fr-FR" sz="2400" dirty="0">
                <a:solidFill>
                  <a:srgbClr val="28AA28"/>
                </a:solidFill>
              </a:rPr>
              <a:t> ?</a:t>
            </a:r>
          </a:p>
          <a:p>
            <a:pPr algn="just"/>
            <a:endParaRPr lang="fr-FR" sz="1100" i="1" dirty="0"/>
          </a:p>
          <a:p>
            <a:pPr algn="just"/>
            <a:endParaRPr lang="fr-FR" sz="1100" i="1" dirty="0"/>
          </a:p>
          <a:p>
            <a:pPr algn="just"/>
            <a:r>
              <a:rPr lang="fr-FR" sz="1100" i="1" dirty="0"/>
              <a:t>L'Association Foncière de Remembrement </a:t>
            </a:r>
            <a:r>
              <a:rPr lang="fr-FR" sz="1100" b="1" i="1" dirty="0"/>
              <a:t>(AFR) </a:t>
            </a:r>
            <a:r>
              <a:rPr lang="fr-FR" sz="1100" i="1" dirty="0"/>
              <a:t>est parfois méconnue des habitants. </a:t>
            </a:r>
            <a:r>
              <a:rPr lang="fr-FR" sz="1100" b="1" i="1" dirty="0"/>
              <a:t>Pourtant, elle joue un rôle essentiel dans l'entretien et la valorisation de notre territoire rural. Son maintien constitue un véritable atout pour notre commune.</a:t>
            </a:r>
            <a:endParaRPr lang="fr-FR" sz="1100" b="1" dirty="0"/>
          </a:p>
          <a:p>
            <a:pPr algn="just">
              <a:buNone/>
            </a:pPr>
            <a:endParaRPr lang="fr-FR" sz="1100" dirty="0"/>
          </a:p>
          <a:p>
            <a:pPr algn="just">
              <a:buNone/>
            </a:pPr>
            <a:r>
              <a:rPr lang="fr-FR" sz="1100" dirty="0"/>
              <a:t>Créée à l'issue des opérations de remembrement, l'AFR a pour mission de gérer, entretenir et améliorer les équipements collectifs qui en sont issus : chemins ruraux, fossés, ouvrages hydrauliques ou encore accès aux parcelles agricoles. Ces infrastructures sont indispensables au bon fonctionnement de notre espace rural et contribuent à préserver notre cadre de vie.</a:t>
            </a:r>
          </a:p>
          <a:p>
            <a:pPr algn="just">
              <a:buNone/>
            </a:pPr>
            <a:endParaRPr lang="fr-FR" sz="1100" dirty="0"/>
          </a:p>
          <a:p>
            <a:pPr algn="just">
              <a:buNone/>
            </a:pPr>
            <a:r>
              <a:rPr lang="fr-FR" sz="1100" dirty="0"/>
              <a:t>Maintenir une AFR, c'est garantir un entretien régulier de ces équipements. Les chemins restent praticables, les fossés favorisent le bon écoulement des eaux et les ouvrages sont entretenus dans la durée. En adoptant un fauchage raisonné, l'association favorise le développement des haies en bordure des parcelles, contribuant ainsi à la préservation de la biodiversité.</a:t>
            </a:r>
          </a:p>
          <a:p>
            <a:pPr algn="just">
              <a:buNone/>
            </a:pPr>
            <a:endParaRPr lang="fr-FR" sz="1100" dirty="0"/>
          </a:p>
          <a:p>
            <a:pPr algn="just">
              <a:buNone/>
            </a:pPr>
            <a:r>
              <a:rPr lang="fr-FR" sz="1100" dirty="0"/>
              <a:t>L'AFR est aussi un outil de gestion efficace. Elle permet de mobiliser des financements dédiés et de programmer les travaux au plus près des besoins du terrain, </a:t>
            </a:r>
            <a:r>
              <a:rPr lang="fr-FR" sz="1100" b="1" dirty="0"/>
              <a:t>tout en limitant leur impact sur le budget communal</a:t>
            </a:r>
            <a:r>
              <a:rPr lang="fr-FR" sz="1100" dirty="0"/>
              <a:t>. Elle rassemble les propriétaires autour d'un objectif commun : préserver un patrimoine collectif utile à tous.</a:t>
            </a:r>
          </a:p>
          <a:p>
            <a:pPr algn="just">
              <a:buNone/>
            </a:pPr>
            <a:endParaRPr lang="fr-FR" sz="1100" dirty="0"/>
          </a:p>
          <a:p>
            <a:pPr algn="just">
              <a:buNone/>
            </a:pPr>
            <a:r>
              <a:rPr lang="fr-FR" sz="1100" dirty="0"/>
              <a:t>L'action de l'AFR profite à l'ensemble des habitants. Les chemins sont utilisés par des propriétaires enclavés, des promeneurs, des cyclistes ou des chasseurs, et peuvent également être empruntés lors de déviations mises en place à l'occasion de travaux ou d'événements, contribuant ainsi à l'attractivité de notre commune.</a:t>
            </a:r>
          </a:p>
          <a:p>
            <a:pPr algn="just">
              <a:buNone/>
            </a:pPr>
            <a:endParaRPr lang="fr-FR" sz="1100" dirty="0"/>
          </a:p>
          <a:p>
            <a:pPr algn="just">
              <a:buNone/>
            </a:pPr>
            <a:r>
              <a:rPr lang="fr-FR" sz="1100" b="1" dirty="0"/>
              <a:t>L'AFR fonctionne exclusivement grâce à l'engagement de ses bénévoles. Les membres de son bureau et de son conseil accomplissent leur mission de manière entièrement bénévole et ne perçoivent aucune rémunération. Chaque euro collecté est consacré au fonctionnement de l'association, aux travaux d'entretien et d'amélioration du patrimoine rural.</a:t>
            </a:r>
          </a:p>
          <a:p>
            <a:pPr algn="just">
              <a:buNone/>
            </a:pPr>
            <a:endParaRPr lang="fr-FR" sz="1100" dirty="0"/>
          </a:p>
          <a:p>
            <a:pPr algn="just">
              <a:buNone/>
            </a:pPr>
            <a:r>
              <a:rPr lang="fr-FR" sz="1100" dirty="0"/>
              <a:t>La municipalité est convaincue de l'intérêt de maintenir cette structure, au service de notre territoire et de ses habitants. La participation annuelle de </a:t>
            </a:r>
            <a:r>
              <a:rPr lang="fr-FR" sz="1100" b="1" dirty="0"/>
              <a:t>9 € (minimum à l’hectare)</a:t>
            </a:r>
            <a:r>
              <a:rPr lang="fr-FR" sz="1100" dirty="0"/>
              <a:t> demandée aux propriétaires constitue un soutien au fonctionnement de l'association. Ce geste de solidarité contribue à l'entretien de notre patrimoine rural commun et à la pérennité de ses actions.</a:t>
            </a:r>
          </a:p>
          <a:p>
            <a:pPr algn="just">
              <a:buNone/>
            </a:pPr>
            <a:endParaRPr lang="fr-FR" sz="1100" dirty="0"/>
          </a:p>
          <a:p>
            <a:pPr algn="ctr">
              <a:buNone/>
            </a:pPr>
            <a:r>
              <a:rPr lang="fr-FR" sz="1100" b="1" dirty="0">
                <a:solidFill>
                  <a:srgbClr val="28AA28"/>
                </a:solidFill>
              </a:rPr>
              <a:t>Parce que préserver notre patrimoine rural est une responsabilité collective, </a:t>
            </a:r>
          </a:p>
          <a:p>
            <a:pPr algn="ctr">
              <a:buNone/>
            </a:pPr>
            <a:r>
              <a:rPr lang="fr-FR" sz="2000" b="1" dirty="0">
                <a:solidFill>
                  <a:srgbClr val="28AA28"/>
                </a:solidFill>
              </a:rPr>
              <a:t>maintenir cette participation,</a:t>
            </a:r>
          </a:p>
          <a:p>
            <a:pPr algn="ctr">
              <a:buNone/>
            </a:pPr>
            <a:r>
              <a:rPr lang="fr-FR" sz="2000" b="1" dirty="0">
                <a:solidFill>
                  <a:srgbClr val="28AA28"/>
                </a:solidFill>
              </a:rPr>
              <a:t> c'est soutenir un outil utile à tous  !</a:t>
            </a:r>
          </a:p>
        </p:txBody>
      </p:sp>
      <p:sp>
        <p:nvSpPr>
          <p:cNvPr id="7" name="ZoneTexte 6">
            <a:extLst>
              <a:ext uri="{FF2B5EF4-FFF2-40B4-BE49-F238E27FC236}">
                <a16:creationId xmlns:a16="http://schemas.microsoft.com/office/drawing/2014/main" id="{B16C8722-2508-1D6C-99DC-20B063777D62}"/>
              </a:ext>
            </a:extLst>
          </p:cNvPr>
          <p:cNvSpPr txBox="1"/>
          <p:nvPr/>
        </p:nvSpPr>
        <p:spPr>
          <a:xfrm>
            <a:off x="1" y="0"/>
            <a:ext cx="6857999" cy="1481722"/>
          </a:xfrm>
          <a:prstGeom prst="rect">
            <a:avLst/>
          </a:prstGeom>
          <a:solidFill>
            <a:srgbClr val="92D050"/>
          </a:solidFill>
        </p:spPr>
        <p:txBody>
          <a:bodyPr wrap="square" lIns="95793" tIns="47896" rIns="95793" bIns="47896" rtlCol="0">
            <a:spAutoFit/>
          </a:bodyPr>
          <a:lstStyle/>
          <a:p>
            <a:pPr algn="ctr"/>
            <a:endParaRPr lang="fr-FR" sz="3000" dirty="0">
              <a:solidFill>
                <a:schemeClr val="bg1"/>
              </a:solidFill>
            </a:endParaRPr>
          </a:p>
          <a:p>
            <a:pPr algn="ctr"/>
            <a:r>
              <a:rPr lang="fr-FR" sz="3000" dirty="0">
                <a:solidFill>
                  <a:schemeClr val="bg1"/>
                </a:solidFill>
              </a:rPr>
              <a:t>			       INFOS PRATIQUES</a:t>
            </a:r>
          </a:p>
          <a:p>
            <a:pPr algn="ctr"/>
            <a:r>
              <a:rPr lang="fr-FR" sz="3000" dirty="0">
                <a:solidFill>
                  <a:schemeClr val="bg1"/>
                </a:solidFill>
              </a:rPr>
              <a:t>                        </a:t>
            </a:r>
          </a:p>
        </p:txBody>
      </p:sp>
      <p:sp>
        <p:nvSpPr>
          <p:cNvPr id="9" name="Rectangle 8">
            <a:extLst>
              <a:ext uri="{FF2B5EF4-FFF2-40B4-BE49-F238E27FC236}">
                <a16:creationId xmlns:a16="http://schemas.microsoft.com/office/drawing/2014/main" id="{385DD046-CC0C-0DFC-7746-BD369177415B}"/>
              </a:ext>
            </a:extLst>
          </p:cNvPr>
          <p:cNvSpPr/>
          <p:nvPr/>
        </p:nvSpPr>
        <p:spPr>
          <a:xfrm>
            <a:off x="0" y="9568531"/>
            <a:ext cx="6858000" cy="337469"/>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endParaRPr lang="fr-FR" sz="1300" b="1" i="1" dirty="0">
              <a:solidFill>
                <a:schemeClr val="tx1"/>
              </a:solidFill>
            </a:endParaRPr>
          </a:p>
        </p:txBody>
      </p:sp>
    </p:spTree>
    <p:extLst>
      <p:ext uri="{BB962C8B-B14F-4D97-AF65-F5344CB8AC3E}">
        <p14:creationId xmlns:p14="http://schemas.microsoft.com/office/powerpoint/2010/main" val="35641977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9568531"/>
            <a:ext cx="6858000" cy="337469"/>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endParaRPr lang="fr-FR" sz="1300" b="1" i="1" dirty="0">
              <a:solidFill>
                <a:schemeClr val="tx1"/>
              </a:solidFill>
            </a:endParaRPr>
          </a:p>
        </p:txBody>
      </p:sp>
      <p:sp>
        <p:nvSpPr>
          <p:cNvPr id="3" name="ZoneTexte 2">
            <a:extLst>
              <a:ext uri="{FF2B5EF4-FFF2-40B4-BE49-F238E27FC236}">
                <a16:creationId xmlns:a16="http://schemas.microsoft.com/office/drawing/2014/main" id="{23204A1A-2A9A-4C49-D7AF-2E792DB182C3}"/>
              </a:ext>
            </a:extLst>
          </p:cNvPr>
          <p:cNvSpPr txBox="1"/>
          <p:nvPr/>
        </p:nvSpPr>
        <p:spPr>
          <a:xfrm>
            <a:off x="1" y="0"/>
            <a:ext cx="6857999" cy="1481722"/>
          </a:xfrm>
          <a:prstGeom prst="rect">
            <a:avLst/>
          </a:prstGeom>
          <a:solidFill>
            <a:srgbClr val="92D050"/>
          </a:solidFill>
        </p:spPr>
        <p:txBody>
          <a:bodyPr wrap="square" lIns="95793" tIns="47896" rIns="95793" bIns="47896" rtlCol="0">
            <a:spAutoFit/>
          </a:bodyPr>
          <a:lstStyle/>
          <a:p>
            <a:pPr algn="ctr"/>
            <a:endParaRPr lang="fr-FR" sz="3000" dirty="0">
              <a:solidFill>
                <a:schemeClr val="bg1"/>
              </a:solidFill>
            </a:endParaRPr>
          </a:p>
          <a:p>
            <a:pPr algn="ctr"/>
            <a:r>
              <a:rPr lang="fr-FR" sz="3000" dirty="0">
                <a:solidFill>
                  <a:schemeClr val="bg1"/>
                </a:solidFill>
              </a:rPr>
              <a:t>			       INFOS PRATIQUES</a:t>
            </a:r>
          </a:p>
          <a:p>
            <a:pPr algn="ctr"/>
            <a:r>
              <a:rPr lang="fr-FR" sz="3000" dirty="0">
                <a:solidFill>
                  <a:schemeClr val="bg1"/>
                </a:solidFill>
              </a:rPr>
              <a:t>                        </a:t>
            </a:r>
          </a:p>
        </p:txBody>
      </p:sp>
      <p:pic>
        <p:nvPicPr>
          <p:cNvPr id="4" name="Image 3">
            <a:extLst>
              <a:ext uri="{FF2B5EF4-FFF2-40B4-BE49-F238E27FC236}">
                <a16:creationId xmlns:a16="http://schemas.microsoft.com/office/drawing/2014/main" id="{B1751532-9D49-DE4F-090E-C68CBC9D8DD2}"/>
              </a:ext>
            </a:extLst>
          </p:cNvPr>
          <p:cNvPicPr>
            <a:picLocks noChangeAspect="1"/>
          </p:cNvPicPr>
          <p:nvPr/>
        </p:nvPicPr>
        <p:blipFill>
          <a:blip r:embed="rId2"/>
          <a:stretch>
            <a:fillRect/>
          </a:stretch>
        </p:blipFill>
        <p:spPr>
          <a:xfrm>
            <a:off x="442392" y="5281683"/>
            <a:ext cx="3015193" cy="3908769"/>
          </a:xfrm>
          <a:prstGeom prst="rect">
            <a:avLst/>
          </a:prstGeom>
        </p:spPr>
      </p:pic>
      <p:sp>
        <p:nvSpPr>
          <p:cNvPr id="6" name="ZoneTexte 5">
            <a:extLst>
              <a:ext uri="{FF2B5EF4-FFF2-40B4-BE49-F238E27FC236}">
                <a16:creationId xmlns:a16="http://schemas.microsoft.com/office/drawing/2014/main" id="{DF192753-0A4E-AD0C-4B22-2978890943F3}"/>
              </a:ext>
            </a:extLst>
          </p:cNvPr>
          <p:cNvSpPr txBox="1"/>
          <p:nvPr/>
        </p:nvSpPr>
        <p:spPr>
          <a:xfrm>
            <a:off x="436728" y="1633993"/>
            <a:ext cx="5882185" cy="3354765"/>
          </a:xfrm>
          <a:prstGeom prst="rect">
            <a:avLst/>
          </a:prstGeom>
          <a:noFill/>
          <a:ln>
            <a:noFill/>
          </a:ln>
        </p:spPr>
        <p:txBody>
          <a:bodyPr wrap="square">
            <a:spAutoFit/>
          </a:bodyPr>
          <a:lstStyle/>
          <a:p>
            <a:pPr algn="ctr">
              <a:buNone/>
            </a:pPr>
            <a:r>
              <a:rPr lang="fr-FR" sz="1600" b="1" dirty="0">
                <a:solidFill>
                  <a:srgbClr val="E20C20"/>
                </a:solidFill>
              </a:rPr>
              <a:t>CHIENS DE 1ère ET 2ème CATÉGORIE : </a:t>
            </a:r>
          </a:p>
          <a:p>
            <a:pPr algn="ctr">
              <a:buNone/>
            </a:pPr>
            <a:r>
              <a:rPr lang="fr-FR" sz="1600" b="1" dirty="0">
                <a:solidFill>
                  <a:srgbClr val="E20C20"/>
                </a:solidFill>
              </a:rPr>
              <a:t>RAPPEL DES OBLIGATIONS DES PROPRIÉTAIRES</a:t>
            </a:r>
          </a:p>
          <a:p>
            <a:pPr>
              <a:buNone/>
            </a:pPr>
            <a:endParaRPr lang="fr-FR" sz="1200" b="1" dirty="0"/>
          </a:p>
          <a:p>
            <a:pPr algn="just">
              <a:buNone/>
            </a:pPr>
            <a:r>
              <a:rPr lang="fr-FR" sz="1200" dirty="0"/>
              <a:t>La présence de certains chiens dits « catégorisés » est encadrée par la réglementation afin de garantir la sécurité et la tranquillité de tous.</a:t>
            </a:r>
          </a:p>
          <a:p>
            <a:pPr algn="just">
              <a:buNone/>
            </a:pPr>
            <a:endParaRPr lang="fr-FR" sz="1200" dirty="0"/>
          </a:p>
          <a:p>
            <a:pPr algn="just">
              <a:buNone/>
            </a:pPr>
            <a:r>
              <a:rPr lang="fr-FR" sz="1200" dirty="0"/>
              <a:t>Les propriétaires de chiens de 1ère et 2ème catégorie doivent respecter plusieurs obligations légales.</a:t>
            </a:r>
          </a:p>
          <a:p>
            <a:pPr algn="just">
              <a:buNone/>
            </a:pPr>
            <a:r>
              <a:rPr lang="fr-FR" sz="1200" dirty="0"/>
              <a:t>Les chiens de </a:t>
            </a:r>
            <a:r>
              <a:rPr lang="fr-FR" sz="1200" b="1" dirty="0"/>
              <a:t>1ère catégorie</a:t>
            </a:r>
            <a:r>
              <a:rPr lang="fr-FR" sz="1200" dirty="0"/>
              <a:t> (chiens d’attaque) et de </a:t>
            </a:r>
            <a:r>
              <a:rPr lang="fr-FR" sz="1200" b="1" dirty="0"/>
              <a:t>2ème catégorie</a:t>
            </a:r>
            <a:r>
              <a:rPr lang="fr-FR" sz="1200" dirty="0"/>
              <a:t> (chiens de garde et de défense) doivent notamment être :</a:t>
            </a:r>
          </a:p>
          <a:p>
            <a:pPr algn="just">
              <a:buNone/>
            </a:pPr>
            <a:endParaRPr lang="fr-FR" sz="1200" dirty="0"/>
          </a:p>
          <a:p>
            <a:pPr marL="531813" algn="just">
              <a:buFont typeface="Arial" panose="020B0604020202020204" pitchFamily="34" charset="0"/>
              <a:buChar char="•"/>
            </a:pPr>
            <a:r>
              <a:rPr lang="fr-FR" sz="1200" dirty="0"/>
              <a:t> </a:t>
            </a:r>
            <a:r>
              <a:rPr lang="fr-FR" sz="1200" dirty="0">
                <a:solidFill>
                  <a:srgbClr val="E20C20"/>
                </a:solidFill>
              </a:rPr>
              <a:t>déclarés auprès de la mairie du lieu de résidence du propriétaire,</a:t>
            </a:r>
          </a:p>
          <a:p>
            <a:pPr marL="531813" algn="just">
              <a:buFont typeface="Arial" panose="020B0604020202020204" pitchFamily="34" charset="0"/>
              <a:buChar char="•"/>
            </a:pPr>
            <a:r>
              <a:rPr lang="fr-FR" sz="1200" dirty="0"/>
              <a:t> identifiés par puce électronique ou tatouage ;</a:t>
            </a:r>
          </a:p>
          <a:p>
            <a:pPr marL="531813" algn="just">
              <a:buFont typeface="Arial" panose="020B0604020202020204" pitchFamily="34" charset="0"/>
              <a:buChar char="•"/>
            </a:pPr>
            <a:r>
              <a:rPr lang="fr-FR" sz="1200" dirty="0"/>
              <a:t> vaccinés contre la rage ;</a:t>
            </a:r>
          </a:p>
          <a:p>
            <a:pPr marL="531813" algn="just">
              <a:buFont typeface="Arial" panose="020B0604020202020204" pitchFamily="34" charset="0"/>
              <a:buChar char="•"/>
            </a:pPr>
            <a:r>
              <a:rPr lang="fr-FR" sz="1200" dirty="0"/>
              <a:t> assurés en responsabilité civile ;</a:t>
            </a:r>
          </a:p>
          <a:p>
            <a:pPr marL="531813" algn="just">
              <a:buFont typeface="Arial" panose="020B0604020202020204" pitchFamily="34" charset="0"/>
              <a:buChar char="•"/>
            </a:pPr>
            <a:r>
              <a:rPr lang="fr-FR" sz="1200" dirty="0"/>
              <a:t> détenus par une personne majeure ne faisant pas l’objet d’une interdiction de</a:t>
            </a:r>
          </a:p>
          <a:p>
            <a:pPr marL="531813" algn="just"/>
            <a:r>
              <a:rPr lang="fr-FR" sz="1200" dirty="0"/>
              <a:t>  détention.</a:t>
            </a:r>
          </a:p>
        </p:txBody>
      </p:sp>
      <p:sp>
        <p:nvSpPr>
          <p:cNvPr id="11" name="ZoneTexte 10">
            <a:extLst>
              <a:ext uri="{FF2B5EF4-FFF2-40B4-BE49-F238E27FC236}">
                <a16:creationId xmlns:a16="http://schemas.microsoft.com/office/drawing/2014/main" id="{1F0DFB0E-9ECF-2CC8-BF39-8237FA6E66E2}"/>
              </a:ext>
            </a:extLst>
          </p:cNvPr>
          <p:cNvSpPr txBox="1"/>
          <p:nvPr/>
        </p:nvSpPr>
        <p:spPr>
          <a:xfrm>
            <a:off x="3661619" y="4953000"/>
            <a:ext cx="2657294" cy="4524315"/>
          </a:xfrm>
          <a:prstGeom prst="rect">
            <a:avLst/>
          </a:prstGeom>
          <a:noFill/>
        </p:spPr>
        <p:txBody>
          <a:bodyPr wrap="square">
            <a:spAutoFit/>
          </a:bodyPr>
          <a:lstStyle/>
          <a:p>
            <a:pPr algn="just">
              <a:buNone/>
            </a:pPr>
            <a:r>
              <a:rPr lang="fr-FR" sz="1200" dirty="0"/>
              <a:t>Les propriétaires doivent également obtenir un </a:t>
            </a:r>
            <a:r>
              <a:rPr lang="fr-FR" sz="1200" b="1" dirty="0"/>
              <a:t>permis de détention</a:t>
            </a:r>
            <a:r>
              <a:rPr lang="fr-FR" sz="1200" dirty="0"/>
              <a:t>, délivré par le maire, après notamment la réalisation d’une évaluation comportementale du chien et d’une formation obligatoire.</a:t>
            </a:r>
          </a:p>
          <a:p>
            <a:pPr algn="just">
              <a:buNone/>
            </a:pPr>
            <a:endParaRPr lang="fr-FR" sz="1200" dirty="0"/>
          </a:p>
          <a:p>
            <a:pPr algn="just">
              <a:buNone/>
            </a:pPr>
            <a:r>
              <a:rPr lang="fr-FR" sz="1200" b="1" dirty="0"/>
              <a:t>Sur la voie publique et les voies vertes</a:t>
            </a:r>
            <a:r>
              <a:rPr lang="fr-FR" sz="1200" dirty="0"/>
              <a:t>, ces chiens doivent être </a:t>
            </a:r>
            <a:r>
              <a:rPr lang="fr-FR" sz="1200" b="1" dirty="0">
                <a:solidFill>
                  <a:srgbClr val="E20C20"/>
                </a:solidFill>
              </a:rPr>
              <a:t>tenus en laisse et muselés</a:t>
            </a:r>
            <a:r>
              <a:rPr lang="fr-FR" sz="1200" dirty="0"/>
              <a:t>. Ils ne doivent pas être laissés en accès libre dans les parties communes des immeubles ou dans les lieux ouverts au public.</a:t>
            </a:r>
          </a:p>
          <a:p>
            <a:pPr algn="just">
              <a:buNone/>
            </a:pPr>
            <a:r>
              <a:rPr lang="fr-FR" sz="1200" dirty="0"/>
              <a:t>Il est rappelé que la réglementation s’applique à tous les propriétaires concernés. Elle vise avant tout à favoriser une cohabitation harmonieuse entre les habitants, les animaux et l’espace public.</a:t>
            </a:r>
          </a:p>
          <a:p>
            <a:pPr algn="just">
              <a:buNone/>
            </a:pPr>
            <a:endParaRPr lang="fr-FR" sz="1200" dirty="0"/>
          </a:p>
          <a:p>
            <a:pPr algn="just">
              <a:buNone/>
            </a:pPr>
            <a:r>
              <a:rPr lang="fr-FR" sz="1200" dirty="0"/>
              <a:t>Pour toute question ou démarche relative à la détention d’un chien catégorisé, les propriétaires sont invités à se rapprocher de la mairie.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71426" y="1505449"/>
            <a:ext cx="6715148" cy="7067867"/>
          </a:xfrm>
          <a:prstGeom prst="rect">
            <a:avLst/>
          </a:prstGeom>
          <a:noFill/>
        </p:spPr>
        <p:txBody>
          <a:bodyPr wrap="square" lIns="95793" tIns="47896" rIns="95793" bIns="47896" rtlCol="0">
            <a:spAutoFit/>
          </a:bodyPr>
          <a:lstStyle/>
          <a:p>
            <a:pPr algn="ctr"/>
            <a:r>
              <a:rPr lang="fr-FR" sz="1200" b="1" dirty="0">
                <a:solidFill>
                  <a:srgbClr val="92D050"/>
                </a:solidFill>
              </a:rPr>
              <a:t>MAIRE DE FRONTENAC : 1, Place du 19 mars 1962</a:t>
            </a:r>
          </a:p>
          <a:p>
            <a:pPr algn="ctr"/>
            <a:r>
              <a:rPr lang="fr-FR" sz="1200" dirty="0"/>
              <a:t>05.56.23.96.38                     </a:t>
            </a:r>
            <a:r>
              <a:rPr lang="fr-FR" sz="1200" b="1" dirty="0">
                <a:solidFill>
                  <a:srgbClr val="92D050"/>
                </a:solidFill>
                <a:hlinkClick r:id="rId2"/>
              </a:rPr>
              <a:t>mairie@commune-frontenac.fr</a:t>
            </a:r>
            <a:r>
              <a:rPr lang="fr-FR" sz="1200" b="1" dirty="0">
                <a:solidFill>
                  <a:srgbClr val="92D050"/>
                </a:solidFill>
              </a:rPr>
              <a:t>  </a:t>
            </a:r>
          </a:p>
          <a:p>
            <a:pPr algn="ctr"/>
            <a:r>
              <a:rPr lang="fr-FR" sz="1200" dirty="0"/>
              <a:t>Du lundi au vendredi : 8h30-12h30 et 14h-17h</a:t>
            </a:r>
          </a:p>
          <a:p>
            <a:pPr algn="ctr"/>
            <a:r>
              <a:rPr lang="fr-FR" sz="1200" dirty="0">
                <a:highlight>
                  <a:srgbClr val="FFFF00"/>
                </a:highlight>
              </a:rPr>
              <a:t>commune de frontenac </a:t>
            </a:r>
            <a:r>
              <a:rPr lang="fr-FR" sz="1200" dirty="0" err="1">
                <a:highlight>
                  <a:srgbClr val="FFFF00"/>
                </a:highlight>
              </a:rPr>
              <a:t>facebook</a:t>
            </a:r>
            <a:endParaRPr lang="fr-FR" sz="1200" dirty="0">
              <a:highlight>
                <a:srgbClr val="FFFF00"/>
              </a:highlight>
            </a:endParaRPr>
          </a:p>
          <a:p>
            <a:pPr algn="ctr"/>
            <a:r>
              <a:rPr lang="fr-FR" sz="1200" dirty="0">
                <a:highlight>
                  <a:srgbClr val="FFFF00"/>
                </a:highlight>
              </a:rPr>
              <a:t>www.commune-frontenac.fr</a:t>
            </a:r>
          </a:p>
          <a:p>
            <a:pPr algn="ctr"/>
            <a:endParaRPr lang="fr-FR" sz="1200" dirty="0"/>
          </a:p>
          <a:p>
            <a:pPr algn="ctr"/>
            <a:r>
              <a:rPr lang="fr-FR" sz="1200" b="1" dirty="0">
                <a:solidFill>
                  <a:srgbClr val="92D050"/>
                </a:solidFill>
              </a:rPr>
              <a:t>EGLISE DE FRONTENAC</a:t>
            </a:r>
          </a:p>
          <a:p>
            <a:pPr algn="ctr"/>
            <a:r>
              <a:rPr lang="fr-FR" sz="1200" dirty="0"/>
              <a:t>Du lundi au vendredi : 8h30-12h30 et 14h-17h</a:t>
            </a:r>
          </a:p>
          <a:p>
            <a:pPr algn="ctr"/>
            <a:endParaRPr lang="fr-FR" sz="1200" b="1" dirty="0">
              <a:solidFill>
                <a:srgbClr val="92D050"/>
              </a:solidFill>
            </a:endParaRPr>
          </a:p>
          <a:p>
            <a:pPr algn="ctr"/>
            <a:r>
              <a:rPr lang="fr-FR" sz="1200" b="1" dirty="0">
                <a:solidFill>
                  <a:srgbClr val="92D050"/>
                </a:solidFill>
              </a:rPr>
              <a:t>AGENCE POSTALE DE FRONTENAC :</a:t>
            </a:r>
          </a:p>
          <a:p>
            <a:pPr algn="ctr"/>
            <a:r>
              <a:rPr lang="fr-FR" sz="1200" dirty="0"/>
              <a:t>Du mardi au samedi : 9h30-12h30</a:t>
            </a:r>
          </a:p>
          <a:p>
            <a:pPr algn="ctr"/>
            <a:endParaRPr lang="fr-FR" sz="1200" b="1" dirty="0">
              <a:solidFill>
                <a:srgbClr val="92D050"/>
              </a:solidFill>
            </a:endParaRPr>
          </a:p>
          <a:p>
            <a:pPr algn="ctr"/>
            <a:r>
              <a:rPr lang="fr-FR" sz="1200" b="1" dirty="0">
                <a:solidFill>
                  <a:srgbClr val="92D050"/>
                </a:solidFill>
              </a:rPr>
              <a:t>MISSION LOCALE : </a:t>
            </a:r>
            <a:r>
              <a:rPr lang="fr-FR" sz="1200" dirty="0"/>
              <a:t>Permanence une fois par mois à la mairie</a:t>
            </a:r>
          </a:p>
          <a:p>
            <a:pPr algn="ctr"/>
            <a:endParaRPr lang="fr-FR" sz="1200" b="1" dirty="0">
              <a:solidFill>
                <a:srgbClr val="92D050"/>
              </a:solidFill>
            </a:endParaRPr>
          </a:p>
          <a:p>
            <a:pPr algn="ctr"/>
            <a:r>
              <a:rPr lang="fr-FR" sz="1200" b="1" dirty="0">
                <a:solidFill>
                  <a:srgbClr val="92D050"/>
                </a:solidFill>
              </a:rPr>
              <a:t>MAISON MEDICALE DE FRONTENAC (11, place du 19 mars 1962)</a:t>
            </a:r>
          </a:p>
          <a:p>
            <a:pPr algn="ctr"/>
            <a:r>
              <a:rPr lang="fr-FR" sz="1200" dirty="0"/>
              <a:t>Dr </a:t>
            </a:r>
            <a:r>
              <a:rPr lang="fr-FR" sz="1200" dirty="0" err="1"/>
              <a:t>Marjory</a:t>
            </a:r>
            <a:r>
              <a:rPr lang="fr-FR" sz="1200" dirty="0"/>
              <a:t> OLIVIER et  Dr Alexia RENAUD :</a:t>
            </a:r>
            <a:r>
              <a:rPr lang="fr-FR" sz="1200" dirty="0">
                <a:sym typeface="Wingdings"/>
              </a:rPr>
              <a:t> </a:t>
            </a:r>
            <a:r>
              <a:rPr lang="fr-FR" sz="1200" dirty="0"/>
              <a:t>05.56.23.54.93</a:t>
            </a:r>
          </a:p>
          <a:p>
            <a:pPr algn="ctr"/>
            <a:r>
              <a:rPr lang="fr-FR" sz="1200" dirty="0"/>
              <a:t>Du lundi au vendredi 9h00-19h00 (médecin de garde sur répondeur)</a:t>
            </a:r>
          </a:p>
          <a:p>
            <a:pPr algn="ctr"/>
            <a:r>
              <a:rPr lang="fr-FR" sz="1200" dirty="0"/>
              <a:t>En cas d’urgence, composez le 15</a:t>
            </a:r>
          </a:p>
          <a:p>
            <a:pPr algn="ctr"/>
            <a:endParaRPr lang="fr-FR" sz="1200" b="1" dirty="0">
              <a:solidFill>
                <a:srgbClr val="92D050"/>
              </a:solidFill>
            </a:endParaRPr>
          </a:p>
          <a:p>
            <a:pPr algn="ctr"/>
            <a:r>
              <a:rPr lang="fr-FR" sz="1200" b="1" dirty="0">
                <a:solidFill>
                  <a:srgbClr val="92D050"/>
                </a:solidFill>
              </a:rPr>
              <a:t>INFIRMIERES LIBERALES DE PROXIMITE</a:t>
            </a:r>
          </a:p>
          <a:p>
            <a:pPr algn="ctr"/>
            <a:r>
              <a:rPr lang="fr-FR" sz="1200" dirty="0"/>
              <a:t>Isabelle, Caroline et Corinne : 06.21.92.60.70</a:t>
            </a:r>
          </a:p>
          <a:p>
            <a:pPr algn="ctr"/>
            <a:r>
              <a:rPr lang="fr-FR" sz="1200" b="1" dirty="0">
                <a:solidFill>
                  <a:srgbClr val="92D050"/>
                </a:solidFill>
              </a:rPr>
              <a:t> </a:t>
            </a:r>
          </a:p>
          <a:p>
            <a:pPr algn="ctr"/>
            <a:r>
              <a:rPr lang="fr-FR" sz="1200" b="1" dirty="0">
                <a:solidFill>
                  <a:srgbClr val="92D050"/>
                </a:solidFill>
              </a:rPr>
              <a:t>PHARMACIE DE FRONTENAC  (4, rue de </a:t>
            </a:r>
            <a:r>
              <a:rPr lang="fr-FR" sz="1200" b="1" dirty="0" err="1">
                <a:solidFill>
                  <a:srgbClr val="92D050"/>
                </a:solidFill>
              </a:rPr>
              <a:t>Rauzan</a:t>
            </a:r>
            <a:r>
              <a:rPr lang="fr-FR" sz="1200" b="1" dirty="0">
                <a:solidFill>
                  <a:srgbClr val="92D050"/>
                </a:solidFill>
              </a:rPr>
              <a:t>)</a:t>
            </a:r>
          </a:p>
          <a:p>
            <a:pPr algn="ctr"/>
            <a:r>
              <a:rPr lang="fr-FR" sz="1200" dirty="0">
                <a:sym typeface="Wingdings"/>
              </a:rPr>
              <a:t> </a:t>
            </a:r>
            <a:r>
              <a:rPr lang="fr-FR" sz="1200" dirty="0"/>
              <a:t>05.56.23.50.99</a:t>
            </a:r>
          </a:p>
          <a:p>
            <a:pPr algn="ctr"/>
            <a:r>
              <a:rPr lang="fr-FR" sz="1200" dirty="0"/>
              <a:t>Du lundi au vendredi 9h00-12h30 et 14h30-19h30, et samedi de 9h à 12h30</a:t>
            </a:r>
          </a:p>
          <a:p>
            <a:pPr algn="ctr"/>
            <a:r>
              <a:rPr lang="fr-FR" sz="1200" dirty="0"/>
              <a:t>PHARMACIE DE GARDE : 3237 (0.35€ TTC/min)</a:t>
            </a:r>
          </a:p>
          <a:p>
            <a:pPr algn="ctr"/>
            <a:endParaRPr lang="fr-FR" sz="1200" b="1" dirty="0">
              <a:solidFill>
                <a:srgbClr val="92D050"/>
              </a:solidFill>
            </a:endParaRPr>
          </a:p>
          <a:p>
            <a:pPr algn="ctr"/>
            <a:r>
              <a:rPr lang="fr-FR" sz="1200" b="1" dirty="0">
                <a:solidFill>
                  <a:srgbClr val="92D050"/>
                </a:solidFill>
              </a:rPr>
              <a:t>DECHETTERIE SAINT LEON :  </a:t>
            </a:r>
            <a:r>
              <a:rPr lang="fr-FR" sz="1200" dirty="0">
                <a:sym typeface="Wingdings"/>
              </a:rPr>
              <a:t> </a:t>
            </a:r>
            <a:r>
              <a:rPr lang="fr-FR" sz="1200" dirty="0"/>
              <a:t>05.57.34.53.20</a:t>
            </a:r>
          </a:p>
          <a:p>
            <a:pPr algn="ctr"/>
            <a:r>
              <a:rPr lang="fr-FR" sz="1200" b="1" dirty="0">
                <a:solidFill>
                  <a:srgbClr val="92D050"/>
                </a:solidFill>
              </a:rPr>
              <a:t> </a:t>
            </a:r>
            <a:r>
              <a:rPr lang="fr-FR" sz="1200" dirty="0"/>
              <a:t>Lundi de 13h30 à 17h15 et du mardi au samedi : 09h00-12h30 et 13h30-17h15</a:t>
            </a:r>
          </a:p>
          <a:p>
            <a:pPr algn="ctr"/>
            <a:r>
              <a:rPr lang="fr-FR" sz="1200" dirty="0"/>
              <a:t>Fermé le dimanche, du 15 juin au 15 septembre ouverture en continue de 7h15 à 14h</a:t>
            </a:r>
          </a:p>
          <a:p>
            <a:pPr algn="ctr"/>
            <a:endParaRPr lang="fr-FR" sz="1300" dirty="0"/>
          </a:p>
          <a:p>
            <a:pPr algn="ctr"/>
            <a:endParaRPr lang="fr-FR" sz="1300" dirty="0"/>
          </a:p>
          <a:p>
            <a:pPr algn="ctr"/>
            <a:endParaRPr lang="fr-FR" sz="1300" dirty="0"/>
          </a:p>
          <a:p>
            <a:pPr algn="ctr"/>
            <a:endParaRPr lang="fr-FR" sz="1300" dirty="0"/>
          </a:p>
          <a:p>
            <a:pPr algn="ctr"/>
            <a:endParaRPr lang="fr-FR" sz="1300" dirty="0"/>
          </a:p>
          <a:p>
            <a:endParaRPr lang="fr-FR" sz="1300" dirty="0"/>
          </a:p>
          <a:p>
            <a:endParaRPr lang="fr-FR" sz="1500" b="1" dirty="0"/>
          </a:p>
        </p:txBody>
      </p:sp>
      <p:pic>
        <p:nvPicPr>
          <p:cNvPr id="18434" name="Picture 2" descr="Numéros d'urgence des services de secours - Numéros d'urgence des services  de secours - Sécurité et protection des personnes - Actions de l'État - Les  services de l'État dans la Drôme"/>
          <p:cNvPicPr>
            <a:picLocks noChangeAspect="1" noChangeArrowheads="1"/>
          </p:cNvPicPr>
          <p:nvPr/>
        </p:nvPicPr>
        <p:blipFill>
          <a:blip r:embed="rId3" cstate="print"/>
          <a:srcRect/>
          <a:stretch>
            <a:fillRect/>
          </a:stretch>
        </p:blipFill>
        <p:spPr bwMode="auto">
          <a:xfrm>
            <a:off x="285693" y="7217590"/>
            <a:ext cx="6286613" cy="2131150"/>
          </a:xfrm>
          <a:prstGeom prst="rect">
            <a:avLst/>
          </a:prstGeom>
          <a:noFill/>
        </p:spPr>
      </p:pic>
      <p:sp>
        <p:nvSpPr>
          <p:cNvPr id="6" name="ZoneTexte 5"/>
          <p:cNvSpPr txBox="1"/>
          <p:nvPr/>
        </p:nvSpPr>
        <p:spPr>
          <a:xfrm>
            <a:off x="1" y="0"/>
            <a:ext cx="6857999" cy="1481722"/>
          </a:xfrm>
          <a:prstGeom prst="rect">
            <a:avLst/>
          </a:prstGeom>
          <a:solidFill>
            <a:srgbClr val="92D050"/>
          </a:solidFill>
        </p:spPr>
        <p:txBody>
          <a:bodyPr wrap="square" lIns="95793" tIns="47896" rIns="95793" bIns="47896" rtlCol="0">
            <a:spAutoFit/>
          </a:bodyPr>
          <a:lstStyle/>
          <a:p>
            <a:pPr algn="ctr"/>
            <a:endParaRPr lang="fr-FR" sz="3000" dirty="0">
              <a:solidFill>
                <a:schemeClr val="bg1"/>
              </a:solidFill>
            </a:endParaRPr>
          </a:p>
          <a:p>
            <a:pPr algn="ctr"/>
            <a:r>
              <a:rPr lang="fr-FR" sz="3000" dirty="0">
                <a:solidFill>
                  <a:schemeClr val="bg1"/>
                </a:solidFill>
              </a:rPr>
              <a:t>INFOS PRATIQUES</a:t>
            </a:r>
          </a:p>
          <a:p>
            <a:pPr algn="ctr"/>
            <a:endParaRPr lang="fr-FR" sz="3000" dirty="0">
              <a:solidFill>
                <a:schemeClr val="bg1"/>
              </a:solidFill>
            </a:endParaRPr>
          </a:p>
        </p:txBody>
      </p:sp>
      <p:sp>
        <p:nvSpPr>
          <p:cNvPr id="7" name="Rectangle 6"/>
          <p:cNvSpPr/>
          <p:nvPr/>
        </p:nvSpPr>
        <p:spPr>
          <a:xfrm>
            <a:off x="0" y="9605176"/>
            <a:ext cx="6858000" cy="300825"/>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r>
              <a:rPr lang="fr-FR" sz="1300" b="1" i="1" dirty="0">
                <a:solidFill>
                  <a:schemeClr val="bg1"/>
                </a:solidFill>
              </a:rPr>
              <a:t>Prochaine publication 01 décembre 2026 :  mairie@frontenac33.fr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Image 25">
            <a:extLst>
              <a:ext uri="{FF2B5EF4-FFF2-40B4-BE49-F238E27FC236}">
                <a16:creationId xmlns:a16="http://schemas.microsoft.com/office/drawing/2014/main" id="{D9B47332-3588-16D4-7F74-F09A76DB9B00}"/>
              </a:ext>
            </a:extLst>
          </p:cNvPr>
          <p:cNvPicPr>
            <a:picLocks noChangeAspect="1"/>
          </p:cNvPicPr>
          <p:nvPr/>
        </p:nvPicPr>
        <p:blipFill>
          <a:blip r:embed="rId2"/>
          <a:stretch>
            <a:fillRect/>
          </a:stretch>
        </p:blipFill>
        <p:spPr>
          <a:xfrm>
            <a:off x="3535865" y="4147545"/>
            <a:ext cx="3100384" cy="338336"/>
          </a:xfrm>
          <a:prstGeom prst="rect">
            <a:avLst/>
          </a:prstGeom>
        </p:spPr>
      </p:pic>
      <p:sp>
        <p:nvSpPr>
          <p:cNvPr id="3" name="ZoneTexte 2">
            <a:extLst>
              <a:ext uri="{FF2B5EF4-FFF2-40B4-BE49-F238E27FC236}">
                <a16:creationId xmlns:a16="http://schemas.microsoft.com/office/drawing/2014/main" id="{CBB19BEB-4212-B076-5B43-DD2DC97B9DF9}"/>
              </a:ext>
            </a:extLst>
          </p:cNvPr>
          <p:cNvSpPr txBox="1"/>
          <p:nvPr/>
        </p:nvSpPr>
        <p:spPr>
          <a:xfrm>
            <a:off x="1" y="0"/>
            <a:ext cx="6857999" cy="1481722"/>
          </a:xfrm>
          <a:prstGeom prst="rect">
            <a:avLst/>
          </a:prstGeom>
          <a:solidFill>
            <a:srgbClr val="1CBCD2"/>
          </a:solidFill>
          <a:ln>
            <a:solidFill>
              <a:srgbClr val="1CBCD2"/>
            </a:solidFill>
          </a:ln>
        </p:spPr>
        <p:txBody>
          <a:bodyPr wrap="square" lIns="95793" tIns="47896" rIns="95793" bIns="47896" rtlCol="0">
            <a:spAutoFit/>
          </a:bodyPr>
          <a:lstStyle/>
          <a:p>
            <a:pPr algn="ctr"/>
            <a:endParaRPr lang="fr-FR" sz="3000" dirty="0">
              <a:solidFill>
                <a:schemeClr val="bg1"/>
              </a:solidFill>
            </a:endParaRPr>
          </a:p>
          <a:p>
            <a:pPr algn="ctr"/>
            <a:r>
              <a:rPr lang="fr-FR" sz="3000" dirty="0">
                <a:solidFill>
                  <a:schemeClr val="bg1"/>
                </a:solidFill>
              </a:rPr>
              <a:t>                         MOMENT DE DETENTE</a:t>
            </a:r>
          </a:p>
          <a:p>
            <a:pPr algn="ctr"/>
            <a:endParaRPr lang="fr-FR" sz="3000" dirty="0">
              <a:solidFill>
                <a:schemeClr val="bg1"/>
              </a:solidFill>
            </a:endParaRPr>
          </a:p>
        </p:txBody>
      </p:sp>
      <p:sp>
        <p:nvSpPr>
          <p:cNvPr id="5" name="Rectangle 4">
            <a:extLst>
              <a:ext uri="{FF2B5EF4-FFF2-40B4-BE49-F238E27FC236}">
                <a16:creationId xmlns:a16="http://schemas.microsoft.com/office/drawing/2014/main" id="{3EB018C4-84C2-9964-F3DA-D181BD5BD7AB}"/>
              </a:ext>
            </a:extLst>
          </p:cNvPr>
          <p:cNvSpPr/>
          <p:nvPr/>
        </p:nvSpPr>
        <p:spPr>
          <a:xfrm>
            <a:off x="-6351" y="9589273"/>
            <a:ext cx="6858000" cy="316727"/>
          </a:xfrm>
          <a:prstGeom prst="rect">
            <a:avLst/>
          </a:prstGeom>
          <a:solidFill>
            <a:srgbClr val="22CBE2"/>
          </a:solidFill>
          <a:ln>
            <a:solidFill>
              <a:srgbClr val="1CBCD2"/>
            </a:solidFill>
          </a:ln>
        </p:spPr>
        <p:style>
          <a:lnRef idx="2">
            <a:schemeClr val="accent1">
              <a:shade val="50000"/>
            </a:schemeClr>
          </a:lnRef>
          <a:fillRef idx="1">
            <a:schemeClr val="accent1"/>
          </a:fillRef>
          <a:effectRef idx="0">
            <a:schemeClr val="accent1"/>
          </a:effectRef>
          <a:fontRef idx="minor">
            <a:schemeClr val="lt1"/>
          </a:fontRef>
        </p:style>
        <p:txBody>
          <a:bodyPr lIns="85149" tIns="42574" rIns="85149" bIns="42574" rtlCol="0" anchor="ctr"/>
          <a:lstStyle/>
          <a:p>
            <a:pPr algn="ctr"/>
            <a:endParaRPr lang="fr-FR" sz="1300" b="1" i="1" dirty="0">
              <a:solidFill>
                <a:schemeClr val="bg1"/>
              </a:solidFill>
            </a:endParaRPr>
          </a:p>
        </p:txBody>
      </p:sp>
      <p:pic>
        <p:nvPicPr>
          <p:cNvPr id="18" name="Image 17">
            <a:extLst>
              <a:ext uri="{FF2B5EF4-FFF2-40B4-BE49-F238E27FC236}">
                <a16:creationId xmlns:a16="http://schemas.microsoft.com/office/drawing/2014/main" id="{66F3BC14-75D4-3C1F-6086-A09AA3B662A5}"/>
              </a:ext>
            </a:extLst>
          </p:cNvPr>
          <p:cNvPicPr>
            <a:picLocks noChangeAspect="1"/>
          </p:cNvPicPr>
          <p:nvPr/>
        </p:nvPicPr>
        <p:blipFill>
          <a:blip r:embed="rId3"/>
          <a:stretch>
            <a:fillRect/>
          </a:stretch>
        </p:blipFill>
        <p:spPr>
          <a:xfrm>
            <a:off x="328616" y="1690366"/>
            <a:ext cx="3100384" cy="2673835"/>
          </a:xfrm>
          <a:prstGeom prst="rect">
            <a:avLst/>
          </a:prstGeom>
        </p:spPr>
      </p:pic>
      <p:pic>
        <p:nvPicPr>
          <p:cNvPr id="20" name="Image 19">
            <a:extLst>
              <a:ext uri="{FF2B5EF4-FFF2-40B4-BE49-F238E27FC236}">
                <a16:creationId xmlns:a16="http://schemas.microsoft.com/office/drawing/2014/main" id="{A76BC336-020F-9027-14E7-68EEC6A4360F}"/>
              </a:ext>
            </a:extLst>
          </p:cNvPr>
          <p:cNvPicPr>
            <a:picLocks noChangeAspect="1"/>
          </p:cNvPicPr>
          <p:nvPr/>
        </p:nvPicPr>
        <p:blipFill>
          <a:blip r:embed="rId4"/>
          <a:stretch>
            <a:fillRect/>
          </a:stretch>
        </p:blipFill>
        <p:spPr>
          <a:xfrm rot="10800000">
            <a:off x="638078" y="8508793"/>
            <a:ext cx="1454150" cy="862739"/>
          </a:xfrm>
          <a:prstGeom prst="rect">
            <a:avLst/>
          </a:prstGeom>
        </p:spPr>
      </p:pic>
      <p:pic>
        <p:nvPicPr>
          <p:cNvPr id="24" name="Image 23">
            <a:extLst>
              <a:ext uri="{FF2B5EF4-FFF2-40B4-BE49-F238E27FC236}">
                <a16:creationId xmlns:a16="http://schemas.microsoft.com/office/drawing/2014/main" id="{F4F85B32-9545-E961-6102-3845C2A9CBE7}"/>
              </a:ext>
            </a:extLst>
          </p:cNvPr>
          <p:cNvPicPr>
            <a:picLocks noChangeAspect="1"/>
          </p:cNvPicPr>
          <p:nvPr/>
        </p:nvPicPr>
        <p:blipFill>
          <a:blip r:embed="rId5"/>
          <a:stretch>
            <a:fillRect/>
          </a:stretch>
        </p:blipFill>
        <p:spPr>
          <a:xfrm>
            <a:off x="3535865" y="1650295"/>
            <a:ext cx="3100384" cy="2680412"/>
          </a:xfrm>
          <a:prstGeom prst="rect">
            <a:avLst/>
          </a:prstGeom>
        </p:spPr>
      </p:pic>
      <p:pic>
        <p:nvPicPr>
          <p:cNvPr id="12" name="Picture 12">
            <a:extLst>
              <a:ext uri="{FF2B5EF4-FFF2-40B4-BE49-F238E27FC236}">
                <a16:creationId xmlns:a16="http://schemas.microsoft.com/office/drawing/2014/main" id="{DE6A58FB-A82E-8EFB-F9CC-46535BE66046}"/>
              </a:ext>
            </a:extLst>
          </p:cNvPr>
          <p:cNvPicPr>
            <a:picLocks noChangeAspect="1" noChangeArrowheads="1"/>
          </p:cNvPicPr>
          <p:nvPr/>
        </p:nvPicPr>
        <p:blipFill>
          <a:blip r:embed="rId6" cstate="print"/>
          <a:srcRect/>
          <a:stretch>
            <a:fillRect/>
          </a:stretch>
        </p:blipFill>
        <p:spPr bwMode="auto">
          <a:xfrm>
            <a:off x="3728657" y="2412448"/>
            <a:ext cx="2713082" cy="1918259"/>
          </a:xfrm>
          <a:prstGeom prst="rect">
            <a:avLst/>
          </a:prstGeom>
          <a:noFill/>
          <a:ln w="9525">
            <a:noFill/>
            <a:miter lim="800000"/>
            <a:headEnd/>
            <a:tailEnd/>
          </a:ln>
          <a:effectLst/>
        </p:spPr>
      </p:pic>
      <p:pic>
        <p:nvPicPr>
          <p:cNvPr id="28" name="Image 27">
            <a:extLst>
              <a:ext uri="{FF2B5EF4-FFF2-40B4-BE49-F238E27FC236}">
                <a16:creationId xmlns:a16="http://schemas.microsoft.com/office/drawing/2014/main" id="{9A41285B-154C-974A-0485-732340CE3923}"/>
              </a:ext>
            </a:extLst>
          </p:cNvPr>
          <p:cNvPicPr>
            <a:picLocks noChangeAspect="1"/>
          </p:cNvPicPr>
          <p:nvPr/>
        </p:nvPicPr>
        <p:blipFill>
          <a:blip r:embed="rId7"/>
          <a:stretch>
            <a:fillRect/>
          </a:stretch>
        </p:blipFill>
        <p:spPr>
          <a:xfrm>
            <a:off x="2312988" y="8205828"/>
            <a:ext cx="2374900" cy="208159"/>
          </a:xfrm>
          <a:prstGeom prst="rect">
            <a:avLst/>
          </a:prstGeom>
        </p:spPr>
      </p:pic>
      <p:pic>
        <p:nvPicPr>
          <p:cNvPr id="32" name="Image 31">
            <a:extLst>
              <a:ext uri="{FF2B5EF4-FFF2-40B4-BE49-F238E27FC236}">
                <a16:creationId xmlns:a16="http://schemas.microsoft.com/office/drawing/2014/main" id="{7A50A4AA-CBF7-EB4A-B9D1-9540B8B01D85}"/>
              </a:ext>
            </a:extLst>
          </p:cNvPr>
          <p:cNvPicPr>
            <a:picLocks noChangeAspect="1"/>
          </p:cNvPicPr>
          <p:nvPr/>
        </p:nvPicPr>
        <p:blipFill>
          <a:blip r:embed="rId8"/>
          <a:stretch>
            <a:fillRect/>
          </a:stretch>
        </p:blipFill>
        <p:spPr>
          <a:xfrm>
            <a:off x="442122" y="5311372"/>
            <a:ext cx="2792771" cy="2556363"/>
          </a:xfrm>
          <a:prstGeom prst="rect">
            <a:avLst/>
          </a:prstGeom>
        </p:spPr>
      </p:pic>
      <p:pic>
        <p:nvPicPr>
          <p:cNvPr id="48" name="Image 47">
            <a:extLst>
              <a:ext uri="{FF2B5EF4-FFF2-40B4-BE49-F238E27FC236}">
                <a16:creationId xmlns:a16="http://schemas.microsoft.com/office/drawing/2014/main" id="{5D1702BA-5493-E0EC-E9FA-F569857ED33D}"/>
              </a:ext>
            </a:extLst>
          </p:cNvPr>
          <p:cNvPicPr>
            <a:picLocks noChangeAspect="1"/>
          </p:cNvPicPr>
          <p:nvPr/>
        </p:nvPicPr>
        <p:blipFill>
          <a:blip r:embed="rId9"/>
          <a:stretch>
            <a:fillRect/>
          </a:stretch>
        </p:blipFill>
        <p:spPr>
          <a:xfrm rot="16200000">
            <a:off x="4919207" y="7894967"/>
            <a:ext cx="1310287" cy="1772924"/>
          </a:xfrm>
          <a:prstGeom prst="rect">
            <a:avLst/>
          </a:prstGeom>
        </p:spPr>
      </p:pic>
      <p:pic>
        <p:nvPicPr>
          <p:cNvPr id="50" name="Image 49">
            <a:extLst>
              <a:ext uri="{FF2B5EF4-FFF2-40B4-BE49-F238E27FC236}">
                <a16:creationId xmlns:a16="http://schemas.microsoft.com/office/drawing/2014/main" id="{7645F357-EB60-2307-F994-09C63857DC82}"/>
              </a:ext>
            </a:extLst>
          </p:cNvPr>
          <p:cNvPicPr>
            <a:picLocks noChangeAspect="1"/>
          </p:cNvPicPr>
          <p:nvPr/>
        </p:nvPicPr>
        <p:blipFill>
          <a:blip r:embed="rId10"/>
          <a:stretch>
            <a:fillRect/>
          </a:stretch>
        </p:blipFill>
        <p:spPr>
          <a:xfrm rot="10800000">
            <a:off x="2713637" y="8681175"/>
            <a:ext cx="1503235" cy="731532"/>
          </a:xfrm>
          <a:prstGeom prst="rect">
            <a:avLst/>
          </a:prstGeom>
        </p:spPr>
      </p:pic>
      <p:pic>
        <p:nvPicPr>
          <p:cNvPr id="55" name="Image 54">
            <a:extLst>
              <a:ext uri="{FF2B5EF4-FFF2-40B4-BE49-F238E27FC236}">
                <a16:creationId xmlns:a16="http://schemas.microsoft.com/office/drawing/2014/main" id="{CB058A32-9F8D-F615-F44D-D012C79BAF0D}"/>
              </a:ext>
            </a:extLst>
          </p:cNvPr>
          <p:cNvPicPr>
            <a:picLocks noChangeAspect="1"/>
          </p:cNvPicPr>
          <p:nvPr/>
        </p:nvPicPr>
        <p:blipFill>
          <a:blip r:embed="rId11"/>
          <a:stretch>
            <a:fillRect/>
          </a:stretch>
        </p:blipFill>
        <p:spPr>
          <a:xfrm>
            <a:off x="3500438" y="4701907"/>
            <a:ext cx="3064957" cy="3254345"/>
          </a:xfrm>
          <a:prstGeom prst="rect">
            <a:avLst/>
          </a:prstGeom>
        </p:spPr>
      </p:pic>
      <p:sp>
        <p:nvSpPr>
          <p:cNvPr id="56" name="Rectangle 55">
            <a:extLst>
              <a:ext uri="{FF2B5EF4-FFF2-40B4-BE49-F238E27FC236}">
                <a16:creationId xmlns:a16="http://schemas.microsoft.com/office/drawing/2014/main" id="{847C9DBE-C805-7C1F-DD65-E066FA7C003E}"/>
              </a:ext>
            </a:extLst>
          </p:cNvPr>
          <p:cNvSpPr/>
          <p:nvPr/>
        </p:nvSpPr>
        <p:spPr>
          <a:xfrm>
            <a:off x="3605020" y="5208328"/>
            <a:ext cx="2855792" cy="1550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6" name="Image 45">
            <a:extLst>
              <a:ext uri="{FF2B5EF4-FFF2-40B4-BE49-F238E27FC236}">
                <a16:creationId xmlns:a16="http://schemas.microsoft.com/office/drawing/2014/main" id="{3DFDECF2-3897-FC91-9263-0C82E6AD2C70}"/>
              </a:ext>
            </a:extLst>
          </p:cNvPr>
          <p:cNvPicPr>
            <a:picLocks noChangeAspect="1"/>
          </p:cNvPicPr>
          <p:nvPr/>
        </p:nvPicPr>
        <p:blipFill>
          <a:blip r:embed="rId12"/>
          <a:srcRect t="10772"/>
          <a:stretch>
            <a:fillRect/>
          </a:stretch>
        </p:blipFill>
        <p:spPr>
          <a:xfrm>
            <a:off x="3728657" y="5208328"/>
            <a:ext cx="2661360" cy="2654426"/>
          </a:xfrm>
          <a:prstGeom prst="rect">
            <a:avLst/>
          </a:prstGeom>
        </p:spPr>
      </p:pic>
      <p:sp>
        <p:nvSpPr>
          <p:cNvPr id="57" name="Rectangle 56">
            <a:extLst>
              <a:ext uri="{FF2B5EF4-FFF2-40B4-BE49-F238E27FC236}">
                <a16:creationId xmlns:a16="http://schemas.microsoft.com/office/drawing/2014/main" id="{B300783A-60D8-C10D-4047-E603D3F9C87E}"/>
              </a:ext>
            </a:extLst>
          </p:cNvPr>
          <p:cNvSpPr/>
          <p:nvPr/>
        </p:nvSpPr>
        <p:spPr>
          <a:xfrm>
            <a:off x="3966342" y="4730516"/>
            <a:ext cx="2237728" cy="307777"/>
          </a:xfrm>
          <a:prstGeom prst="rect">
            <a:avLst/>
          </a:prstGeom>
          <a:noFill/>
        </p:spPr>
        <p:txBody>
          <a:bodyPr wrap="none" lIns="91440" tIns="45720" rIns="91440" bIns="45720">
            <a:spAutoFit/>
          </a:bodyPr>
          <a:lstStyle/>
          <a:p>
            <a:pPr algn="ctr"/>
            <a:r>
              <a:rPr lang="fr-FR" sz="1400" b="1" dirty="0">
                <a:ln w="0"/>
                <a:solidFill>
                  <a:schemeClr val="bg1"/>
                </a:solidFill>
                <a:effectLst>
                  <a:outerShdw blurRad="38100" dist="19050" dir="2700000" algn="tl" rotWithShape="0">
                    <a:schemeClr val="dk1">
                      <a:alpha val="40000"/>
                    </a:schemeClr>
                  </a:outerShdw>
                </a:effectLst>
              </a:rPr>
              <a:t>MOTS FLECHES </a:t>
            </a:r>
            <a:r>
              <a:rPr lang="fr-FR" sz="1400" dirty="0">
                <a:ln w="0"/>
                <a:solidFill>
                  <a:schemeClr val="bg1"/>
                </a:solidFill>
                <a:effectLst>
                  <a:outerShdw blurRad="38100" dist="19050" dir="2700000" algn="tl" rotWithShape="0">
                    <a:schemeClr val="dk1">
                      <a:alpha val="40000"/>
                    </a:schemeClr>
                  </a:outerShdw>
                </a:effectLst>
                <a:latin typeface="Brush Script MT" panose="03060802040406070304" pitchFamily="66" charset="0"/>
              </a:rPr>
              <a:t>pour les enfants</a:t>
            </a:r>
            <a:endParaRPr lang="fr-FR" sz="1400" cap="none" spc="0" dirty="0">
              <a:ln w="0"/>
              <a:solidFill>
                <a:schemeClr val="bg1"/>
              </a:solidFill>
              <a:effectLst>
                <a:outerShdw blurRad="38100" dist="19050" dir="2700000" algn="tl" rotWithShape="0">
                  <a:schemeClr val="dk1">
                    <a:alpha val="40000"/>
                  </a:schemeClr>
                </a:outerShdw>
              </a:effectLst>
              <a:latin typeface="Brush Script MT" panose="03060802040406070304" pitchFamily="66" charset="0"/>
            </a:endParaRPr>
          </a:p>
        </p:txBody>
      </p:sp>
      <p:pic>
        <p:nvPicPr>
          <p:cNvPr id="59" name="Image 58">
            <a:extLst>
              <a:ext uri="{FF2B5EF4-FFF2-40B4-BE49-F238E27FC236}">
                <a16:creationId xmlns:a16="http://schemas.microsoft.com/office/drawing/2014/main" id="{A06A4895-5590-8CA6-0600-3FA225B5E495}"/>
              </a:ext>
            </a:extLst>
          </p:cNvPr>
          <p:cNvPicPr>
            <a:picLocks noChangeAspect="1"/>
          </p:cNvPicPr>
          <p:nvPr/>
        </p:nvPicPr>
        <p:blipFill>
          <a:blip r:embed="rId13"/>
          <a:stretch>
            <a:fillRect/>
          </a:stretch>
        </p:blipFill>
        <p:spPr>
          <a:xfrm>
            <a:off x="488723" y="4701907"/>
            <a:ext cx="2651394" cy="443688"/>
          </a:xfrm>
          <a:prstGeom prst="rect">
            <a:avLst/>
          </a:prstGeom>
        </p:spPr>
      </p:pic>
    </p:spTree>
    <p:extLst>
      <p:ext uri="{BB962C8B-B14F-4D97-AF65-F5344CB8AC3E}">
        <p14:creationId xmlns:p14="http://schemas.microsoft.com/office/powerpoint/2010/main" val="708350060"/>
      </p:ext>
    </p:extLst>
  </p:cSld>
  <p:clrMapOvr>
    <a:masterClrMapping/>
  </p:clrMapOvr>
</p:sld>
</file>

<file path=ppt/theme/theme1.xml><?xml version="1.0" encoding="utf-8"?>
<a:theme xmlns:a="http://schemas.openxmlformats.org/drawingml/2006/main" name="Thème Office">
  <a:themeElements>
    <a:clrScheme name="Promenad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52903</TotalTime>
  <Words>10782</Words>
  <Application>Microsoft Office PowerPoint</Application>
  <PresentationFormat>Format A4 (210 x 297 mm)</PresentationFormat>
  <Paragraphs>968</Paragraphs>
  <Slides>42</Slides>
  <Notes>2</Notes>
  <HiddenSlides>0</HiddenSlides>
  <MMClips>0</MMClips>
  <ScaleCrop>false</ScaleCrop>
  <HeadingPairs>
    <vt:vector size="8" baseType="variant">
      <vt:variant>
        <vt:lpstr>Polices utilisées</vt:lpstr>
      </vt:variant>
      <vt:variant>
        <vt:i4>17</vt:i4>
      </vt:variant>
      <vt:variant>
        <vt:lpstr>Thème</vt:lpstr>
      </vt:variant>
      <vt:variant>
        <vt:i4>1</vt:i4>
      </vt:variant>
      <vt:variant>
        <vt:lpstr>Serveurs OLE incorporés</vt:lpstr>
      </vt:variant>
      <vt:variant>
        <vt:i4>1</vt:i4>
      </vt:variant>
      <vt:variant>
        <vt:lpstr>Titres des diapositives</vt:lpstr>
      </vt:variant>
      <vt:variant>
        <vt:i4>42</vt:i4>
      </vt:variant>
    </vt:vector>
  </HeadingPairs>
  <TitlesOfParts>
    <vt:vector size="61" baseType="lpstr">
      <vt:lpstr>Aptos</vt:lpstr>
      <vt:lpstr>Arial</vt:lpstr>
      <vt:lpstr>Arial Narrow</vt:lpstr>
      <vt:lpstr>Arial-BoldMT</vt:lpstr>
      <vt:lpstr>Arial-ItalicMT</vt:lpstr>
      <vt:lpstr>ArialMT</vt:lpstr>
      <vt:lpstr>Book Antiqua</vt:lpstr>
      <vt:lpstr>Brush Script MT</vt:lpstr>
      <vt:lpstr>Calibri</vt:lpstr>
      <vt:lpstr>Comic Sans MS</vt:lpstr>
      <vt:lpstr>Helvetica</vt:lpstr>
      <vt:lpstr>Symbol</vt:lpstr>
      <vt:lpstr>Times New Roman</vt:lpstr>
      <vt:lpstr>TimesNewRomanPS-BoldMT</vt:lpstr>
      <vt:lpstr>TimesNewRomanPSMT</vt:lpstr>
      <vt:lpstr>Wingdings</vt:lpstr>
      <vt:lpstr>Wingdings 2</vt:lpstr>
      <vt:lpstr>Thème Office</vt:lpstr>
      <vt:lpstr>Acrobat Document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Angelina</dc:creator>
  <cp:lastModifiedBy>Utilisateur</cp:lastModifiedBy>
  <cp:revision>718</cp:revision>
  <cp:lastPrinted>2026-08-28T14:53:03Z</cp:lastPrinted>
  <dcterms:created xsi:type="dcterms:W3CDTF">2026-04-23T10:23:02Z</dcterms:created>
  <dcterms:modified xsi:type="dcterms:W3CDTF">2026-08-31T06:41:30Z</dcterms:modified>
</cp:coreProperties>
</file>